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96" r:id="rId6"/>
    <p:sldId id="302" r:id="rId7"/>
    <p:sldId id="297" r:id="rId8"/>
    <p:sldId id="295" r:id="rId9"/>
    <p:sldId id="305" r:id="rId10"/>
    <p:sldId id="301" r:id="rId11"/>
    <p:sldId id="303" r:id="rId12"/>
    <p:sldId id="304" r:id="rId13"/>
    <p:sldId id="306" r:id="rId14"/>
    <p:sldId id="307" r:id="rId15"/>
    <p:sldId id="308" r:id="rId16"/>
    <p:sldId id="298" r:id="rId17"/>
    <p:sldId id="310" r:id="rId18"/>
    <p:sldId id="311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Dosis" pitchFamily="2" charset="0"/>
      <p:regular r:id="rId22"/>
      <p:bold r:id="rId23"/>
    </p:embeddedFont>
    <p:embeddedFont>
      <p:font typeface="Dosis ExtraLight" pitchFamily="2" charset="0"/>
      <p:regular r:id="rId24"/>
      <p:bold r:id="rId25"/>
    </p:embeddedFont>
    <p:embeddedFont>
      <p:font typeface="Titillium Web Light" panose="000004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39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9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791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44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204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2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66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76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89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93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Association Rule – Apriori Algorithm</a:t>
            </a:r>
            <a:endParaRPr dirty="0"/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836EBC11-B535-071E-DF3D-BC1832402961}"/>
              </a:ext>
            </a:extLst>
          </p:cNvPr>
          <p:cNvSpPr txBox="1">
            <a:spLocks/>
          </p:cNvSpPr>
          <p:nvPr/>
        </p:nvSpPr>
        <p:spPr>
          <a:xfrm>
            <a:off x="676507" y="3635470"/>
            <a:ext cx="2862147" cy="137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  <a:latin typeface="Titillium Web Light" panose="00000400000000000000" pitchFamily="2" charset="0"/>
              </a:rPr>
              <a:t>Made By:</a:t>
            </a:r>
          </a:p>
          <a:p>
            <a:r>
              <a:rPr lang="en-US" sz="1600" dirty="0">
                <a:solidFill>
                  <a:schemeClr val="accent2"/>
                </a:solidFill>
                <a:latin typeface="Titillium Web Light" panose="00000400000000000000" pitchFamily="2" charset="0"/>
              </a:rPr>
              <a:t>Mahmoud Samir Mahmoud</a:t>
            </a:r>
          </a:p>
          <a:p>
            <a:r>
              <a:rPr lang="en-US" sz="1600" dirty="0">
                <a:solidFill>
                  <a:schemeClr val="accent2"/>
                </a:solidFill>
                <a:latin typeface="Titillium Web Light" panose="00000400000000000000" pitchFamily="2" charset="0"/>
              </a:rPr>
              <a:t>Gaafar Soliman</a:t>
            </a:r>
          </a:p>
          <a:p>
            <a:r>
              <a:rPr lang="en-US" sz="1600" dirty="0">
                <a:solidFill>
                  <a:schemeClr val="accent2"/>
                </a:solidFill>
                <a:latin typeface="Titillium Web Light" panose="00000400000000000000" pitchFamily="2" charset="0"/>
              </a:rPr>
              <a:t>Nour Hammouda</a:t>
            </a:r>
          </a:p>
          <a:p>
            <a:r>
              <a:rPr lang="en-US" sz="1600" dirty="0">
                <a:solidFill>
                  <a:schemeClr val="accent2"/>
                </a:solidFill>
                <a:latin typeface="Titillium Web Light" panose="00000400000000000000" pitchFamily="2" charset="0"/>
              </a:rPr>
              <a:t>Maya Al-Okda</a:t>
            </a:r>
          </a:p>
        </p:txBody>
      </p:sp>
      <p:sp>
        <p:nvSpPr>
          <p:cNvPr id="6" name="Google Shape;3859;p16">
            <a:extLst>
              <a:ext uri="{FF2B5EF4-FFF2-40B4-BE49-F238E27FC236}">
                <a16:creationId xmlns:a16="http://schemas.microsoft.com/office/drawing/2014/main" id="{FC426C0D-7156-1F04-EAE5-6252514961EF}"/>
              </a:ext>
            </a:extLst>
          </p:cNvPr>
          <p:cNvSpPr txBox="1">
            <a:spLocks/>
          </p:cNvSpPr>
          <p:nvPr/>
        </p:nvSpPr>
        <p:spPr>
          <a:xfrm>
            <a:off x="3460350" y="3635470"/>
            <a:ext cx="2405191" cy="137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  <a:latin typeface="Titillium Web Light" panose="00000400000000000000" pitchFamily="2" charset="0"/>
              </a:rPr>
              <a:t>Supervised By:</a:t>
            </a:r>
          </a:p>
          <a:p>
            <a:r>
              <a:rPr lang="en-US" sz="1600" dirty="0">
                <a:solidFill>
                  <a:schemeClr val="accent2"/>
                </a:solidFill>
                <a:latin typeface="Titillium Web Light" panose="00000400000000000000" pitchFamily="2" charset="0"/>
              </a:rPr>
              <a:t>Eng. Khaled </a:t>
            </a:r>
            <a:r>
              <a:rPr lang="en-US" sz="1600" dirty="0" err="1">
                <a:solidFill>
                  <a:schemeClr val="accent2"/>
                </a:solidFill>
                <a:latin typeface="Titillium Web Light" panose="00000400000000000000" pitchFamily="2" charset="0"/>
              </a:rPr>
              <a:t>Kondakji</a:t>
            </a:r>
            <a:endParaRPr lang="en-US" sz="1600" dirty="0">
              <a:solidFill>
                <a:schemeClr val="accent2"/>
              </a:solidFill>
              <a:latin typeface="Titillium Web Light" panose="000004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1-</a:t>
            </a:r>
            <a:r>
              <a:rPr lang="en-US" dirty="0"/>
              <a:t> Find the Candidate set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Make a frequency table of all the products that appear in all the transactions.</a:t>
            </a:r>
          </a:p>
          <a:p>
            <a:r>
              <a:rPr lang="en-US" dirty="0"/>
              <a:t>Then, short the frequency table by removing those products that are under the threshold support level.</a:t>
            </a:r>
            <a:r>
              <a:rPr lang="en" dirty="0">
                <a:highlight>
                  <a:srgbClr val="D3EBD5"/>
                </a:highlight>
              </a:rPr>
              <a:t> </a:t>
            </a:r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81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2-</a:t>
            </a:r>
            <a:r>
              <a:rPr lang="en-US" dirty="0"/>
              <a:t> Generate the 2</a:t>
            </a:r>
            <a:r>
              <a:rPr lang="en-US" baseline="30000" dirty="0"/>
              <a:t>nd</a:t>
            </a:r>
            <a:r>
              <a:rPr lang="en-US" dirty="0"/>
              <a:t> Candidate set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Create pairs of products by cross joining the products that appears in the transactions.</a:t>
            </a:r>
          </a:p>
          <a:p>
            <a:r>
              <a:rPr lang="en-US" dirty="0"/>
              <a:t>Check all subsets of an itemset are frequent or not and if </a:t>
            </a:r>
            <a:r>
              <a:rPr lang="en-US" b="1" dirty="0"/>
              <a:t>not frequent remove that itemset</a:t>
            </a:r>
            <a:r>
              <a:rPr lang="en-US" dirty="0"/>
              <a:t>.</a:t>
            </a:r>
          </a:p>
          <a:p>
            <a:r>
              <a:rPr lang="en-US" dirty="0"/>
              <a:t>Again remove the itemsets that are under the threshold support level.  </a:t>
            </a:r>
          </a:p>
          <a:p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74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3-</a:t>
            </a:r>
            <a:r>
              <a:rPr lang="en-US" dirty="0"/>
              <a:t> Keep Repeating Step 2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Keep Repeating the 2</a:t>
            </a:r>
            <a:r>
              <a:rPr lang="en-US" baseline="30000" dirty="0"/>
              <a:t>nd</a:t>
            </a:r>
            <a:r>
              <a:rPr lang="en-US" dirty="0"/>
              <a:t> step</a:t>
            </a:r>
          </a:p>
          <a:p>
            <a:r>
              <a:rPr lang="en-US" dirty="0"/>
              <a:t>Until no frequent itemsets are found further.</a:t>
            </a:r>
          </a:p>
          <a:p>
            <a:r>
              <a:rPr lang="en-US" dirty="0"/>
              <a:t>At the end of this step we found the Frequent itemsets we’re going to use to generate  strong association rules.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6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4-</a:t>
            </a:r>
            <a:r>
              <a:rPr lang="en-US" dirty="0"/>
              <a:t> Generating association rules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1" name="Google Shape;387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dirty="0"/>
                  <a:t>To create association rules, we need to use a binary partition of the frequent itemsets.</a:t>
                </a:r>
              </a:p>
              <a:p>
                <a:r>
                  <a:rPr lang="en-US" dirty="0"/>
                  <a:t>Also we need to choose the ones having the highest confidence levels.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refers to subset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to the itemset the rule would be: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71" name="Google Shape;387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  <a:blipFill>
                <a:blip r:embed="rId3"/>
                <a:stretch>
                  <a:fillRect l="-90" b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28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5-</a:t>
            </a:r>
            <a:r>
              <a:rPr lang="en-US" dirty="0"/>
              <a:t> Keep valid association rules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1" name="Google Shape;387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refers to subset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to the itemset the </a:t>
                </a:r>
                <a:r>
                  <a:rPr lang="en-US" b="1" dirty="0"/>
                  <a:t>valid</a:t>
                </a:r>
                <a:r>
                  <a:rPr lang="en-US" dirty="0"/>
                  <a:t> rule would satisfy:</a:t>
                </a:r>
              </a:p>
              <a:p>
                <a:endParaRPr lang="en-US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𝐶𝑜𝑛𝑓𝑖𝑒𝑛𝑑𝑒𝑛𝑐𝑒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𝑇h𝑟𝑒𝑠h𝑜𝑙𝑑</m:t>
                      </m:r>
                    </m:oMath>
                  </m:oMathPara>
                </a14:m>
                <a:endParaRPr lang="en-US" b="0" dirty="0"/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871" name="Google Shape;387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  <a:blipFill>
                <a:blip r:embed="rId3"/>
                <a:stretch>
                  <a:fillRect l="-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97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&amp; </a:t>
            </a:r>
            <a:r>
              <a:rPr lang="en-US" dirty="0"/>
              <a:t>Downfalls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7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There are many benefits of using Association rules like finding the pattern that helps understand the correlations and co-occurrences between data sets. 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22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Downfalls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Finding the appropriate parameter and threshold settings for the mining algorithm.</a:t>
            </a:r>
          </a:p>
          <a:p>
            <a:r>
              <a:rPr lang="en-US" dirty="0"/>
              <a:t>Having a large number of discovered rules. </a:t>
            </a:r>
          </a:p>
          <a:p>
            <a:r>
              <a:rPr lang="en-US" dirty="0"/>
              <a:t>The reason is that this does not guarantee that the rules will be found relevant, but it could also cause the algorithm to have low performance.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14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214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Association</a:t>
            </a:r>
            <a:br>
              <a:rPr lang="en" dirty="0"/>
            </a:br>
            <a:r>
              <a:rPr lang="en" dirty="0"/>
              <a:t>Rule</a:t>
            </a:r>
            <a:endParaRPr lang="en-US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Association Rule?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Association rule learning is a rule-based machine learning method for discovering interesting relations between variables in large databases.</a:t>
            </a: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Association Rule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Association rules are made by searching data for frequent if-then patterns and by using a certain criterion under </a:t>
            </a:r>
            <a:r>
              <a:rPr lang="en-US" b="1" dirty="0"/>
              <a:t>Support</a:t>
            </a:r>
            <a:r>
              <a:rPr lang="en-US" dirty="0"/>
              <a:t> and </a:t>
            </a:r>
            <a:r>
              <a:rPr lang="en-US" b="1" dirty="0"/>
              <a:t>Confidence</a:t>
            </a:r>
            <a:r>
              <a:rPr lang="en-US" dirty="0"/>
              <a:t> to define what the most important relationships.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155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Support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evidence of how frequent an item appears in the data given.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Support &amp; Confidence? </a:t>
            </a:r>
            <a:endParaRPr dirty="0"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1151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Confidence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How many times the if-then statements are found true.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878;p19">
            <a:extLst>
              <a:ext uri="{FF2B5EF4-FFF2-40B4-BE49-F238E27FC236}">
                <a16:creationId xmlns:a16="http://schemas.microsoft.com/office/drawing/2014/main" id="{A37EA37B-C926-EF5D-7F35-A21B1E14C6A2}"/>
              </a:ext>
            </a:extLst>
          </p:cNvPr>
          <p:cNvSpPr txBox="1">
            <a:spLocks/>
          </p:cNvSpPr>
          <p:nvPr/>
        </p:nvSpPr>
        <p:spPr>
          <a:xfrm>
            <a:off x="685800" y="3487749"/>
            <a:ext cx="5495100" cy="103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sz="1600" dirty="0">
                <a:solidFill>
                  <a:schemeClr val="tx1"/>
                </a:solidFill>
              </a:rPr>
              <a:t>There is a third criteria that can be used, it is called </a:t>
            </a:r>
            <a:r>
              <a:rPr lang="en-US" sz="1600" b="1" dirty="0">
                <a:solidFill>
                  <a:schemeClr val="tx1"/>
                </a:solidFill>
              </a:rPr>
              <a:t>Lift</a:t>
            </a:r>
            <a:r>
              <a:rPr lang="en-US" sz="1600" dirty="0">
                <a:solidFill>
                  <a:schemeClr val="tx1"/>
                </a:solidFill>
              </a:rPr>
              <a:t> and it can be used to compare the </a:t>
            </a:r>
            <a:r>
              <a:rPr lang="en-US" sz="1600" b="1" dirty="0">
                <a:solidFill>
                  <a:schemeClr val="tx1"/>
                </a:solidFill>
              </a:rPr>
              <a:t>expected Confidence </a:t>
            </a:r>
            <a:r>
              <a:rPr lang="en-US" sz="1600" dirty="0">
                <a:solidFill>
                  <a:schemeClr val="tx1"/>
                </a:solidFill>
              </a:rPr>
              <a:t>and the </a:t>
            </a:r>
            <a:r>
              <a:rPr lang="en-US" sz="1600" b="1" dirty="0">
                <a:solidFill>
                  <a:schemeClr val="tx1"/>
                </a:solidFill>
              </a:rPr>
              <a:t>actual Confidence.</a:t>
            </a:r>
          </a:p>
        </p:txBody>
      </p:sp>
    </p:spTree>
    <p:extLst>
      <p:ext uri="{BB962C8B-B14F-4D97-AF65-F5344CB8AC3E}">
        <p14:creationId xmlns:p14="http://schemas.microsoft.com/office/powerpoint/2010/main" val="51921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Apriori</a:t>
            </a:r>
            <a:br>
              <a:rPr lang="en" dirty="0"/>
            </a:br>
            <a:r>
              <a:rPr lang="en" dirty="0"/>
              <a:t>Algorithm</a:t>
            </a:r>
            <a:endParaRPr lang="en-US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Association Rule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47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Apriori Algorithm?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Apriori algorithm refers to an algorithm that is used in mining frequent products sets and relevant association rules.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Apriori algorithm helps the customers to buy their products with ease and increases the sales performance of the particular store.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44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Apriori Works?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Apriori Algorithm makes 3 assumptions:</a:t>
            </a:r>
          </a:p>
          <a:p>
            <a:r>
              <a:rPr lang="en-US" dirty="0"/>
              <a:t>All subsets of a frequent itemset must be frequent.</a:t>
            </a:r>
          </a:p>
          <a:p>
            <a:r>
              <a:rPr lang="en-US" dirty="0"/>
              <a:t>The subsets of an infrequent item set must be infrequent.</a:t>
            </a:r>
          </a:p>
          <a:p>
            <a:r>
              <a:rPr lang="en-US" dirty="0"/>
              <a:t>Fix a threshold support level. 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94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Apriori Processes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Dataset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Generate Association Rules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Frequent Itemsets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8901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563</Words>
  <Application>Microsoft Office PowerPoint</Application>
  <PresentationFormat>On-screen Show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Dosis</vt:lpstr>
      <vt:lpstr>Cambria Math</vt:lpstr>
      <vt:lpstr>Titillium Web Light</vt:lpstr>
      <vt:lpstr>Dosis ExtraLight</vt:lpstr>
      <vt:lpstr>Mowbray template</vt:lpstr>
      <vt:lpstr>Association Rule – Apriori Algorithm</vt:lpstr>
      <vt:lpstr>1. Association Rule</vt:lpstr>
      <vt:lpstr>PowerPoint Presentation</vt:lpstr>
      <vt:lpstr>Association Rule</vt:lpstr>
      <vt:lpstr>What are Support &amp; Confidence? </vt:lpstr>
      <vt:lpstr>2. Apriori Algorithm</vt:lpstr>
      <vt:lpstr>What is Apriori Algorithm?</vt:lpstr>
      <vt:lpstr>How does Apriori Works?</vt:lpstr>
      <vt:lpstr>Apriori Processes</vt:lpstr>
      <vt:lpstr>Step 1- Find the Candidate set</vt:lpstr>
      <vt:lpstr>Step 2- Generate the 2nd Candidate set </vt:lpstr>
      <vt:lpstr>Step 3- Keep Repeating Step 2</vt:lpstr>
      <vt:lpstr>Step 4- Generating association rules</vt:lpstr>
      <vt:lpstr>Step 5- Keep valid association rules</vt:lpstr>
      <vt:lpstr>3. Overview</vt:lpstr>
      <vt:lpstr>Benefits</vt:lpstr>
      <vt:lpstr>Downfalls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Mahmoud</dc:creator>
  <cp:lastModifiedBy>Mahmoud Mahmoud</cp:lastModifiedBy>
  <cp:revision>7</cp:revision>
  <dcterms:modified xsi:type="dcterms:W3CDTF">2022-05-30T22:31:16Z</dcterms:modified>
</cp:coreProperties>
</file>