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Lst>
  <p:sldSz cy="5143500" cx="9144000"/>
  <p:notesSz cx="6858000" cy="9144000"/>
  <p:embeddedFontLst>
    <p:embeddedFont>
      <p:font typeface="Montserrat"/>
      <p:regular r:id="rId57"/>
      <p:bold r:id="rId58"/>
      <p:italic r:id="rId59"/>
      <p:boldItalic r:id="rId60"/>
    </p:embeddedFont>
    <p:embeddedFont>
      <p:font typeface="Fira Sans Extra Condensed Medium"/>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5" roundtripDataSignature="AMtx7mi4FgDqxG3DeDu9NrYbGpecqwt6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FiraSansExtraCondensedMedium-bold.fntdata"/><Relationship Id="rId61" Type="http://schemas.openxmlformats.org/officeDocument/2006/relationships/font" Target="fonts/FiraSansExtraCondensedMedium-regular.fntdata"/><Relationship Id="rId20" Type="http://schemas.openxmlformats.org/officeDocument/2006/relationships/slide" Target="slides/slide16.xml"/><Relationship Id="rId64" Type="http://schemas.openxmlformats.org/officeDocument/2006/relationships/font" Target="fonts/FiraSansExtraCondensedMedium-boldItalic.fntdata"/><Relationship Id="rId63" Type="http://schemas.openxmlformats.org/officeDocument/2006/relationships/font" Target="fonts/FiraSansExtraCondensedMedium-italic.fntdata"/><Relationship Id="rId22" Type="http://schemas.openxmlformats.org/officeDocument/2006/relationships/slide" Target="slides/slide18.xml"/><Relationship Id="rId21" Type="http://schemas.openxmlformats.org/officeDocument/2006/relationships/slide" Target="slides/slide17.xml"/><Relationship Id="rId65" Type="http://customschemas.google.com/relationships/presentationmetadata" Target="metadata"/><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Montserrat-bold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Montserrat-regular.fntdata"/><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Montserrat-italic.fntdata"/><Relationship Id="rId14" Type="http://schemas.openxmlformats.org/officeDocument/2006/relationships/slide" Target="slides/slide10.xml"/><Relationship Id="rId58" Type="http://schemas.openxmlformats.org/officeDocument/2006/relationships/font" Target="fonts/Montserrat-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 name="Google Shape;4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54"/>
          <p:cNvSpPr txBox="1"/>
          <p:nvPr>
            <p:ph type="ctrTitle"/>
          </p:nvPr>
        </p:nvSpPr>
        <p:spPr>
          <a:xfrm>
            <a:off x="1643858" y="1172225"/>
            <a:ext cx="6770700" cy="2052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5200"/>
              <a:buNone/>
              <a:defRPr sz="53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54"/>
          <p:cNvSpPr txBox="1"/>
          <p:nvPr>
            <p:ph idx="1" type="subTitle"/>
          </p:nvPr>
        </p:nvSpPr>
        <p:spPr>
          <a:xfrm>
            <a:off x="1643852" y="3261775"/>
            <a:ext cx="6770700" cy="557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54"/>
          <p:cNvSpPr/>
          <p:nvPr/>
        </p:nvSpPr>
        <p:spPr>
          <a:xfrm>
            <a:off x="0"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12" name="Shape 12"/>
        <p:cNvGrpSpPr/>
        <p:nvPr/>
      </p:nvGrpSpPr>
      <p:grpSpPr>
        <a:xfrm>
          <a:off x="0" y="0"/>
          <a:ext cx="0" cy="0"/>
          <a:chOff x="0" y="0"/>
          <a:chExt cx="0" cy="0"/>
        </a:xfrm>
      </p:grpSpPr>
      <p:sp>
        <p:nvSpPr>
          <p:cNvPr id="13" name="Google Shape;13;p55"/>
          <p:cNvSpPr txBox="1"/>
          <p:nvPr>
            <p:ph type="title"/>
          </p:nvPr>
        </p:nvSpPr>
        <p:spPr>
          <a:xfrm>
            <a:off x="717800" y="383175"/>
            <a:ext cx="7708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lgn="l">
              <a:lnSpc>
                <a:spcPct val="100000"/>
              </a:lnSpc>
              <a:spcBef>
                <a:spcPts val="0"/>
              </a:spcBef>
              <a:spcAft>
                <a:spcPts val="0"/>
              </a:spcAft>
              <a:buSzPts val="2800"/>
              <a:buFont typeface="Montserrat"/>
              <a:buNone/>
              <a:defRPr>
                <a:latin typeface="Montserrat"/>
                <a:ea typeface="Montserrat"/>
                <a:cs typeface="Montserrat"/>
                <a:sym typeface="Montserrat"/>
              </a:defRPr>
            </a:lvl2pPr>
            <a:lvl3pPr lvl="2" algn="l">
              <a:lnSpc>
                <a:spcPct val="100000"/>
              </a:lnSpc>
              <a:spcBef>
                <a:spcPts val="0"/>
              </a:spcBef>
              <a:spcAft>
                <a:spcPts val="0"/>
              </a:spcAft>
              <a:buSzPts val="2800"/>
              <a:buFont typeface="Montserrat"/>
              <a:buNone/>
              <a:defRPr>
                <a:latin typeface="Montserrat"/>
                <a:ea typeface="Montserrat"/>
                <a:cs typeface="Montserrat"/>
                <a:sym typeface="Montserrat"/>
              </a:defRPr>
            </a:lvl3pPr>
            <a:lvl4pPr lvl="3" algn="l">
              <a:lnSpc>
                <a:spcPct val="100000"/>
              </a:lnSpc>
              <a:spcBef>
                <a:spcPts val="0"/>
              </a:spcBef>
              <a:spcAft>
                <a:spcPts val="0"/>
              </a:spcAft>
              <a:buSzPts val="2800"/>
              <a:buFont typeface="Montserrat"/>
              <a:buNone/>
              <a:defRPr>
                <a:latin typeface="Montserrat"/>
                <a:ea typeface="Montserrat"/>
                <a:cs typeface="Montserrat"/>
                <a:sym typeface="Montserrat"/>
              </a:defRPr>
            </a:lvl4pPr>
            <a:lvl5pPr lvl="4" algn="l">
              <a:lnSpc>
                <a:spcPct val="100000"/>
              </a:lnSpc>
              <a:spcBef>
                <a:spcPts val="0"/>
              </a:spcBef>
              <a:spcAft>
                <a:spcPts val="0"/>
              </a:spcAft>
              <a:buSzPts val="2800"/>
              <a:buFont typeface="Montserrat"/>
              <a:buNone/>
              <a:defRPr>
                <a:latin typeface="Montserrat"/>
                <a:ea typeface="Montserrat"/>
                <a:cs typeface="Montserrat"/>
                <a:sym typeface="Montserrat"/>
              </a:defRPr>
            </a:lvl5pPr>
            <a:lvl6pPr lvl="5" algn="l">
              <a:lnSpc>
                <a:spcPct val="100000"/>
              </a:lnSpc>
              <a:spcBef>
                <a:spcPts val="0"/>
              </a:spcBef>
              <a:spcAft>
                <a:spcPts val="0"/>
              </a:spcAft>
              <a:buSzPts val="2800"/>
              <a:buFont typeface="Montserrat"/>
              <a:buNone/>
              <a:defRPr>
                <a:latin typeface="Montserrat"/>
                <a:ea typeface="Montserrat"/>
                <a:cs typeface="Montserrat"/>
                <a:sym typeface="Montserrat"/>
              </a:defRPr>
            </a:lvl6pPr>
            <a:lvl7pPr lvl="6" algn="l">
              <a:lnSpc>
                <a:spcPct val="100000"/>
              </a:lnSpc>
              <a:spcBef>
                <a:spcPts val="0"/>
              </a:spcBef>
              <a:spcAft>
                <a:spcPts val="0"/>
              </a:spcAft>
              <a:buSzPts val="2800"/>
              <a:buFont typeface="Montserrat"/>
              <a:buNone/>
              <a:defRPr>
                <a:latin typeface="Montserrat"/>
                <a:ea typeface="Montserrat"/>
                <a:cs typeface="Montserrat"/>
                <a:sym typeface="Montserrat"/>
              </a:defRPr>
            </a:lvl7pPr>
            <a:lvl8pPr lvl="7" algn="l">
              <a:lnSpc>
                <a:spcPct val="100000"/>
              </a:lnSpc>
              <a:spcBef>
                <a:spcPts val="0"/>
              </a:spcBef>
              <a:spcAft>
                <a:spcPts val="0"/>
              </a:spcAft>
              <a:buSzPts val="2800"/>
              <a:buFont typeface="Montserrat"/>
              <a:buNone/>
              <a:defRPr>
                <a:latin typeface="Montserrat"/>
                <a:ea typeface="Montserrat"/>
                <a:cs typeface="Montserrat"/>
                <a:sym typeface="Montserrat"/>
              </a:defRPr>
            </a:lvl8pPr>
            <a:lvl9pPr lvl="8" algn="l">
              <a:lnSpc>
                <a:spcPct val="100000"/>
              </a:lnSpc>
              <a:spcBef>
                <a:spcPts val="0"/>
              </a:spcBef>
              <a:spcAft>
                <a:spcPts val="0"/>
              </a:spcAft>
              <a:buSzPts val="2800"/>
              <a:buFont typeface="Montserrat"/>
              <a:buNone/>
              <a:defRPr>
                <a:latin typeface="Montserrat"/>
                <a:ea typeface="Montserrat"/>
                <a:cs typeface="Montserrat"/>
                <a:sym typeface="Montserrat"/>
              </a:defRPr>
            </a:lvl9pPr>
          </a:lstStyle>
          <a:p/>
        </p:txBody>
      </p:sp>
      <p:sp>
        <p:nvSpPr>
          <p:cNvPr id="14" name="Google Shape;14;p55"/>
          <p:cNvSpPr txBox="1"/>
          <p:nvPr>
            <p:ph idx="2" type="ctrTitle"/>
          </p:nvPr>
        </p:nvSpPr>
        <p:spPr>
          <a:xfrm>
            <a:off x="2310350" y="1446814"/>
            <a:ext cx="2150400" cy="38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algn="l">
              <a:lnSpc>
                <a:spcPct val="100000"/>
              </a:lnSpc>
              <a:spcBef>
                <a:spcPts val="0"/>
              </a:spcBef>
              <a:spcAft>
                <a:spcPts val="0"/>
              </a:spcAft>
              <a:buSzPts val="2000"/>
              <a:buFont typeface="Montserrat"/>
              <a:buNone/>
              <a:defRPr sz="2000">
                <a:latin typeface="Montserrat"/>
                <a:ea typeface="Montserrat"/>
                <a:cs typeface="Montserrat"/>
                <a:sym typeface="Montserrat"/>
              </a:defRPr>
            </a:lvl2pPr>
            <a:lvl3pPr lvl="2" algn="l">
              <a:lnSpc>
                <a:spcPct val="100000"/>
              </a:lnSpc>
              <a:spcBef>
                <a:spcPts val="0"/>
              </a:spcBef>
              <a:spcAft>
                <a:spcPts val="0"/>
              </a:spcAft>
              <a:buSzPts val="2000"/>
              <a:buFont typeface="Montserrat"/>
              <a:buNone/>
              <a:defRPr sz="2000">
                <a:latin typeface="Montserrat"/>
                <a:ea typeface="Montserrat"/>
                <a:cs typeface="Montserrat"/>
                <a:sym typeface="Montserrat"/>
              </a:defRPr>
            </a:lvl3pPr>
            <a:lvl4pPr lvl="3" algn="l">
              <a:lnSpc>
                <a:spcPct val="100000"/>
              </a:lnSpc>
              <a:spcBef>
                <a:spcPts val="0"/>
              </a:spcBef>
              <a:spcAft>
                <a:spcPts val="0"/>
              </a:spcAft>
              <a:buSzPts val="2000"/>
              <a:buFont typeface="Montserrat"/>
              <a:buNone/>
              <a:defRPr sz="2000">
                <a:latin typeface="Montserrat"/>
                <a:ea typeface="Montserrat"/>
                <a:cs typeface="Montserrat"/>
                <a:sym typeface="Montserrat"/>
              </a:defRPr>
            </a:lvl4pPr>
            <a:lvl5pPr lvl="4" algn="l">
              <a:lnSpc>
                <a:spcPct val="100000"/>
              </a:lnSpc>
              <a:spcBef>
                <a:spcPts val="0"/>
              </a:spcBef>
              <a:spcAft>
                <a:spcPts val="0"/>
              </a:spcAft>
              <a:buSzPts val="2000"/>
              <a:buFont typeface="Montserrat"/>
              <a:buNone/>
              <a:defRPr sz="2000">
                <a:latin typeface="Montserrat"/>
                <a:ea typeface="Montserrat"/>
                <a:cs typeface="Montserrat"/>
                <a:sym typeface="Montserrat"/>
              </a:defRPr>
            </a:lvl5pPr>
            <a:lvl6pPr lvl="5" algn="l">
              <a:lnSpc>
                <a:spcPct val="100000"/>
              </a:lnSpc>
              <a:spcBef>
                <a:spcPts val="0"/>
              </a:spcBef>
              <a:spcAft>
                <a:spcPts val="0"/>
              </a:spcAft>
              <a:buSzPts val="2000"/>
              <a:buFont typeface="Montserrat"/>
              <a:buNone/>
              <a:defRPr sz="2000">
                <a:latin typeface="Montserrat"/>
                <a:ea typeface="Montserrat"/>
                <a:cs typeface="Montserrat"/>
                <a:sym typeface="Montserrat"/>
              </a:defRPr>
            </a:lvl6pPr>
            <a:lvl7pPr lvl="6" algn="l">
              <a:lnSpc>
                <a:spcPct val="100000"/>
              </a:lnSpc>
              <a:spcBef>
                <a:spcPts val="0"/>
              </a:spcBef>
              <a:spcAft>
                <a:spcPts val="0"/>
              </a:spcAft>
              <a:buSzPts val="2000"/>
              <a:buFont typeface="Montserrat"/>
              <a:buNone/>
              <a:defRPr sz="2000">
                <a:latin typeface="Montserrat"/>
                <a:ea typeface="Montserrat"/>
                <a:cs typeface="Montserrat"/>
                <a:sym typeface="Montserrat"/>
              </a:defRPr>
            </a:lvl7pPr>
            <a:lvl8pPr lvl="7" algn="l">
              <a:lnSpc>
                <a:spcPct val="100000"/>
              </a:lnSpc>
              <a:spcBef>
                <a:spcPts val="0"/>
              </a:spcBef>
              <a:spcAft>
                <a:spcPts val="0"/>
              </a:spcAft>
              <a:buSzPts val="2000"/>
              <a:buFont typeface="Montserrat"/>
              <a:buNone/>
              <a:defRPr sz="2000">
                <a:latin typeface="Montserrat"/>
                <a:ea typeface="Montserrat"/>
                <a:cs typeface="Montserrat"/>
                <a:sym typeface="Montserrat"/>
              </a:defRPr>
            </a:lvl8pPr>
            <a:lvl9pPr lvl="8" algn="l">
              <a:lnSpc>
                <a:spcPct val="100000"/>
              </a:lnSpc>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15" name="Google Shape;15;p55"/>
          <p:cNvSpPr txBox="1"/>
          <p:nvPr>
            <p:ph idx="3" type="title"/>
          </p:nvPr>
        </p:nvSpPr>
        <p:spPr>
          <a:xfrm>
            <a:off x="717800" y="1521026"/>
            <a:ext cx="1493400" cy="941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2"/>
              </a:buClr>
              <a:buSzPts val="8000"/>
              <a:buNone/>
              <a:defRPr sz="7000">
                <a:solidFill>
                  <a:schemeClr val="dk2"/>
                </a:solidFill>
              </a:defRPr>
            </a:lvl1pPr>
            <a:lvl2pPr lvl="1"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p:txBody>
      </p:sp>
      <p:sp>
        <p:nvSpPr>
          <p:cNvPr id="16" name="Google Shape;16;p55"/>
          <p:cNvSpPr txBox="1"/>
          <p:nvPr>
            <p:ph idx="1" type="subTitle"/>
          </p:nvPr>
        </p:nvSpPr>
        <p:spPr>
          <a:xfrm>
            <a:off x="2310350" y="1858875"/>
            <a:ext cx="2150400" cy="76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algn="l">
              <a:lnSpc>
                <a:spcPct val="100000"/>
              </a:lnSpc>
              <a:spcBef>
                <a:spcPts val="0"/>
              </a:spcBef>
              <a:spcAft>
                <a:spcPts val="0"/>
              </a:spcAft>
              <a:buSzPts val="1400"/>
              <a:buFont typeface="Montserrat"/>
              <a:buNone/>
              <a:defRPr>
                <a:latin typeface="Montserrat"/>
                <a:ea typeface="Montserrat"/>
                <a:cs typeface="Montserrat"/>
                <a:sym typeface="Montserrat"/>
              </a:defRPr>
            </a:lvl2pPr>
            <a:lvl3pPr lvl="2" algn="l">
              <a:lnSpc>
                <a:spcPct val="100000"/>
              </a:lnSpc>
              <a:spcBef>
                <a:spcPts val="1600"/>
              </a:spcBef>
              <a:spcAft>
                <a:spcPts val="0"/>
              </a:spcAft>
              <a:buSzPts val="1400"/>
              <a:buFont typeface="Montserrat"/>
              <a:buNone/>
              <a:defRPr>
                <a:latin typeface="Montserrat"/>
                <a:ea typeface="Montserrat"/>
                <a:cs typeface="Montserrat"/>
                <a:sym typeface="Montserrat"/>
              </a:defRPr>
            </a:lvl3pPr>
            <a:lvl4pPr lvl="3" algn="l">
              <a:lnSpc>
                <a:spcPct val="100000"/>
              </a:lnSpc>
              <a:spcBef>
                <a:spcPts val="1600"/>
              </a:spcBef>
              <a:spcAft>
                <a:spcPts val="0"/>
              </a:spcAft>
              <a:buSzPts val="1400"/>
              <a:buFont typeface="Montserrat"/>
              <a:buNone/>
              <a:defRPr>
                <a:latin typeface="Montserrat"/>
                <a:ea typeface="Montserrat"/>
                <a:cs typeface="Montserrat"/>
                <a:sym typeface="Montserrat"/>
              </a:defRPr>
            </a:lvl4pPr>
            <a:lvl5pPr lvl="4" algn="l">
              <a:lnSpc>
                <a:spcPct val="100000"/>
              </a:lnSpc>
              <a:spcBef>
                <a:spcPts val="1600"/>
              </a:spcBef>
              <a:spcAft>
                <a:spcPts val="0"/>
              </a:spcAft>
              <a:buSzPts val="1400"/>
              <a:buFont typeface="Montserrat"/>
              <a:buNone/>
              <a:defRPr>
                <a:latin typeface="Montserrat"/>
                <a:ea typeface="Montserrat"/>
                <a:cs typeface="Montserrat"/>
                <a:sym typeface="Montserrat"/>
              </a:defRPr>
            </a:lvl5pPr>
            <a:lvl6pPr lvl="5" algn="l">
              <a:lnSpc>
                <a:spcPct val="100000"/>
              </a:lnSpc>
              <a:spcBef>
                <a:spcPts val="1600"/>
              </a:spcBef>
              <a:spcAft>
                <a:spcPts val="0"/>
              </a:spcAft>
              <a:buSzPts val="1400"/>
              <a:buFont typeface="Montserrat"/>
              <a:buNone/>
              <a:defRPr>
                <a:latin typeface="Montserrat"/>
                <a:ea typeface="Montserrat"/>
                <a:cs typeface="Montserrat"/>
                <a:sym typeface="Montserrat"/>
              </a:defRPr>
            </a:lvl6pPr>
            <a:lvl7pPr lvl="6" algn="l">
              <a:lnSpc>
                <a:spcPct val="100000"/>
              </a:lnSpc>
              <a:spcBef>
                <a:spcPts val="1600"/>
              </a:spcBef>
              <a:spcAft>
                <a:spcPts val="0"/>
              </a:spcAft>
              <a:buSzPts val="1400"/>
              <a:buFont typeface="Montserrat"/>
              <a:buNone/>
              <a:defRPr>
                <a:latin typeface="Montserrat"/>
                <a:ea typeface="Montserrat"/>
                <a:cs typeface="Montserrat"/>
                <a:sym typeface="Montserrat"/>
              </a:defRPr>
            </a:lvl7pPr>
            <a:lvl8pPr lvl="7" algn="l">
              <a:lnSpc>
                <a:spcPct val="100000"/>
              </a:lnSpc>
              <a:spcBef>
                <a:spcPts val="1600"/>
              </a:spcBef>
              <a:spcAft>
                <a:spcPts val="0"/>
              </a:spcAft>
              <a:buSzPts val="1400"/>
              <a:buFont typeface="Montserrat"/>
              <a:buNone/>
              <a:defRPr>
                <a:latin typeface="Montserrat"/>
                <a:ea typeface="Montserrat"/>
                <a:cs typeface="Montserrat"/>
                <a:sym typeface="Montserrat"/>
              </a:defRPr>
            </a:lvl8pPr>
            <a:lvl9pPr lvl="8" algn="l">
              <a:lnSpc>
                <a:spcPct val="100000"/>
              </a:lnSpc>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17" name="Google Shape;17;p55"/>
          <p:cNvSpPr txBox="1"/>
          <p:nvPr>
            <p:ph idx="4" type="ctrTitle"/>
          </p:nvPr>
        </p:nvSpPr>
        <p:spPr>
          <a:xfrm>
            <a:off x="6233050" y="1446814"/>
            <a:ext cx="2150400" cy="38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algn="l">
              <a:lnSpc>
                <a:spcPct val="100000"/>
              </a:lnSpc>
              <a:spcBef>
                <a:spcPts val="0"/>
              </a:spcBef>
              <a:spcAft>
                <a:spcPts val="0"/>
              </a:spcAft>
              <a:buSzPts val="2000"/>
              <a:buFont typeface="Montserrat"/>
              <a:buNone/>
              <a:defRPr sz="2000">
                <a:latin typeface="Montserrat"/>
                <a:ea typeface="Montserrat"/>
                <a:cs typeface="Montserrat"/>
                <a:sym typeface="Montserrat"/>
              </a:defRPr>
            </a:lvl2pPr>
            <a:lvl3pPr lvl="2" algn="l">
              <a:lnSpc>
                <a:spcPct val="100000"/>
              </a:lnSpc>
              <a:spcBef>
                <a:spcPts val="0"/>
              </a:spcBef>
              <a:spcAft>
                <a:spcPts val="0"/>
              </a:spcAft>
              <a:buSzPts val="2000"/>
              <a:buFont typeface="Montserrat"/>
              <a:buNone/>
              <a:defRPr sz="2000">
                <a:latin typeface="Montserrat"/>
                <a:ea typeface="Montserrat"/>
                <a:cs typeface="Montserrat"/>
                <a:sym typeface="Montserrat"/>
              </a:defRPr>
            </a:lvl3pPr>
            <a:lvl4pPr lvl="3" algn="l">
              <a:lnSpc>
                <a:spcPct val="100000"/>
              </a:lnSpc>
              <a:spcBef>
                <a:spcPts val="0"/>
              </a:spcBef>
              <a:spcAft>
                <a:spcPts val="0"/>
              </a:spcAft>
              <a:buSzPts val="2000"/>
              <a:buFont typeface="Montserrat"/>
              <a:buNone/>
              <a:defRPr sz="2000">
                <a:latin typeface="Montserrat"/>
                <a:ea typeface="Montserrat"/>
                <a:cs typeface="Montserrat"/>
                <a:sym typeface="Montserrat"/>
              </a:defRPr>
            </a:lvl4pPr>
            <a:lvl5pPr lvl="4" algn="l">
              <a:lnSpc>
                <a:spcPct val="100000"/>
              </a:lnSpc>
              <a:spcBef>
                <a:spcPts val="0"/>
              </a:spcBef>
              <a:spcAft>
                <a:spcPts val="0"/>
              </a:spcAft>
              <a:buSzPts val="2000"/>
              <a:buFont typeface="Montserrat"/>
              <a:buNone/>
              <a:defRPr sz="2000">
                <a:latin typeface="Montserrat"/>
                <a:ea typeface="Montserrat"/>
                <a:cs typeface="Montserrat"/>
                <a:sym typeface="Montserrat"/>
              </a:defRPr>
            </a:lvl5pPr>
            <a:lvl6pPr lvl="5" algn="l">
              <a:lnSpc>
                <a:spcPct val="100000"/>
              </a:lnSpc>
              <a:spcBef>
                <a:spcPts val="0"/>
              </a:spcBef>
              <a:spcAft>
                <a:spcPts val="0"/>
              </a:spcAft>
              <a:buSzPts val="2000"/>
              <a:buFont typeface="Montserrat"/>
              <a:buNone/>
              <a:defRPr sz="2000">
                <a:latin typeface="Montserrat"/>
                <a:ea typeface="Montserrat"/>
                <a:cs typeface="Montserrat"/>
                <a:sym typeface="Montserrat"/>
              </a:defRPr>
            </a:lvl6pPr>
            <a:lvl7pPr lvl="6" algn="l">
              <a:lnSpc>
                <a:spcPct val="100000"/>
              </a:lnSpc>
              <a:spcBef>
                <a:spcPts val="0"/>
              </a:spcBef>
              <a:spcAft>
                <a:spcPts val="0"/>
              </a:spcAft>
              <a:buSzPts val="2000"/>
              <a:buFont typeface="Montserrat"/>
              <a:buNone/>
              <a:defRPr sz="2000">
                <a:latin typeface="Montserrat"/>
                <a:ea typeface="Montserrat"/>
                <a:cs typeface="Montserrat"/>
                <a:sym typeface="Montserrat"/>
              </a:defRPr>
            </a:lvl7pPr>
            <a:lvl8pPr lvl="7" algn="l">
              <a:lnSpc>
                <a:spcPct val="100000"/>
              </a:lnSpc>
              <a:spcBef>
                <a:spcPts val="0"/>
              </a:spcBef>
              <a:spcAft>
                <a:spcPts val="0"/>
              </a:spcAft>
              <a:buSzPts val="2000"/>
              <a:buFont typeface="Montserrat"/>
              <a:buNone/>
              <a:defRPr sz="2000">
                <a:latin typeface="Montserrat"/>
                <a:ea typeface="Montserrat"/>
                <a:cs typeface="Montserrat"/>
                <a:sym typeface="Montserrat"/>
              </a:defRPr>
            </a:lvl8pPr>
            <a:lvl9pPr lvl="8" algn="l">
              <a:lnSpc>
                <a:spcPct val="100000"/>
              </a:lnSpc>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18" name="Google Shape;18;p55"/>
          <p:cNvSpPr txBox="1"/>
          <p:nvPr>
            <p:ph idx="5" type="title"/>
          </p:nvPr>
        </p:nvSpPr>
        <p:spPr>
          <a:xfrm>
            <a:off x="4686400" y="1521026"/>
            <a:ext cx="1493400" cy="941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2"/>
              </a:buClr>
              <a:buSzPts val="8000"/>
              <a:buNone/>
              <a:defRPr sz="7000">
                <a:solidFill>
                  <a:schemeClr val="dk2"/>
                </a:solidFill>
              </a:defRPr>
            </a:lvl1pPr>
            <a:lvl2pPr lvl="1"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p:txBody>
      </p:sp>
      <p:sp>
        <p:nvSpPr>
          <p:cNvPr id="19" name="Google Shape;19;p55"/>
          <p:cNvSpPr txBox="1"/>
          <p:nvPr>
            <p:ph idx="6" type="subTitle"/>
          </p:nvPr>
        </p:nvSpPr>
        <p:spPr>
          <a:xfrm>
            <a:off x="6275800" y="1858878"/>
            <a:ext cx="2150400" cy="76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algn="l">
              <a:lnSpc>
                <a:spcPct val="100000"/>
              </a:lnSpc>
              <a:spcBef>
                <a:spcPts val="0"/>
              </a:spcBef>
              <a:spcAft>
                <a:spcPts val="0"/>
              </a:spcAft>
              <a:buSzPts val="1400"/>
              <a:buFont typeface="Montserrat"/>
              <a:buNone/>
              <a:defRPr>
                <a:latin typeface="Montserrat"/>
                <a:ea typeface="Montserrat"/>
                <a:cs typeface="Montserrat"/>
                <a:sym typeface="Montserrat"/>
              </a:defRPr>
            </a:lvl2pPr>
            <a:lvl3pPr lvl="2" algn="l">
              <a:lnSpc>
                <a:spcPct val="100000"/>
              </a:lnSpc>
              <a:spcBef>
                <a:spcPts val="1600"/>
              </a:spcBef>
              <a:spcAft>
                <a:spcPts val="0"/>
              </a:spcAft>
              <a:buSzPts val="1400"/>
              <a:buFont typeface="Montserrat"/>
              <a:buNone/>
              <a:defRPr>
                <a:latin typeface="Montserrat"/>
                <a:ea typeface="Montserrat"/>
                <a:cs typeface="Montserrat"/>
                <a:sym typeface="Montserrat"/>
              </a:defRPr>
            </a:lvl3pPr>
            <a:lvl4pPr lvl="3" algn="l">
              <a:lnSpc>
                <a:spcPct val="100000"/>
              </a:lnSpc>
              <a:spcBef>
                <a:spcPts val="1600"/>
              </a:spcBef>
              <a:spcAft>
                <a:spcPts val="0"/>
              </a:spcAft>
              <a:buSzPts val="1400"/>
              <a:buFont typeface="Montserrat"/>
              <a:buNone/>
              <a:defRPr>
                <a:latin typeface="Montserrat"/>
                <a:ea typeface="Montserrat"/>
                <a:cs typeface="Montserrat"/>
                <a:sym typeface="Montserrat"/>
              </a:defRPr>
            </a:lvl4pPr>
            <a:lvl5pPr lvl="4" algn="l">
              <a:lnSpc>
                <a:spcPct val="100000"/>
              </a:lnSpc>
              <a:spcBef>
                <a:spcPts val="1600"/>
              </a:spcBef>
              <a:spcAft>
                <a:spcPts val="0"/>
              </a:spcAft>
              <a:buSzPts val="1400"/>
              <a:buFont typeface="Montserrat"/>
              <a:buNone/>
              <a:defRPr>
                <a:latin typeface="Montserrat"/>
                <a:ea typeface="Montserrat"/>
                <a:cs typeface="Montserrat"/>
                <a:sym typeface="Montserrat"/>
              </a:defRPr>
            </a:lvl5pPr>
            <a:lvl6pPr lvl="5" algn="l">
              <a:lnSpc>
                <a:spcPct val="100000"/>
              </a:lnSpc>
              <a:spcBef>
                <a:spcPts val="1600"/>
              </a:spcBef>
              <a:spcAft>
                <a:spcPts val="0"/>
              </a:spcAft>
              <a:buSzPts val="1400"/>
              <a:buFont typeface="Montserrat"/>
              <a:buNone/>
              <a:defRPr>
                <a:latin typeface="Montserrat"/>
                <a:ea typeface="Montserrat"/>
                <a:cs typeface="Montserrat"/>
                <a:sym typeface="Montserrat"/>
              </a:defRPr>
            </a:lvl6pPr>
            <a:lvl7pPr lvl="6" algn="l">
              <a:lnSpc>
                <a:spcPct val="100000"/>
              </a:lnSpc>
              <a:spcBef>
                <a:spcPts val="1600"/>
              </a:spcBef>
              <a:spcAft>
                <a:spcPts val="0"/>
              </a:spcAft>
              <a:buSzPts val="1400"/>
              <a:buFont typeface="Montserrat"/>
              <a:buNone/>
              <a:defRPr>
                <a:latin typeface="Montserrat"/>
                <a:ea typeface="Montserrat"/>
                <a:cs typeface="Montserrat"/>
                <a:sym typeface="Montserrat"/>
              </a:defRPr>
            </a:lvl7pPr>
            <a:lvl8pPr lvl="7" algn="l">
              <a:lnSpc>
                <a:spcPct val="100000"/>
              </a:lnSpc>
              <a:spcBef>
                <a:spcPts val="1600"/>
              </a:spcBef>
              <a:spcAft>
                <a:spcPts val="0"/>
              </a:spcAft>
              <a:buSzPts val="1400"/>
              <a:buFont typeface="Montserrat"/>
              <a:buNone/>
              <a:defRPr>
                <a:latin typeface="Montserrat"/>
                <a:ea typeface="Montserrat"/>
                <a:cs typeface="Montserrat"/>
                <a:sym typeface="Montserrat"/>
              </a:defRPr>
            </a:lvl8pPr>
            <a:lvl9pPr lvl="8" algn="l">
              <a:lnSpc>
                <a:spcPct val="100000"/>
              </a:lnSpc>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20" name="Google Shape;20;p55"/>
          <p:cNvSpPr txBox="1"/>
          <p:nvPr>
            <p:ph idx="7" type="ctrTitle"/>
          </p:nvPr>
        </p:nvSpPr>
        <p:spPr>
          <a:xfrm>
            <a:off x="2310350" y="2868778"/>
            <a:ext cx="2150400" cy="38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algn="l">
              <a:lnSpc>
                <a:spcPct val="100000"/>
              </a:lnSpc>
              <a:spcBef>
                <a:spcPts val="0"/>
              </a:spcBef>
              <a:spcAft>
                <a:spcPts val="0"/>
              </a:spcAft>
              <a:buSzPts val="2000"/>
              <a:buFont typeface="Montserrat"/>
              <a:buNone/>
              <a:defRPr sz="2000">
                <a:latin typeface="Montserrat"/>
                <a:ea typeface="Montserrat"/>
                <a:cs typeface="Montserrat"/>
                <a:sym typeface="Montserrat"/>
              </a:defRPr>
            </a:lvl2pPr>
            <a:lvl3pPr lvl="2" algn="l">
              <a:lnSpc>
                <a:spcPct val="100000"/>
              </a:lnSpc>
              <a:spcBef>
                <a:spcPts val="0"/>
              </a:spcBef>
              <a:spcAft>
                <a:spcPts val="0"/>
              </a:spcAft>
              <a:buSzPts val="2000"/>
              <a:buFont typeface="Montserrat"/>
              <a:buNone/>
              <a:defRPr sz="2000">
                <a:latin typeface="Montserrat"/>
                <a:ea typeface="Montserrat"/>
                <a:cs typeface="Montserrat"/>
                <a:sym typeface="Montserrat"/>
              </a:defRPr>
            </a:lvl3pPr>
            <a:lvl4pPr lvl="3" algn="l">
              <a:lnSpc>
                <a:spcPct val="100000"/>
              </a:lnSpc>
              <a:spcBef>
                <a:spcPts val="0"/>
              </a:spcBef>
              <a:spcAft>
                <a:spcPts val="0"/>
              </a:spcAft>
              <a:buSzPts val="2000"/>
              <a:buFont typeface="Montserrat"/>
              <a:buNone/>
              <a:defRPr sz="2000">
                <a:latin typeface="Montserrat"/>
                <a:ea typeface="Montserrat"/>
                <a:cs typeface="Montserrat"/>
                <a:sym typeface="Montserrat"/>
              </a:defRPr>
            </a:lvl4pPr>
            <a:lvl5pPr lvl="4" algn="l">
              <a:lnSpc>
                <a:spcPct val="100000"/>
              </a:lnSpc>
              <a:spcBef>
                <a:spcPts val="0"/>
              </a:spcBef>
              <a:spcAft>
                <a:spcPts val="0"/>
              </a:spcAft>
              <a:buSzPts val="2000"/>
              <a:buFont typeface="Montserrat"/>
              <a:buNone/>
              <a:defRPr sz="2000">
                <a:latin typeface="Montserrat"/>
                <a:ea typeface="Montserrat"/>
                <a:cs typeface="Montserrat"/>
                <a:sym typeface="Montserrat"/>
              </a:defRPr>
            </a:lvl5pPr>
            <a:lvl6pPr lvl="5" algn="l">
              <a:lnSpc>
                <a:spcPct val="100000"/>
              </a:lnSpc>
              <a:spcBef>
                <a:spcPts val="0"/>
              </a:spcBef>
              <a:spcAft>
                <a:spcPts val="0"/>
              </a:spcAft>
              <a:buSzPts val="2000"/>
              <a:buFont typeface="Montserrat"/>
              <a:buNone/>
              <a:defRPr sz="2000">
                <a:latin typeface="Montserrat"/>
                <a:ea typeface="Montserrat"/>
                <a:cs typeface="Montserrat"/>
                <a:sym typeface="Montserrat"/>
              </a:defRPr>
            </a:lvl6pPr>
            <a:lvl7pPr lvl="6" algn="l">
              <a:lnSpc>
                <a:spcPct val="100000"/>
              </a:lnSpc>
              <a:spcBef>
                <a:spcPts val="0"/>
              </a:spcBef>
              <a:spcAft>
                <a:spcPts val="0"/>
              </a:spcAft>
              <a:buSzPts val="2000"/>
              <a:buFont typeface="Montserrat"/>
              <a:buNone/>
              <a:defRPr sz="2000">
                <a:latin typeface="Montserrat"/>
                <a:ea typeface="Montserrat"/>
                <a:cs typeface="Montserrat"/>
                <a:sym typeface="Montserrat"/>
              </a:defRPr>
            </a:lvl7pPr>
            <a:lvl8pPr lvl="7" algn="l">
              <a:lnSpc>
                <a:spcPct val="100000"/>
              </a:lnSpc>
              <a:spcBef>
                <a:spcPts val="0"/>
              </a:spcBef>
              <a:spcAft>
                <a:spcPts val="0"/>
              </a:spcAft>
              <a:buSzPts val="2000"/>
              <a:buFont typeface="Montserrat"/>
              <a:buNone/>
              <a:defRPr sz="2000">
                <a:latin typeface="Montserrat"/>
                <a:ea typeface="Montserrat"/>
                <a:cs typeface="Montserrat"/>
                <a:sym typeface="Montserrat"/>
              </a:defRPr>
            </a:lvl8pPr>
            <a:lvl9pPr lvl="8" algn="l">
              <a:lnSpc>
                <a:spcPct val="100000"/>
              </a:lnSpc>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21" name="Google Shape;21;p55"/>
          <p:cNvSpPr txBox="1"/>
          <p:nvPr>
            <p:ph idx="8" type="title"/>
          </p:nvPr>
        </p:nvSpPr>
        <p:spPr>
          <a:xfrm>
            <a:off x="717800" y="2960450"/>
            <a:ext cx="1493400" cy="941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2"/>
              </a:buClr>
              <a:buSzPts val="8000"/>
              <a:buNone/>
              <a:defRPr sz="7000">
                <a:solidFill>
                  <a:schemeClr val="dk2"/>
                </a:solidFill>
              </a:defRPr>
            </a:lvl1pPr>
            <a:lvl2pPr lvl="1"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p:txBody>
      </p:sp>
      <p:sp>
        <p:nvSpPr>
          <p:cNvPr id="22" name="Google Shape;22;p55"/>
          <p:cNvSpPr txBox="1"/>
          <p:nvPr>
            <p:ph idx="9" type="subTitle"/>
          </p:nvPr>
        </p:nvSpPr>
        <p:spPr>
          <a:xfrm>
            <a:off x="2310350" y="3298325"/>
            <a:ext cx="2150400" cy="76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algn="l">
              <a:lnSpc>
                <a:spcPct val="100000"/>
              </a:lnSpc>
              <a:spcBef>
                <a:spcPts val="0"/>
              </a:spcBef>
              <a:spcAft>
                <a:spcPts val="0"/>
              </a:spcAft>
              <a:buSzPts val="1400"/>
              <a:buFont typeface="Montserrat"/>
              <a:buNone/>
              <a:defRPr>
                <a:latin typeface="Montserrat"/>
                <a:ea typeface="Montserrat"/>
                <a:cs typeface="Montserrat"/>
                <a:sym typeface="Montserrat"/>
              </a:defRPr>
            </a:lvl2pPr>
            <a:lvl3pPr lvl="2" algn="l">
              <a:lnSpc>
                <a:spcPct val="100000"/>
              </a:lnSpc>
              <a:spcBef>
                <a:spcPts val="1600"/>
              </a:spcBef>
              <a:spcAft>
                <a:spcPts val="0"/>
              </a:spcAft>
              <a:buSzPts val="1400"/>
              <a:buFont typeface="Montserrat"/>
              <a:buNone/>
              <a:defRPr>
                <a:latin typeface="Montserrat"/>
                <a:ea typeface="Montserrat"/>
                <a:cs typeface="Montserrat"/>
                <a:sym typeface="Montserrat"/>
              </a:defRPr>
            </a:lvl3pPr>
            <a:lvl4pPr lvl="3" algn="l">
              <a:lnSpc>
                <a:spcPct val="100000"/>
              </a:lnSpc>
              <a:spcBef>
                <a:spcPts val="1600"/>
              </a:spcBef>
              <a:spcAft>
                <a:spcPts val="0"/>
              </a:spcAft>
              <a:buSzPts val="1400"/>
              <a:buFont typeface="Montserrat"/>
              <a:buNone/>
              <a:defRPr>
                <a:latin typeface="Montserrat"/>
                <a:ea typeface="Montserrat"/>
                <a:cs typeface="Montserrat"/>
                <a:sym typeface="Montserrat"/>
              </a:defRPr>
            </a:lvl4pPr>
            <a:lvl5pPr lvl="4" algn="l">
              <a:lnSpc>
                <a:spcPct val="100000"/>
              </a:lnSpc>
              <a:spcBef>
                <a:spcPts val="1600"/>
              </a:spcBef>
              <a:spcAft>
                <a:spcPts val="0"/>
              </a:spcAft>
              <a:buSzPts val="1400"/>
              <a:buFont typeface="Montserrat"/>
              <a:buNone/>
              <a:defRPr>
                <a:latin typeface="Montserrat"/>
                <a:ea typeface="Montserrat"/>
                <a:cs typeface="Montserrat"/>
                <a:sym typeface="Montserrat"/>
              </a:defRPr>
            </a:lvl5pPr>
            <a:lvl6pPr lvl="5" algn="l">
              <a:lnSpc>
                <a:spcPct val="100000"/>
              </a:lnSpc>
              <a:spcBef>
                <a:spcPts val="1600"/>
              </a:spcBef>
              <a:spcAft>
                <a:spcPts val="0"/>
              </a:spcAft>
              <a:buSzPts val="1400"/>
              <a:buFont typeface="Montserrat"/>
              <a:buNone/>
              <a:defRPr>
                <a:latin typeface="Montserrat"/>
                <a:ea typeface="Montserrat"/>
                <a:cs typeface="Montserrat"/>
                <a:sym typeface="Montserrat"/>
              </a:defRPr>
            </a:lvl6pPr>
            <a:lvl7pPr lvl="6" algn="l">
              <a:lnSpc>
                <a:spcPct val="100000"/>
              </a:lnSpc>
              <a:spcBef>
                <a:spcPts val="1600"/>
              </a:spcBef>
              <a:spcAft>
                <a:spcPts val="0"/>
              </a:spcAft>
              <a:buSzPts val="1400"/>
              <a:buFont typeface="Montserrat"/>
              <a:buNone/>
              <a:defRPr>
                <a:latin typeface="Montserrat"/>
                <a:ea typeface="Montserrat"/>
                <a:cs typeface="Montserrat"/>
                <a:sym typeface="Montserrat"/>
              </a:defRPr>
            </a:lvl7pPr>
            <a:lvl8pPr lvl="7" algn="l">
              <a:lnSpc>
                <a:spcPct val="100000"/>
              </a:lnSpc>
              <a:spcBef>
                <a:spcPts val="1600"/>
              </a:spcBef>
              <a:spcAft>
                <a:spcPts val="0"/>
              </a:spcAft>
              <a:buSzPts val="1400"/>
              <a:buFont typeface="Montserrat"/>
              <a:buNone/>
              <a:defRPr>
                <a:latin typeface="Montserrat"/>
                <a:ea typeface="Montserrat"/>
                <a:cs typeface="Montserrat"/>
                <a:sym typeface="Montserrat"/>
              </a:defRPr>
            </a:lvl8pPr>
            <a:lvl9pPr lvl="8" algn="l">
              <a:lnSpc>
                <a:spcPct val="100000"/>
              </a:lnSpc>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23" name="Google Shape;23;p55"/>
          <p:cNvSpPr txBox="1"/>
          <p:nvPr>
            <p:ph idx="13" type="ctrTitle"/>
          </p:nvPr>
        </p:nvSpPr>
        <p:spPr>
          <a:xfrm>
            <a:off x="6275650" y="2868776"/>
            <a:ext cx="2150400" cy="38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algn="l">
              <a:lnSpc>
                <a:spcPct val="100000"/>
              </a:lnSpc>
              <a:spcBef>
                <a:spcPts val="0"/>
              </a:spcBef>
              <a:spcAft>
                <a:spcPts val="0"/>
              </a:spcAft>
              <a:buSzPts val="2000"/>
              <a:buFont typeface="Montserrat"/>
              <a:buNone/>
              <a:defRPr sz="2000">
                <a:latin typeface="Montserrat"/>
                <a:ea typeface="Montserrat"/>
                <a:cs typeface="Montserrat"/>
                <a:sym typeface="Montserrat"/>
              </a:defRPr>
            </a:lvl2pPr>
            <a:lvl3pPr lvl="2" algn="l">
              <a:lnSpc>
                <a:spcPct val="100000"/>
              </a:lnSpc>
              <a:spcBef>
                <a:spcPts val="0"/>
              </a:spcBef>
              <a:spcAft>
                <a:spcPts val="0"/>
              </a:spcAft>
              <a:buSzPts val="2000"/>
              <a:buFont typeface="Montserrat"/>
              <a:buNone/>
              <a:defRPr sz="2000">
                <a:latin typeface="Montserrat"/>
                <a:ea typeface="Montserrat"/>
                <a:cs typeface="Montserrat"/>
                <a:sym typeface="Montserrat"/>
              </a:defRPr>
            </a:lvl3pPr>
            <a:lvl4pPr lvl="3" algn="l">
              <a:lnSpc>
                <a:spcPct val="100000"/>
              </a:lnSpc>
              <a:spcBef>
                <a:spcPts val="0"/>
              </a:spcBef>
              <a:spcAft>
                <a:spcPts val="0"/>
              </a:spcAft>
              <a:buSzPts val="2000"/>
              <a:buFont typeface="Montserrat"/>
              <a:buNone/>
              <a:defRPr sz="2000">
                <a:latin typeface="Montserrat"/>
                <a:ea typeface="Montserrat"/>
                <a:cs typeface="Montserrat"/>
                <a:sym typeface="Montserrat"/>
              </a:defRPr>
            </a:lvl4pPr>
            <a:lvl5pPr lvl="4" algn="l">
              <a:lnSpc>
                <a:spcPct val="100000"/>
              </a:lnSpc>
              <a:spcBef>
                <a:spcPts val="0"/>
              </a:spcBef>
              <a:spcAft>
                <a:spcPts val="0"/>
              </a:spcAft>
              <a:buSzPts val="2000"/>
              <a:buFont typeface="Montserrat"/>
              <a:buNone/>
              <a:defRPr sz="2000">
                <a:latin typeface="Montserrat"/>
                <a:ea typeface="Montserrat"/>
                <a:cs typeface="Montserrat"/>
                <a:sym typeface="Montserrat"/>
              </a:defRPr>
            </a:lvl5pPr>
            <a:lvl6pPr lvl="5" algn="l">
              <a:lnSpc>
                <a:spcPct val="100000"/>
              </a:lnSpc>
              <a:spcBef>
                <a:spcPts val="0"/>
              </a:spcBef>
              <a:spcAft>
                <a:spcPts val="0"/>
              </a:spcAft>
              <a:buSzPts val="2000"/>
              <a:buFont typeface="Montserrat"/>
              <a:buNone/>
              <a:defRPr sz="2000">
                <a:latin typeface="Montserrat"/>
                <a:ea typeface="Montserrat"/>
                <a:cs typeface="Montserrat"/>
                <a:sym typeface="Montserrat"/>
              </a:defRPr>
            </a:lvl6pPr>
            <a:lvl7pPr lvl="6" algn="l">
              <a:lnSpc>
                <a:spcPct val="100000"/>
              </a:lnSpc>
              <a:spcBef>
                <a:spcPts val="0"/>
              </a:spcBef>
              <a:spcAft>
                <a:spcPts val="0"/>
              </a:spcAft>
              <a:buSzPts val="2000"/>
              <a:buFont typeface="Montserrat"/>
              <a:buNone/>
              <a:defRPr sz="2000">
                <a:latin typeface="Montserrat"/>
                <a:ea typeface="Montserrat"/>
                <a:cs typeface="Montserrat"/>
                <a:sym typeface="Montserrat"/>
              </a:defRPr>
            </a:lvl7pPr>
            <a:lvl8pPr lvl="7" algn="l">
              <a:lnSpc>
                <a:spcPct val="100000"/>
              </a:lnSpc>
              <a:spcBef>
                <a:spcPts val="0"/>
              </a:spcBef>
              <a:spcAft>
                <a:spcPts val="0"/>
              </a:spcAft>
              <a:buSzPts val="2000"/>
              <a:buFont typeface="Montserrat"/>
              <a:buNone/>
              <a:defRPr sz="2000">
                <a:latin typeface="Montserrat"/>
                <a:ea typeface="Montserrat"/>
                <a:cs typeface="Montserrat"/>
                <a:sym typeface="Montserrat"/>
              </a:defRPr>
            </a:lvl8pPr>
            <a:lvl9pPr lvl="8" algn="l">
              <a:lnSpc>
                <a:spcPct val="100000"/>
              </a:lnSpc>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24" name="Google Shape;24;p55"/>
          <p:cNvSpPr txBox="1"/>
          <p:nvPr>
            <p:ph idx="14" type="title"/>
          </p:nvPr>
        </p:nvSpPr>
        <p:spPr>
          <a:xfrm>
            <a:off x="4686400" y="2960450"/>
            <a:ext cx="1493400" cy="941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2"/>
              </a:buClr>
              <a:buSzPts val="8000"/>
              <a:buNone/>
              <a:defRPr sz="7000">
                <a:solidFill>
                  <a:schemeClr val="dk2"/>
                </a:solidFill>
              </a:defRPr>
            </a:lvl1pPr>
            <a:lvl2pPr lvl="1"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p:txBody>
      </p:sp>
      <p:sp>
        <p:nvSpPr>
          <p:cNvPr id="25" name="Google Shape;25;p55"/>
          <p:cNvSpPr txBox="1"/>
          <p:nvPr>
            <p:ph idx="15" type="subTitle"/>
          </p:nvPr>
        </p:nvSpPr>
        <p:spPr>
          <a:xfrm>
            <a:off x="6275800" y="3298325"/>
            <a:ext cx="2150400" cy="76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algn="l">
              <a:lnSpc>
                <a:spcPct val="100000"/>
              </a:lnSpc>
              <a:spcBef>
                <a:spcPts val="0"/>
              </a:spcBef>
              <a:spcAft>
                <a:spcPts val="0"/>
              </a:spcAft>
              <a:buSzPts val="1400"/>
              <a:buFont typeface="Montserrat"/>
              <a:buNone/>
              <a:defRPr>
                <a:latin typeface="Montserrat"/>
                <a:ea typeface="Montserrat"/>
                <a:cs typeface="Montserrat"/>
                <a:sym typeface="Montserrat"/>
              </a:defRPr>
            </a:lvl2pPr>
            <a:lvl3pPr lvl="2" algn="l">
              <a:lnSpc>
                <a:spcPct val="100000"/>
              </a:lnSpc>
              <a:spcBef>
                <a:spcPts val="1600"/>
              </a:spcBef>
              <a:spcAft>
                <a:spcPts val="0"/>
              </a:spcAft>
              <a:buSzPts val="1400"/>
              <a:buFont typeface="Montserrat"/>
              <a:buNone/>
              <a:defRPr>
                <a:latin typeface="Montserrat"/>
                <a:ea typeface="Montserrat"/>
                <a:cs typeface="Montserrat"/>
                <a:sym typeface="Montserrat"/>
              </a:defRPr>
            </a:lvl3pPr>
            <a:lvl4pPr lvl="3" algn="l">
              <a:lnSpc>
                <a:spcPct val="100000"/>
              </a:lnSpc>
              <a:spcBef>
                <a:spcPts val="1600"/>
              </a:spcBef>
              <a:spcAft>
                <a:spcPts val="0"/>
              </a:spcAft>
              <a:buSzPts val="1400"/>
              <a:buFont typeface="Montserrat"/>
              <a:buNone/>
              <a:defRPr>
                <a:latin typeface="Montserrat"/>
                <a:ea typeface="Montserrat"/>
                <a:cs typeface="Montserrat"/>
                <a:sym typeface="Montserrat"/>
              </a:defRPr>
            </a:lvl4pPr>
            <a:lvl5pPr lvl="4" algn="l">
              <a:lnSpc>
                <a:spcPct val="100000"/>
              </a:lnSpc>
              <a:spcBef>
                <a:spcPts val="1600"/>
              </a:spcBef>
              <a:spcAft>
                <a:spcPts val="0"/>
              </a:spcAft>
              <a:buSzPts val="1400"/>
              <a:buFont typeface="Montserrat"/>
              <a:buNone/>
              <a:defRPr>
                <a:latin typeface="Montserrat"/>
                <a:ea typeface="Montserrat"/>
                <a:cs typeface="Montserrat"/>
                <a:sym typeface="Montserrat"/>
              </a:defRPr>
            </a:lvl5pPr>
            <a:lvl6pPr lvl="5" algn="l">
              <a:lnSpc>
                <a:spcPct val="100000"/>
              </a:lnSpc>
              <a:spcBef>
                <a:spcPts val="1600"/>
              </a:spcBef>
              <a:spcAft>
                <a:spcPts val="0"/>
              </a:spcAft>
              <a:buSzPts val="1400"/>
              <a:buFont typeface="Montserrat"/>
              <a:buNone/>
              <a:defRPr>
                <a:latin typeface="Montserrat"/>
                <a:ea typeface="Montserrat"/>
                <a:cs typeface="Montserrat"/>
                <a:sym typeface="Montserrat"/>
              </a:defRPr>
            </a:lvl6pPr>
            <a:lvl7pPr lvl="6" algn="l">
              <a:lnSpc>
                <a:spcPct val="100000"/>
              </a:lnSpc>
              <a:spcBef>
                <a:spcPts val="1600"/>
              </a:spcBef>
              <a:spcAft>
                <a:spcPts val="0"/>
              </a:spcAft>
              <a:buSzPts val="1400"/>
              <a:buFont typeface="Montserrat"/>
              <a:buNone/>
              <a:defRPr>
                <a:latin typeface="Montserrat"/>
                <a:ea typeface="Montserrat"/>
                <a:cs typeface="Montserrat"/>
                <a:sym typeface="Montserrat"/>
              </a:defRPr>
            </a:lvl7pPr>
            <a:lvl8pPr lvl="7" algn="l">
              <a:lnSpc>
                <a:spcPct val="100000"/>
              </a:lnSpc>
              <a:spcBef>
                <a:spcPts val="1600"/>
              </a:spcBef>
              <a:spcAft>
                <a:spcPts val="0"/>
              </a:spcAft>
              <a:buSzPts val="1400"/>
              <a:buFont typeface="Montserrat"/>
              <a:buNone/>
              <a:defRPr>
                <a:latin typeface="Montserrat"/>
                <a:ea typeface="Montserrat"/>
                <a:cs typeface="Montserrat"/>
                <a:sym typeface="Montserrat"/>
              </a:defRPr>
            </a:lvl8pPr>
            <a:lvl9pPr lvl="8" algn="l">
              <a:lnSpc>
                <a:spcPct val="100000"/>
              </a:lnSpc>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26" name="Google Shape;26;p55"/>
          <p:cNvSpPr/>
          <p:nvPr/>
        </p:nvSpPr>
        <p:spPr>
          <a:xfrm>
            <a:off x="50" y="4834276"/>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5"/>
          <p:cNvSpPr/>
          <p:nvPr/>
        </p:nvSpPr>
        <p:spPr>
          <a:xfrm>
            <a:off x="4572000" y="4834276"/>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56"/>
          <p:cNvSpPr txBox="1"/>
          <p:nvPr>
            <p:ph type="title"/>
          </p:nvPr>
        </p:nvSpPr>
        <p:spPr>
          <a:xfrm>
            <a:off x="3968425" y="2227050"/>
            <a:ext cx="4462500" cy="841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sz="4700">
                <a:solidFill>
                  <a:schemeClr val="accen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0" name="Google Shape;30;p56"/>
          <p:cNvSpPr txBox="1"/>
          <p:nvPr>
            <p:ph idx="1" type="subTitle"/>
          </p:nvPr>
        </p:nvSpPr>
        <p:spPr>
          <a:xfrm>
            <a:off x="3968275" y="3045375"/>
            <a:ext cx="4462500" cy="678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31" name="Google Shape;31;p56"/>
          <p:cNvSpPr txBox="1"/>
          <p:nvPr>
            <p:ph idx="2" type="title"/>
          </p:nvPr>
        </p:nvSpPr>
        <p:spPr>
          <a:xfrm>
            <a:off x="3968350" y="1262325"/>
            <a:ext cx="4462500" cy="1141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7200"/>
              <a:buNone/>
              <a:defRPr sz="7200">
                <a:solidFill>
                  <a:schemeClr val="dk2"/>
                </a:solidFill>
              </a:defRPr>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p:txBody>
      </p:sp>
      <p:sp>
        <p:nvSpPr>
          <p:cNvPr id="32" name="Google Shape;32;p56"/>
          <p:cNvSpPr/>
          <p:nvPr/>
        </p:nvSpPr>
        <p:spPr>
          <a:xfrm flipH="1" rot="10800000">
            <a:off x="1441925" y="2571601"/>
            <a:ext cx="1216200" cy="1592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6"/>
          <p:cNvSpPr/>
          <p:nvPr/>
        </p:nvSpPr>
        <p:spPr>
          <a:xfrm flipH="1" rot="10800000">
            <a:off x="2658125" y="0"/>
            <a:ext cx="12162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57"/>
          <p:cNvSpPr txBox="1"/>
          <p:nvPr>
            <p:ph type="title"/>
          </p:nvPr>
        </p:nvSpPr>
        <p:spPr>
          <a:xfrm>
            <a:off x="717800" y="383176"/>
            <a:ext cx="7708200" cy="64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lgn="l">
              <a:lnSpc>
                <a:spcPct val="100000"/>
              </a:lnSpc>
              <a:spcBef>
                <a:spcPts val="0"/>
              </a:spcBef>
              <a:spcAft>
                <a:spcPts val="0"/>
              </a:spcAft>
              <a:buSzPts val="2800"/>
              <a:buFont typeface="Montserrat"/>
              <a:buNone/>
              <a:defRPr>
                <a:latin typeface="Montserrat"/>
                <a:ea typeface="Montserrat"/>
                <a:cs typeface="Montserrat"/>
                <a:sym typeface="Montserrat"/>
              </a:defRPr>
            </a:lvl2pPr>
            <a:lvl3pPr lvl="2" algn="l">
              <a:lnSpc>
                <a:spcPct val="100000"/>
              </a:lnSpc>
              <a:spcBef>
                <a:spcPts val="0"/>
              </a:spcBef>
              <a:spcAft>
                <a:spcPts val="0"/>
              </a:spcAft>
              <a:buSzPts val="2800"/>
              <a:buFont typeface="Montserrat"/>
              <a:buNone/>
              <a:defRPr>
                <a:latin typeface="Montserrat"/>
                <a:ea typeface="Montserrat"/>
                <a:cs typeface="Montserrat"/>
                <a:sym typeface="Montserrat"/>
              </a:defRPr>
            </a:lvl3pPr>
            <a:lvl4pPr lvl="3" algn="l">
              <a:lnSpc>
                <a:spcPct val="100000"/>
              </a:lnSpc>
              <a:spcBef>
                <a:spcPts val="0"/>
              </a:spcBef>
              <a:spcAft>
                <a:spcPts val="0"/>
              </a:spcAft>
              <a:buSzPts val="2800"/>
              <a:buFont typeface="Montserrat"/>
              <a:buNone/>
              <a:defRPr>
                <a:latin typeface="Montserrat"/>
                <a:ea typeface="Montserrat"/>
                <a:cs typeface="Montserrat"/>
                <a:sym typeface="Montserrat"/>
              </a:defRPr>
            </a:lvl4pPr>
            <a:lvl5pPr lvl="4" algn="l">
              <a:lnSpc>
                <a:spcPct val="100000"/>
              </a:lnSpc>
              <a:spcBef>
                <a:spcPts val="0"/>
              </a:spcBef>
              <a:spcAft>
                <a:spcPts val="0"/>
              </a:spcAft>
              <a:buSzPts val="2800"/>
              <a:buFont typeface="Montserrat"/>
              <a:buNone/>
              <a:defRPr>
                <a:latin typeface="Montserrat"/>
                <a:ea typeface="Montserrat"/>
                <a:cs typeface="Montserrat"/>
                <a:sym typeface="Montserrat"/>
              </a:defRPr>
            </a:lvl5pPr>
            <a:lvl6pPr lvl="5" algn="l">
              <a:lnSpc>
                <a:spcPct val="100000"/>
              </a:lnSpc>
              <a:spcBef>
                <a:spcPts val="0"/>
              </a:spcBef>
              <a:spcAft>
                <a:spcPts val="0"/>
              </a:spcAft>
              <a:buSzPts val="2800"/>
              <a:buFont typeface="Montserrat"/>
              <a:buNone/>
              <a:defRPr>
                <a:latin typeface="Montserrat"/>
                <a:ea typeface="Montserrat"/>
                <a:cs typeface="Montserrat"/>
                <a:sym typeface="Montserrat"/>
              </a:defRPr>
            </a:lvl6pPr>
            <a:lvl7pPr lvl="6" algn="l">
              <a:lnSpc>
                <a:spcPct val="100000"/>
              </a:lnSpc>
              <a:spcBef>
                <a:spcPts val="0"/>
              </a:spcBef>
              <a:spcAft>
                <a:spcPts val="0"/>
              </a:spcAft>
              <a:buSzPts val="2800"/>
              <a:buFont typeface="Montserrat"/>
              <a:buNone/>
              <a:defRPr>
                <a:latin typeface="Montserrat"/>
                <a:ea typeface="Montserrat"/>
                <a:cs typeface="Montserrat"/>
                <a:sym typeface="Montserrat"/>
              </a:defRPr>
            </a:lvl7pPr>
            <a:lvl8pPr lvl="7" algn="l">
              <a:lnSpc>
                <a:spcPct val="100000"/>
              </a:lnSpc>
              <a:spcBef>
                <a:spcPts val="0"/>
              </a:spcBef>
              <a:spcAft>
                <a:spcPts val="0"/>
              </a:spcAft>
              <a:buSzPts val="2800"/>
              <a:buFont typeface="Montserrat"/>
              <a:buNone/>
              <a:defRPr>
                <a:latin typeface="Montserrat"/>
                <a:ea typeface="Montserrat"/>
                <a:cs typeface="Montserrat"/>
                <a:sym typeface="Montserrat"/>
              </a:defRPr>
            </a:lvl8pPr>
            <a:lvl9pPr lvl="8" algn="l">
              <a:lnSpc>
                <a:spcPct val="100000"/>
              </a:lnSpc>
              <a:spcBef>
                <a:spcPts val="0"/>
              </a:spcBef>
              <a:spcAft>
                <a:spcPts val="0"/>
              </a:spcAft>
              <a:buSzPts val="2800"/>
              <a:buFont typeface="Montserrat"/>
              <a:buNone/>
              <a:defRPr>
                <a:latin typeface="Montserrat"/>
                <a:ea typeface="Montserrat"/>
                <a:cs typeface="Montserrat"/>
                <a:sym typeface="Montserrat"/>
              </a:defRPr>
            </a:lvl9pPr>
          </a:lstStyle>
          <a:p/>
        </p:txBody>
      </p:sp>
      <p:sp>
        <p:nvSpPr>
          <p:cNvPr id="36" name="Google Shape;36;p57"/>
          <p:cNvSpPr/>
          <p:nvPr/>
        </p:nvSpPr>
        <p:spPr>
          <a:xfrm rot="5400000">
            <a:off x="6703350" y="270292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37" name="Shape 37"/>
        <p:cNvGrpSpPr/>
        <p:nvPr/>
      </p:nvGrpSpPr>
      <p:grpSpPr>
        <a:xfrm>
          <a:off x="0" y="0"/>
          <a:ext cx="0" cy="0"/>
          <a:chOff x="0" y="0"/>
          <a:chExt cx="0" cy="0"/>
        </a:xfrm>
      </p:grpSpPr>
      <p:sp>
        <p:nvSpPr>
          <p:cNvPr id="38" name="Google Shape;38;p58"/>
          <p:cNvSpPr txBox="1"/>
          <p:nvPr>
            <p:ph type="title"/>
          </p:nvPr>
        </p:nvSpPr>
        <p:spPr>
          <a:xfrm>
            <a:off x="713225" y="445025"/>
            <a:ext cx="3858900" cy="13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2800"/>
              <a:buNone/>
              <a:defRPr sz="7200">
                <a:solidFill>
                  <a:schemeClr val="accent1"/>
                </a:solidFill>
              </a:defRPr>
            </a:lvl1pPr>
            <a:lvl2pPr lvl="1" algn="l">
              <a:lnSpc>
                <a:spcPct val="100000"/>
              </a:lnSpc>
              <a:spcBef>
                <a:spcPts val="0"/>
              </a:spcBef>
              <a:spcAft>
                <a:spcPts val="0"/>
              </a:spcAft>
              <a:buClr>
                <a:schemeClr val="accent1"/>
              </a:buClr>
              <a:buSzPts val="2800"/>
              <a:buNone/>
              <a:defRPr>
                <a:solidFill>
                  <a:schemeClr val="accent1"/>
                </a:solidFill>
              </a:defRPr>
            </a:lvl2pPr>
            <a:lvl3pPr lvl="2" algn="l">
              <a:lnSpc>
                <a:spcPct val="100000"/>
              </a:lnSpc>
              <a:spcBef>
                <a:spcPts val="0"/>
              </a:spcBef>
              <a:spcAft>
                <a:spcPts val="0"/>
              </a:spcAft>
              <a:buClr>
                <a:schemeClr val="accent1"/>
              </a:buClr>
              <a:buSzPts val="2800"/>
              <a:buNone/>
              <a:defRPr>
                <a:solidFill>
                  <a:schemeClr val="accent1"/>
                </a:solidFill>
              </a:defRPr>
            </a:lvl3pPr>
            <a:lvl4pPr lvl="3" algn="l">
              <a:lnSpc>
                <a:spcPct val="100000"/>
              </a:lnSpc>
              <a:spcBef>
                <a:spcPts val="0"/>
              </a:spcBef>
              <a:spcAft>
                <a:spcPts val="0"/>
              </a:spcAft>
              <a:buClr>
                <a:schemeClr val="accent1"/>
              </a:buClr>
              <a:buSzPts val="2800"/>
              <a:buNone/>
              <a:defRPr>
                <a:solidFill>
                  <a:schemeClr val="accent1"/>
                </a:solidFill>
              </a:defRPr>
            </a:lvl4pPr>
            <a:lvl5pPr lvl="4" algn="l">
              <a:lnSpc>
                <a:spcPct val="100000"/>
              </a:lnSpc>
              <a:spcBef>
                <a:spcPts val="0"/>
              </a:spcBef>
              <a:spcAft>
                <a:spcPts val="0"/>
              </a:spcAft>
              <a:buClr>
                <a:schemeClr val="accent1"/>
              </a:buClr>
              <a:buSzPts val="2800"/>
              <a:buNone/>
              <a:defRPr>
                <a:solidFill>
                  <a:schemeClr val="accent1"/>
                </a:solidFill>
              </a:defRPr>
            </a:lvl5pPr>
            <a:lvl6pPr lvl="5" algn="l">
              <a:lnSpc>
                <a:spcPct val="100000"/>
              </a:lnSpc>
              <a:spcBef>
                <a:spcPts val="0"/>
              </a:spcBef>
              <a:spcAft>
                <a:spcPts val="0"/>
              </a:spcAft>
              <a:buClr>
                <a:schemeClr val="accent1"/>
              </a:buClr>
              <a:buSzPts val="2800"/>
              <a:buNone/>
              <a:defRPr>
                <a:solidFill>
                  <a:schemeClr val="accent1"/>
                </a:solidFill>
              </a:defRPr>
            </a:lvl6pPr>
            <a:lvl7pPr lvl="6" algn="l">
              <a:lnSpc>
                <a:spcPct val="100000"/>
              </a:lnSpc>
              <a:spcBef>
                <a:spcPts val="0"/>
              </a:spcBef>
              <a:spcAft>
                <a:spcPts val="0"/>
              </a:spcAft>
              <a:buClr>
                <a:schemeClr val="accent1"/>
              </a:buClr>
              <a:buSzPts val="2800"/>
              <a:buNone/>
              <a:defRPr>
                <a:solidFill>
                  <a:schemeClr val="accent1"/>
                </a:solidFill>
              </a:defRPr>
            </a:lvl7pPr>
            <a:lvl8pPr lvl="7" algn="l">
              <a:lnSpc>
                <a:spcPct val="100000"/>
              </a:lnSpc>
              <a:spcBef>
                <a:spcPts val="0"/>
              </a:spcBef>
              <a:spcAft>
                <a:spcPts val="0"/>
              </a:spcAft>
              <a:buClr>
                <a:schemeClr val="accent1"/>
              </a:buClr>
              <a:buSzPts val="2800"/>
              <a:buNone/>
              <a:defRPr>
                <a:solidFill>
                  <a:schemeClr val="accent1"/>
                </a:solidFill>
              </a:defRPr>
            </a:lvl8pPr>
            <a:lvl9pPr lvl="8" algn="l">
              <a:lnSpc>
                <a:spcPct val="100000"/>
              </a:lnSpc>
              <a:spcBef>
                <a:spcPts val="0"/>
              </a:spcBef>
              <a:spcAft>
                <a:spcPts val="0"/>
              </a:spcAft>
              <a:buClr>
                <a:schemeClr val="accent1"/>
              </a:buClr>
              <a:buSzPts val="2800"/>
              <a:buNone/>
              <a:defRPr>
                <a:solidFill>
                  <a:schemeClr val="accent1"/>
                </a:solidFill>
              </a:defRPr>
            </a:lvl9pPr>
          </a:lstStyle>
          <a:p/>
        </p:txBody>
      </p:sp>
      <p:sp>
        <p:nvSpPr>
          <p:cNvPr id="39" name="Google Shape;39;p58"/>
          <p:cNvSpPr txBox="1"/>
          <p:nvPr/>
        </p:nvSpPr>
        <p:spPr>
          <a:xfrm>
            <a:off x="713225" y="3485675"/>
            <a:ext cx="3956100" cy="61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100"/>
              <a:buFont typeface="Arial"/>
              <a:buNone/>
            </a:pPr>
            <a:r>
              <a:rPr b="0" i="0" lang="en-US" sz="1100" u="none" cap="none" strike="noStrike">
                <a:solidFill>
                  <a:schemeClr val="accent2"/>
                </a:solidFill>
                <a:latin typeface="Montserrat"/>
                <a:ea typeface="Montserrat"/>
                <a:cs typeface="Montserrat"/>
                <a:sym typeface="Montserrat"/>
              </a:rPr>
              <a:t>CREDITS: This presentation template was created by </a:t>
            </a:r>
            <a:r>
              <a:rPr b="1" i="0" lang="en-US" sz="1100" u="none" cap="none" strike="noStrike">
                <a:solidFill>
                  <a:schemeClr val="accent2"/>
                </a:solidFill>
                <a:uFill>
                  <a:noFill/>
                </a:uFill>
                <a:latin typeface="Montserrat"/>
                <a:ea typeface="Montserrat"/>
                <a:cs typeface="Montserrat"/>
                <a:sym typeface="Montserrat"/>
                <a:hlinkClick r:id="rId2">
                  <a:extLst>
                    <a:ext uri="{A12FA001-AC4F-418D-AE19-62706E023703}">
                      <ahyp:hlinkClr val="tx"/>
                    </a:ext>
                  </a:extLst>
                </a:hlinkClick>
              </a:rPr>
              <a:t>Slidesgo</a:t>
            </a:r>
            <a:r>
              <a:rPr b="0" i="0" lang="en-US" sz="1100" u="none" cap="none" strike="noStrike">
                <a:solidFill>
                  <a:schemeClr val="accent2"/>
                </a:solidFill>
                <a:latin typeface="Montserrat"/>
                <a:ea typeface="Montserrat"/>
                <a:cs typeface="Montserrat"/>
                <a:sym typeface="Montserrat"/>
              </a:rPr>
              <a:t>, including icons by </a:t>
            </a:r>
            <a:r>
              <a:rPr b="1" i="0" lang="en-US" sz="1100" u="none" cap="none" strike="noStrike">
                <a:solidFill>
                  <a:schemeClr val="accent2"/>
                </a:solidFill>
                <a:uFill>
                  <a:noFill/>
                </a:uFill>
                <a:latin typeface="Montserrat"/>
                <a:ea typeface="Montserrat"/>
                <a:cs typeface="Montserrat"/>
                <a:sym typeface="Montserrat"/>
                <a:hlinkClick r:id="rId3">
                  <a:extLst>
                    <a:ext uri="{A12FA001-AC4F-418D-AE19-62706E023703}">
                      <ahyp:hlinkClr val="tx"/>
                    </a:ext>
                  </a:extLst>
                </a:hlinkClick>
              </a:rPr>
              <a:t>Flaticon</a:t>
            </a:r>
            <a:r>
              <a:rPr b="0" i="0" lang="en-US" sz="1100" u="none" cap="none" strike="noStrike">
                <a:solidFill>
                  <a:schemeClr val="accent2"/>
                </a:solidFill>
                <a:latin typeface="Montserrat"/>
                <a:ea typeface="Montserrat"/>
                <a:cs typeface="Montserrat"/>
                <a:sym typeface="Montserrat"/>
              </a:rPr>
              <a:t>, and infographics &amp; images by </a:t>
            </a:r>
            <a:r>
              <a:rPr b="1" i="0" lang="en-US" sz="1100" u="none" cap="none" strike="noStrike">
                <a:solidFill>
                  <a:schemeClr val="accent2"/>
                </a:solidFill>
                <a:uFill>
                  <a:noFill/>
                </a:uFill>
                <a:latin typeface="Montserrat"/>
                <a:ea typeface="Montserrat"/>
                <a:cs typeface="Montserrat"/>
                <a:sym typeface="Montserrat"/>
                <a:hlinkClick r:id="rId4">
                  <a:extLst>
                    <a:ext uri="{A12FA001-AC4F-418D-AE19-62706E023703}">
                      <ahyp:hlinkClr val="tx"/>
                    </a:ext>
                  </a:extLst>
                </a:hlinkClick>
              </a:rPr>
              <a:t>Freepik</a:t>
            </a:r>
            <a:endParaRPr b="1" i="0" sz="1100" u="none" cap="none" strike="noStrike">
              <a:solidFill>
                <a:schemeClr val="accent2"/>
              </a:solidFill>
              <a:latin typeface="Montserrat"/>
              <a:ea typeface="Montserrat"/>
              <a:cs typeface="Montserrat"/>
              <a:sym typeface="Montserrat"/>
            </a:endParaRPr>
          </a:p>
        </p:txBody>
      </p:sp>
      <p:sp>
        <p:nvSpPr>
          <p:cNvPr id="40" name="Google Shape;40;p58"/>
          <p:cNvSpPr/>
          <p:nvPr/>
        </p:nvSpPr>
        <p:spPr>
          <a:xfrm>
            <a:off x="6711600" y="2571601"/>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8"/>
          <p:cNvSpPr/>
          <p:nvPr/>
        </p:nvSpPr>
        <p:spPr>
          <a:xfrm>
            <a:off x="7927800" y="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9pPr>
          </a:lstStyle>
          <a:p/>
        </p:txBody>
      </p:sp>
      <p:sp>
        <p:nvSpPr>
          <p:cNvPr id="7" name="Google Shape;7;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dk2"/>
              </a:buClr>
              <a:buSzPts val="1800"/>
              <a:buFont typeface="Montserrat"/>
              <a:buChar char="●"/>
              <a:defRPr b="0" i="0" sz="1800" u="none" cap="none" strike="noStrike">
                <a:solidFill>
                  <a:schemeClr val="dk2"/>
                </a:solidFill>
                <a:latin typeface="Montserrat"/>
                <a:ea typeface="Montserrat"/>
                <a:cs typeface="Montserrat"/>
                <a:sym typeface="Montserrat"/>
              </a:defRPr>
            </a:lvl1pPr>
            <a:lvl2pPr indent="-317500" lvl="1" marL="914400" marR="0" rtl="0" algn="l">
              <a:lnSpc>
                <a:spcPct val="100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l">
              <a:lnSpc>
                <a:spcPct val="100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l">
              <a:lnSpc>
                <a:spcPct val="100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l">
              <a:lnSpc>
                <a:spcPct val="100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l">
              <a:lnSpc>
                <a:spcPct val="100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l">
              <a:lnSpc>
                <a:spcPct val="100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l">
              <a:lnSpc>
                <a:spcPct val="100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l">
              <a:lnSpc>
                <a:spcPct val="100000"/>
              </a:lnSpc>
              <a:spcBef>
                <a:spcPts val="1600"/>
              </a:spcBef>
              <a:spcAft>
                <a:spcPts val="160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21.png"/><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 name="Shape 46"/>
        <p:cNvGrpSpPr/>
        <p:nvPr/>
      </p:nvGrpSpPr>
      <p:grpSpPr>
        <a:xfrm>
          <a:off x="0" y="0"/>
          <a:ext cx="0" cy="0"/>
          <a:chOff x="0" y="0"/>
          <a:chExt cx="0" cy="0"/>
        </a:xfrm>
      </p:grpSpPr>
      <p:sp>
        <p:nvSpPr>
          <p:cNvPr id="47" name="Google Shape;47;p1"/>
          <p:cNvSpPr txBox="1"/>
          <p:nvPr>
            <p:ph type="ctrTitle"/>
          </p:nvPr>
        </p:nvSpPr>
        <p:spPr>
          <a:xfrm>
            <a:off x="1822787" y="240600"/>
            <a:ext cx="5498431"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US" sz="3200">
                <a:solidFill>
                  <a:schemeClr val="accent1"/>
                </a:solidFill>
              </a:rPr>
              <a:t>UVM-Based Functional Verification of PCIe PHY Layer</a:t>
            </a:r>
            <a:endParaRPr sz="3200">
              <a:solidFill>
                <a:schemeClr val="dk2"/>
              </a:solidFill>
            </a:endParaRPr>
          </a:p>
        </p:txBody>
      </p:sp>
      <p:sp>
        <p:nvSpPr>
          <p:cNvPr id="48" name="Google Shape;48;p1"/>
          <p:cNvSpPr txBox="1"/>
          <p:nvPr>
            <p:ph idx="1" type="subTitle"/>
          </p:nvPr>
        </p:nvSpPr>
        <p:spPr>
          <a:xfrm>
            <a:off x="1822784" y="2266887"/>
            <a:ext cx="5637382" cy="55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Nanotechnology and Nanoelectronics Engineering</a:t>
            </a:r>
            <a:endParaRPr b="1"/>
          </a:p>
          <a:p>
            <a:pPr indent="0" lvl="0" marL="0" rtl="0" algn="r">
              <a:lnSpc>
                <a:spcPct val="100000"/>
              </a:lnSpc>
              <a:spcBef>
                <a:spcPts val="0"/>
              </a:spcBef>
              <a:spcAft>
                <a:spcPts val="0"/>
              </a:spcAft>
              <a:buSzPts val="2800"/>
              <a:buNone/>
            </a:pPr>
            <a:r>
              <a:t/>
            </a:r>
            <a:endParaRPr/>
          </a:p>
        </p:txBody>
      </p:sp>
      <p:sp>
        <p:nvSpPr>
          <p:cNvPr id="49" name="Google Shape;49;p1"/>
          <p:cNvSpPr txBox="1"/>
          <p:nvPr/>
        </p:nvSpPr>
        <p:spPr>
          <a:xfrm>
            <a:off x="1822784" y="2849120"/>
            <a:ext cx="4060658" cy="2293199"/>
          </a:xfrm>
          <a:prstGeom prst="rect">
            <a:avLst/>
          </a:prstGeom>
          <a:noFill/>
          <a:ln>
            <a:noFill/>
          </a:ln>
        </p:spPr>
        <p:txBody>
          <a:bodyPr anchorCtr="0" anchor="t" bIns="91425" lIns="91425" spcFirstLastPara="1" rIns="91425" wrap="square" tIns="91425">
            <a:noAutofit/>
          </a:bodyPr>
          <a:lstStyle/>
          <a:p>
            <a:pPr indent="0" lvl="0" marL="0" marR="0" rtl="0" algn="l">
              <a:lnSpc>
                <a:spcPct val="156250"/>
              </a:lnSpc>
              <a:spcBef>
                <a:spcPts val="0"/>
              </a:spcBef>
              <a:spcAft>
                <a:spcPts val="0"/>
              </a:spcAft>
              <a:buClr>
                <a:schemeClr val="dk2"/>
              </a:buClr>
              <a:buSzPts val="2800"/>
              <a:buFont typeface="Montserrat"/>
              <a:buNone/>
            </a:pPr>
            <a:r>
              <a:rPr b="1" i="0" lang="en-US" sz="1600" u="none" cap="none" strike="noStrike">
                <a:solidFill>
                  <a:schemeClr val="accent2"/>
                </a:solidFill>
                <a:latin typeface="Montserrat"/>
                <a:ea typeface="Montserrat"/>
                <a:cs typeface="Montserrat"/>
                <a:sym typeface="Montserrat"/>
              </a:rPr>
              <a:t>Presented By:</a:t>
            </a:r>
            <a:endParaRPr/>
          </a:p>
          <a:p>
            <a:pPr indent="0" lvl="0" marL="0" marR="0" rtl="0" algn="l">
              <a:lnSpc>
                <a:spcPct val="156250"/>
              </a:lnSpc>
              <a:spcBef>
                <a:spcPts val="0"/>
              </a:spcBef>
              <a:spcAft>
                <a:spcPts val="0"/>
              </a:spcAft>
              <a:buClr>
                <a:schemeClr val="dk2"/>
              </a:buClr>
              <a:buSzPts val="2800"/>
              <a:buFont typeface="Montserrat"/>
              <a:buNone/>
            </a:pPr>
            <a:r>
              <a:rPr b="0" i="0" lang="en-US" sz="1600" u="none" cap="none" strike="noStrike">
                <a:solidFill>
                  <a:schemeClr val="accent2"/>
                </a:solidFill>
                <a:latin typeface="Montserrat"/>
                <a:ea typeface="Montserrat"/>
                <a:cs typeface="Montserrat"/>
                <a:sym typeface="Montserrat"/>
              </a:rPr>
              <a:t>Marwan Eid		201901246</a:t>
            </a:r>
            <a:endParaRPr/>
          </a:p>
          <a:p>
            <a:pPr indent="0" lvl="0" marL="0" marR="0" rtl="0" algn="l">
              <a:lnSpc>
                <a:spcPct val="156250"/>
              </a:lnSpc>
              <a:spcBef>
                <a:spcPts val="0"/>
              </a:spcBef>
              <a:spcAft>
                <a:spcPts val="0"/>
              </a:spcAft>
              <a:buClr>
                <a:schemeClr val="dk2"/>
              </a:buClr>
              <a:buSzPts val="2800"/>
              <a:buFont typeface="Montserrat"/>
              <a:buNone/>
            </a:pPr>
            <a:r>
              <a:rPr b="0" i="0" lang="en-US" sz="1600" u="none" cap="none" strike="noStrike">
                <a:solidFill>
                  <a:schemeClr val="accent2"/>
                </a:solidFill>
                <a:latin typeface="Montserrat"/>
                <a:ea typeface="Montserrat"/>
                <a:cs typeface="Montserrat"/>
                <a:sym typeface="Montserrat"/>
              </a:rPr>
              <a:t>Peter Gad		201901588</a:t>
            </a:r>
            <a:endParaRPr/>
          </a:p>
          <a:p>
            <a:pPr indent="0" lvl="0" marL="0" marR="0" rtl="0" algn="l">
              <a:lnSpc>
                <a:spcPct val="156250"/>
              </a:lnSpc>
              <a:spcBef>
                <a:spcPts val="0"/>
              </a:spcBef>
              <a:spcAft>
                <a:spcPts val="0"/>
              </a:spcAft>
              <a:buClr>
                <a:schemeClr val="dk2"/>
              </a:buClr>
              <a:buSzPts val="2800"/>
              <a:buFont typeface="Montserrat"/>
              <a:buNone/>
            </a:pPr>
            <a:r>
              <a:rPr b="0" i="0" lang="en-US" sz="1600" u="none" cap="none" strike="noStrike">
                <a:solidFill>
                  <a:schemeClr val="accent2"/>
                </a:solidFill>
                <a:latin typeface="Montserrat"/>
                <a:ea typeface="Montserrat"/>
                <a:cs typeface="Montserrat"/>
                <a:sym typeface="Montserrat"/>
              </a:rPr>
              <a:t>Alaa Taha		201900983</a:t>
            </a:r>
            <a:endParaRPr/>
          </a:p>
          <a:p>
            <a:pPr indent="0" lvl="0" marL="0" marR="0" rtl="0" algn="l">
              <a:lnSpc>
                <a:spcPct val="156250"/>
              </a:lnSpc>
              <a:spcBef>
                <a:spcPts val="0"/>
              </a:spcBef>
              <a:spcAft>
                <a:spcPts val="0"/>
              </a:spcAft>
              <a:buClr>
                <a:schemeClr val="dk2"/>
              </a:buClr>
              <a:buSzPts val="2800"/>
              <a:buFont typeface="Montserrat"/>
              <a:buNone/>
            </a:pPr>
            <a:r>
              <a:rPr b="0" i="0" lang="en-US" sz="1600" u="none" cap="none" strike="noStrike">
                <a:solidFill>
                  <a:schemeClr val="accent2"/>
                </a:solidFill>
                <a:latin typeface="Montserrat"/>
                <a:ea typeface="Montserrat"/>
                <a:cs typeface="Montserrat"/>
                <a:sym typeface="Montserrat"/>
              </a:rPr>
              <a:t>Momen Allam		201900102</a:t>
            </a:r>
            <a:endParaRPr/>
          </a:p>
          <a:p>
            <a:pPr indent="0" lvl="0" marL="0" marR="0" rtl="0" algn="l">
              <a:lnSpc>
                <a:spcPct val="156250"/>
              </a:lnSpc>
              <a:spcBef>
                <a:spcPts val="0"/>
              </a:spcBef>
              <a:spcAft>
                <a:spcPts val="0"/>
              </a:spcAft>
              <a:buClr>
                <a:schemeClr val="dk2"/>
              </a:buClr>
              <a:buSzPts val="2800"/>
              <a:buFont typeface="Montserrat"/>
              <a:buNone/>
            </a:pPr>
            <a:r>
              <a:rPr b="0" i="0" lang="en-US" sz="1600" u="none" cap="none" strike="noStrike">
                <a:solidFill>
                  <a:schemeClr val="accent2"/>
                </a:solidFill>
                <a:latin typeface="Montserrat"/>
                <a:ea typeface="Montserrat"/>
                <a:cs typeface="Montserrat"/>
                <a:sym typeface="Montserrat"/>
              </a:rPr>
              <a:t>Mahmoud Marzouk	202000258</a:t>
            </a:r>
            <a:endParaRPr/>
          </a:p>
        </p:txBody>
      </p:sp>
      <p:sp>
        <p:nvSpPr>
          <p:cNvPr id="50" name="Google Shape;50;p1"/>
          <p:cNvSpPr txBox="1"/>
          <p:nvPr/>
        </p:nvSpPr>
        <p:spPr>
          <a:xfrm>
            <a:off x="6527130" y="2850303"/>
            <a:ext cx="2237874" cy="2293199"/>
          </a:xfrm>
          <a:prstGeom prst="rect">
            <a:avLst/>
          </a:prstGeom>
          <a:noFill/>
          <a:ln>
            <a:noFill/>
          </a:ln>
        </p:spPr>
        <p:txBody>
          <a:bodyPr anchorCtr="0" anchor="t" bIns="91425" lIns="91425" spcFirstLastPara="1" rIns="91425" wrap="square" tIns="91425">
            <a:noAutofit/>
          </a:bodyPr>
          <a:lstStyle/>
          <a:p>
            <a:pPr indent="0" lvl="0" marL="0" marR="0" rtl="0" algn="l">
              <a:lnSpc>
                <a:spcPct val="156250"/>
              </a:lnSpc>
              <a:spcBef>
                <a:spcPts val="0"/>
              </a:spcBef>
              <a:spcAft>
                <a:spcPts val="0"/>
              </a:spcAft>
              <a:buClr>
                <a:schemeClr val="dk2"/>
              </a:buClr>
              <a:buSzPts val="2800"/>
              <a:buFont typeface="Montserrat"/>
              <a:buNone/>
            </a:pPr>
            <a:r>
              <a:rPr b="1" i="0" lang="en-US" sz="1600" u="none" cap="none" strike="noStrike">
                <a:solidFill>
                  <a:schemeClr val="accent2"/>
                </a:solidFill>
                <a:latin typeface="Montserrat"/>
                <a:ea typeface="Montserrat"/>
                <a:cs typeface="Montserrat"/>
                <a:sym typeface="Montserrat"/>
              </a:rPr>
              <a:t>Supervised By:</a:t>
            </a:r>
            <a:endParaRPr/>
          </a:p>
          <a:p>
            <a:pPr indent="0" lvl="0" marL="0" marR="0" rtl="0" algn="l">
              <a:lnSpc>
                <a:spcPct val="156250"/>
              </a:lnSpc>
              <a:spcBef>
                <a:spcPts val="0"/>
              </a:spcBef>
              <a:spcAft>
                <a:spcPts val="0"/>
              </a:spcAft>
              <a:buClr>
                <a:schemeClr val="dk2"/>
              </a:buClr>
              <a:buSzPts val="2800"/>
              <a:buFont typeface="Montserrat"/>
              <a:buNone/>
            </a:pPr>
            <a:r>
              <a:rPr b="0" i="0" lang="en-US" sz="1600" u="none" cap="none" strike="noStrike">
                <a:solidFill>
                  <a:schemeClr val="accent2"/>
                </a:solidFill>
                <a:latin typeface="Montserrat"/>
                <a:ea typeface="Montserrat"/>
                <a:cs typeface="Montserrat"/>
                <a:sym typeface="Montserrat"/>
              </a:rPr>
              <a:t>Dr. Rania Hassan</a:t>
            </a:r>
            <a:endParaRPr/>
          </a:p>
          <a:p>
            <a:pPr indent="0" lvl="0" marL="0" marR="0" rtl="0" algn="l">
              <a:lnSpc>
                <a:spcPct val="156250"/>
              </a:lnSpc>
              <a:spcBef>
                <a:spcPts val="0"/>
              </a:spcBef>
              <a:spcAft>
                <a:spcPts val="0"/>
              </a:spcAft>
              <a:buClr>
                <a:schemeClr val="dk2"/>
              </a:buClr>
              <a:buSzPts val="2800"/>
              <a:buFont typeface="Montserrat"/>
              <a:buNone/>
            </a:pPr>
            <a:r>
              <a:rPr b="0" i="0" lang="en-US" sz="1600" u="none" cap="none" strike="noStrike">
                <a:solidFill>
                  <a:schemeClr val="accent2"/>
                </a:solidFill>
                <a:latin typeface="Montserrat"/>
                <a:ea typeface="Montserrat"/>
                <a:cs typeface="Montserrat"/>
                <a:sym typeface="Montserrat"/>
              </a:rPr>
              <a:t>Eng. Sherif Hosny</a:t>
            </a:r>
            <a:endParaRPr/>
          </a:p>
          <a:p>
            <a:pPr indent="0" lvl="0" marL="0" marR="0" rtl="0" algn="l">
              <a:lnSpc>
                <a:spcPct val="156250"/>
              </a:lnSpc>
              <a:spcBef>
                <a:spcPts val="0"/>
              </a:spcBef>
              <a:spcAft>
                <a:spcPts val="0"/>
              </a:spcAft>
              <a:buClr>
                <a:schemeClr val="dk2"/>
              </a:buClr>
              <a:buSzPts val="2800"/>
              <a:buFont typeface="Montserrat"/>
              <a:buNone/>
            </a:pPr>
            <a:r>
              <a:rPr b="0" i="0" lang="en-US" sz="1600" u="none" cap="none" strike="noStrike">
                <a:solidFill>
                  <a:schemeClr val="accent2"/>
                </a:solidFill>
                <a:latin typeface="Montserrat"/>
                <a:ea typeface="Montserrat"/>
                <a:cs typeface="Montserrat"/>
                <a:sym typeface="Montserrat"/>
              </a:rPr>
              <a:t>Dr. Hassan Mostafa</a:t>
            </a:r>
            <a:endParaRPr/>
          </a:p>
        </p:txBody>
      </p:sp>
      <p:pic>
        <p:nvPicPr>
          <p:cNvPr descr="A blue and white logo with white text&#10;&#10;Description automatically generated" id="51" name="Google Shape;51;p1"/>
          <p:cNvPicPr preferRelativeResize="0"/>
          <p:nvPr/>
        </p:nvPicPr>
        <p:blipFill rotWithShape="1">
          <a:blip r:embed="rId3">
            <a:alphaModFix/>
          </a:blip>
          <a:srcRect b="0" l="0" r="0" t="0"/>
          <a:stretch/>
        </p:blipFill>
        <p:spPr>
          <a:xfrm>
            <a:off x="7680960" y="0"/>
            <a:ext cx="1463040" cy="11564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a:t>Existing RTL Design</a:t>
            </a:r>
            <a:endParaRPr/>
          </a:p>
        </p:txBody>
      </p:sp>
      <p:sp>
        <p:nvSpPr>
          <p:cNvPr id="145" name="Google Shape;145;p10"/>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146" name="Google Shape;146;p10"/>
          <p:cNvSpPr txBox="1"/>
          <p:nvPr/>
        </p:nvSpPr>
        <p:spPr>
          <a:xfrm>
            <a:off x="307356" y="1030877"/>
            <a:ext cx="3975339" cy="3886811"/>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 The given design was implemented by a team from Cairo university in 2021 and supervised by Siemens EDA.</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The RTL was provided by Dr. Hassan Mostafa for us to work on.</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The design consists of LTSSM, Tx, and Rx.</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Two modules were designed and integrated in the Tx, the encoder and the scrambler.</a:t>
            </a:r>
            <a:endParaRPr/>
          </a:p>
        </p:txBody>
      </p:sp>
      <p:pic>
        <p:nvPicPr>
          <p:cNvPr descr="A diagram of a data flow&#10;&#10;Description automatically generated" id="147" name="Google Shape;147;p10"/>
          <p:cNvPicPr preferRelativeResize="0"/>
          <p:nvPr/>
        </p:nvPicPr>
        <p:blipFill rotWithShape="1">
          <a:blip r:embed="rId3">
            <a:alphaModFix/>
          </a:blip>
          <a:srcRect b="0" l="0" r="0" t="0"/>
          <a:stretch/>
        </p:blipFill>
        <p:spPr>
          <a:xfrm>
            <a:off x="4572000" y="1427356"/>
            <a:ext cx="4255081" cy="286368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a:t>Existing RTL Design</a:t>
            </a:r>
            <a:endParaRPr/>
          </a:p>
        </p:txBody>
      </p:sp>
      <p:sp>
        <p:nvSpPr>
          <p:cNvPr id="153" name="Google Shape;153;p11"/>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154" name="Google Shape;154;p11"/>
          <p:cNvSpPr txBox="1"/>
          <p:nvPr/>
        </p:nvSpPr>
        <p:spPr>
          <a:xfrm>
            <a:off x="307356" y="1030877"/>
            <a:ext cx="8211002" cy="393601"/>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The design consists of LTSSM, Tx, and Rx.</a:t>
            </a:r>
            <a:endParaRPr/>
          </a:p>
        </p:txBody>
      </p:sp>
      <p:pic>
        <p:nvPicPr>
          <p:cNvPr descr="A diagram of a computer chip&#10;&#10;Description automatically generated" id="155" name="Google Shape;155;p11"/>
          <p:cNvPicPr preferRelativeResize="0"/>
          <p:nvPr/>
        </p:nvPicPr>
        <p:blipFill rotWithShape="1">
          <a:blip r:embed="rId3">
            <a:alphaModFix/>
          </a:blip>
          <a:srcRect b="0" l="0" r="0" t="0"/>
          <a:stretch/>
        </p:blipFill>
        <p:spPr>
          <a:xfrm>
            <a:off x="5430644" y="1628024"/>
            <a:ext cx="2385449" cy="2484599"/>
          </a:xfrm>
          <a:prstGeom prst="rect">
            <a:avLst/>
          </a:prstGeom>
          <a:noFill/>
          <a:ln>
            <a:noFill/>
          </a:ln>
        </p:spPr>
      </p:pic>
      <p:pic>
        <p:nvPicPr>
          <p:cNvPr descr="A diagram of a machine&#10;&#10;Description automatically generated" id="156" name="Google Shape;156;p11"/>
          <p:cNvPicPr preferRelativeResize="0"/>
          <p:nvPr/>
        </p:nvPicPr>
        <p:blipFill rotWithShape="1">
          <a:blip r:embed="rId4">
            <a:alphaModFix/>
          </a:blip>
          <a:srcRect b="0" l="0" r="0" t="0"/>
          <a:stretch/>
        </p:blipFill>
        <p:spPr>
          <a:xfrm>
            <a:off x="829070" y="1628024"/>
            <a:ext cx="3742930" cy="34099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ph type="title"/>
          </p:nvPr>
        </p:nvSpPr>
        <p:spPr>
          <a:xfrm>
            <a:off x="3968275" y="2591989"/>
            <a:ext cx="4462500" cy="841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US" sz="4000"/>
              <a:t>Tasks and Schedule</a:t>
            </a:r>
            <a:endParaRPr sz="4000"/>
          </a:p>
        </p:txBody>
      </p:sp>
      <p:sp>
        <p:nvSpPr>
          <p:cNvPr id="162" name="Google Shape;162;p12"/>
          <p:cNvSpPr txBox="1"/>
          <p:nvPr>
            <p:ph idx="1" type="subTitle"/>
          </p:nvPr>
        </p:nvSpPr>
        <p:spPr>
          <a:xfrm>
            <a:off x="3968275" y="3743207"/>
            <a:ext cx="4462500" cy="678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en-US">
                <a:solidFill>
                  <a:schemeClr val="accent2"/>
                </a:solidFill>
              </a:rPr>
              <a:t>Team Members Participation and Gantt Chart</a:t>
            </a:r>
            <a:endParaRPr>
              <a:solidFill>
                <a:schemeClr val="accent2"/>
              </a:solidFill>
            </a:endParaRPr>
          </a:p>
        </p:txBody>
      </p:sp>
      <p:sp>
        <p:nvSpPr>
          <p:cNvPr id="163" name="Google Shape;163;p12"/>
          <p:cNvSpPr txBox="1"/>
          <p:nvPr>
            <p:ph idx="2" type="title"/>
          </p:nvPr>
        </p:nvSpPr>
        <p:spPr>
          <a:xfrm>
            <a:off x="3968350" y="1262325"/>
            <a:ext cx="4462500" cy="1141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7200"/>
              <a:buNone/>
            </a:pPr>
            <a:r>
              <a:rPr lang="en-US"/>
              <a:t>03</a:t>
            </a:r>
            <a:endParaRPr/>
          </a:p>
        </p:txBody>
      </p:sp>
      <p:sp>
        <p:nvSpPr>
          <p:cNvPr id="164" name="Google Shape;164;p12"/>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a:t>Project Tasks</a:t>
            </a:r>
            <a:endParaRPr/>
          </a:p>
        </p:txBody>
      </p:sp>
      <p:sp>
        <p:nvSpPr>
          <p:cNvPr id="170" name="Google Shape;170;p13"/>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171" name="Google Shape;171;p13"/>
          <p:cNvSpPr txBox="1"/>
          <p:nvPr/>
        </p:nvSpPr>
        <p:spPr>
          <a:xfrm>
            <a:off x="307356" y="1030877"/>
            <a:ext cx="8211002" cy="3601283"/>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208333"/>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Montserrat"/>
                <a:ea typeface="Montserrat"/>
                <a:cs typeface="Montserrat"/>
                <a:sym typeface="Montserrat"/>
              </a:rPr>
              <a:t>Learning verification concepts, SystemVerilog, and UVM.</a:t>
            </a:r>
            <a:endParaRPr/>
          </a:p>
          <a:p>
            <a:pPr indent="-228600" lvl="0" marL="228600" marR="0" rtl="0" algn="just">
              <a:lnSpc>
                <a:spcPct val="208333"/>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Montserrat"/>
                <a:ea typeface="Montserrat"/>
                <a:cs typeface="Montserrat"/>
                <a:sym typeface="Montserrat"/>
              </a:rPr>
              <a:t>Understanding the operation and architecture of PCIe.</a:t>
            </a:r>
            <a:endParaRPr/>
          </a:p>
          <a:p>
            <a:pPr indent="-228600" lvl="0" marL="228600" marR="0" rtl="0" algn="just">
              <a:lnSpc>
                <a:spcPct val="208333"/>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Montserrat"/>
                <a:ea typeface="Montserrat"/>
                <a:cs typeface="Montserrat"/>
                <a:sym typeface="Montserrat"/>
              </a:rPr>
              <a:t>Examining the design to be verified for completeness.</a:t>
            </a:r>
            <a:endParaRPr/>
          </a:p>
          <a:p>
            <a:pPr indent="-228600" lvl="0" marL="228600" marR="0" rtl="0" algn="just">
              <a:lnSpc>
                <a:spcPct val="208333"/>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Montserrat"/>
                <a:ea typeface="Montserrat"/>
                <a:cs typeface="Montserrat"/>
                <a:sym typeface="Montserrat"/>
              </a:rPr>
              <a:t>Design and integration of any missing mandatory functionalities or features.</a:t>
            </a:r>
            <a:endParaRPr/>
          </a:p>
          <a:p>
            <a:pPr indent="-228600" lvl="0" marL="228600" marR="0" rtl="0" algn="just">
              <a:lnSpc>
                <a:spcPct val="208333"/>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Montserrat"/>
                <a:ea typeface="Montserrat"/>
                <a:cs typeface="Montserrat"/>
                <a:sym typeface="Montserrat"/>
              </a:rPr>
              <a:t>Breaking down the design into well-defined blocks.</a:t>
            </a:r>
            <a:endParaRPr/>
          </a:p>
          <a:p>
            <a:pPr indent="-228600" lvl="0" marL="228600" marR="0" rtl="0" algn="just">
              <a:lnSpc>
                <a:spcPct val="208333"/>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Montserrat"/>
                <a:ea typeface="Montserrat"/>
                <a:cs typeface="Montserrat"/>
                <a:sym typeface="Montserrat"/>
              </a:rPr>
              <a:t>Writing detailed specification documents and implementing reference models for each block.</a:t>
            </a:r>
            <a:endParaRPr/>
          </a:p>
          <a:p>
            <a:pPr indent="-228600" lvl="0" marL="228600" marR="0" rtl="0" algn="just">
              <a:lnSpc>
                <a:spcPct val="208333"/>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Montserrat"/>
                <a:ea typeface="Montserrat"/>
                <a:cs typeface="Montserrat"/>
                <a:sym typeface="Montserrat"/>
              </a:rPr>
              <a:t>Developing verification plans for each block.</a:t>
            </a:r>
            <a:endParaRPr/>
          </a:p>
          <a:p>
            <a:pPr indent="-228600" lvl="0" marL="228600" marR="0" rtl="0" algn="just">
              <a:lnSpc>
                <a:spcPct val="208333"/>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Montserrat"/>
                <a:ea typeface="Montserrat"/>
                <a:cs typeface="Montserrat"/>
                <a:sym typeface="Montserrat"/>
              </a:rPr>
              <a:t>Conducting block-level verification for all blocks.</a:t>
            </a:r>
            <a:endParaRPr/>
          </a:p>
          <a:p>
            <a:pPr indent="-228600" lvl="0" marL="228600" marR="0" rtl="0" algn="just">
              <a:lnSpc>
                <a:spcPct val="208333"/>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Montserrat"/>
                <a:ea typeface="Montserrat"/>
                <a:cs typeface="Montserrat"/>
                <a:sym typeface="Montserrat"/>
              </a:rPr>
              <a:t>Reporting bugs and coverage results.</a:t>
            </a:r>
            <a:endParaRPr/>
          </a:p>
          <a:p>
            <a:pPr indent="-228600" lvl="0" marL="228600" marR="0" rtl="0" algn="just">
              <a:lnSpc>
                <a:spcPct val="208333"/>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Montserrat"/>
                <a:ea typeface="Montserrat"/>
                <a:cs typeface="Montserrat"/>
                <a:sym typeface="Montserrat"/>
              </a:rPr>
              <a:t>Fixing bugs in the RTL (whenever possible) and reevaluating the fixed modules for functionality.</a:t>
            </a:r>
            <a:endParaRPr/>
          </a:p>
          <a:p>
            <a:pPr indent="-228600" lvl="0" marL="228600" marR="0" rtl="0" algn="just">
              <a:lnSpc>
                <a:spcPct val="208333"/>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Montserrat"/>
                <a:ea typeface="Montserrat"/>
                <a:cs typeface="Montserrat"/>
                <a:sym typeface="Montserrat"/>
              </a:rPr>
              <a:t>Performing chip-level verification for the LTSSM.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a:t>Gantt Chart</a:t>
            </a:r>
            <a:endParaRPr/>
          </a:p>
        </p:txBody>
      </p:sp>
      <p:sp>
        <p:nvSpPr>
          <p:cNvPr id="177" name="Google Shape;177;p14"/>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pic>
        <p:nvPicPr>
          <p:cNvPr descr="A screenshot of a computer&#10;&#10;Description automatically generated" id="178" name="Google Shape;178;p14"/>
          <p:cNvPicPr preferRelativeResize="0"/>
          <p:nvPr/>
        </p:nvPicPr>
        <p:blipFill rotWithShape="1">
          <a:blip r:embed="rId3">
            <a:alphaModFix/>
          </a:blip>
          <a:srcRect b="0" l="0" r="0" t="0"/>
          <a:stretch/>
        </p:blipFill>
        <p:spPr>
          <a:xfrm>
            <a:off x="353814" y="1082724"/>
            <a:ext cx="8118644" cy="36776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ph type="title"/>
          </p:nvPr>
        </p:nvSpPr>
        <p:spPr>
          <a:xfrm>
            <a:off x="3968275" y="2591989"/>
            <a:ext cx="4462500" cy="841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US" sz="4000"/>
              <a:t>Verification Approach</a:t>
            </a:r>
            <a:endParaRPr sz="4000"/>
          </a:p>
        </p:txBody>
      </p:sp>
      <p:sp>
        <p:nvSpPr>
          <p:cNvPr id="184" name="Google Shape;184;p15"/>
          <p:cNvSpPr txBox="1"/>
          <p:nvPr>
            <p:ph idx="1" type="subTitle"/>
          </p:nvPr>
        </p:nvSpPr>
        <p:spPr>
          <a:xfrm>
            <a:off x="3968275" y="3743207"/>
            <a:ext cx="4462500" cy="678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en-US">
                <a:solidFill>
                  <a:schemeClr val="accent2"/>
                </a:solidFill>
              </a:rPr>
              <a:t>Verification Methodology and Testbench Architecture</a:t>
            </a:r>
            <a:endParaRPr>
              <a:solidFill>
                <a:schemeClr val="accent2"/>
              </a:solidFill>
            </a:endParaRPr>
          </a:p>
        </p:txBody>
      </p:sp>
      <p:sp>
        <p:nvSpPr>
          <p:cNvPr id="185" name="Google Shape;185;p15"/>
          <p:cNvSpPr txBox="1"/>
          <p:nvPr>
            <p:ph idx="2" type="title"/>
          </p:nvPr>
        </p:nvSpPr>
        <p:spPr>
          <a:xfrm>
            <a:off x="3968350" y="1262325"/>
            <a:ext cx="4462500" cy="1141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7200"/>
              <a:buNone/>
            </a:pPr>
            <a:r>
              <a:rPr lang="en-US"/>
              <a:t>04</a:t>
            </a:r>
            <a:endParaRPr/>
          </a:p>
        </p:txBody>
      </p:sp>
      <p:sp>
        <p:nvSpPr>
          <p:cNvPr id="186" name="Google Shape;186;p15"/>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6"/>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a:t>Verification Approach</a:t>
            </a:r>
            <a:endParaRPr/>
          </a:p>
        </p:txBody>
      </p:sp>
      <p:sp>
        <p:nvSpPr>
          <p:cNvPr id="192" name="Google Shape;192;p16"/>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193" name="Google Shape;193;p16"/>
          <p:cNvSpPr txBox="1"/>
          <p:nvPr/>
        </p:nvSpPr>
        <p:spPr>
          <a:xfrm>
            <a:off x="307356" y="1030877"/>
            <a:ext cx="8211002" cy="3601283"/>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A coverage-driven constrained random functional verification methodology is employed.</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A UVM-based verification environment is used.</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Verification will be performed using Mentor QuestaSim as the primary simulator.</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Functional coverage of 100% and code coverage of 90% are required as exit criteria.</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Multi-agent UVM environments are essential due to the complicated communication among modules.</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Designed with reusability in mind, the agents in block-level environments can be set active or passive depending on the scenario.</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In block-level scenarios, all agents operate actively, whereas in chip-level verification, some are intentionally set to passive mode.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7"/>
          <p:cNvSpPr txBox="1"/>
          <p:nvPr>
            <p:ph type="title"/>
          </p:nvPr>
        </p:nvSpPr>
        <p:spPr>
          <a:xfrm>
            <a:off x="307355" y="383175"/>
            <a:ext cx="8504135"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sz="2400"/>
              <a:t>Verification Approach: Checking Mechanism</a:t>
            </a:r>
            <a:endParaRPr/>
          </a:p>
        </p:txBody>
      </p:sp>
      <p:sp>
        <p:nvSpPr>
          <p:cNvPr id="199" name="Google Shape;199;p17"/>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pic>
        <p:nvPicPr>
          <p:cNvPr descr="A diagram of a program&#10;&#10;Description automatically generated with medium confidence" id="200" name="Google Shape;200;p17"/>
          <p:cNvPicPr preferRelativeResize="0"/>
          <p:nvPr/>
        </p:nvPicPr>
        <p:blipFill rotWithShape="1">
          <a:blip r:embed="rId3">
            <a:alphaModFix/>
          </a:blip>
          <a:srcRect b="0" l="0" r="0" t="0"/>
          <a:stretch/>
        </p:blipFill>
        <p:spPr>
          <a:xfrm>
            <a:off x="768927" y="1030875"/>
            <a:ext cx="7221682" cy="392877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8"/>
          <p:cNvSpPr txBox="1"/>
          <p:nvPr>
            <p:ph type="title"/>
          </p:nvPr>
        </p:nvSpPr>
        <p:spPr>
          <a:xfrm>
            <a:off x="3968275" y="2591989"/>
            <a:ext cx="4462500" cy="841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US" sz="4000"/>
              <a:t>Block-Level Verification</a:t>
            </a:r>
            <a:endParaRPr sz="4000"/>
          </a:p>
        </p:txBody>
      </p:sp>
      <p:sp>
        <p:nvSpPr>
          <p:cNvPr id="206" name="Google Shape;206;p18"/>
          <p:cNvSpPr txBox="1"/>
          <p:nvPr>
            <p:ph idx="1" type="subTitle"/>
          </p:nvPr>
        </p:nvSpPr>
        <p:spPr>
          <a:xfrm>
            <a:off x="3968275" y="3743207"/>
            <a:ext cx="4462500" cy="678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en-US">
                <a:solidFill>
                  <a:schemeClr val="accent2"/>
                </a:solidFill>
              </a:rPr>
              <a:t>Verification of Blocks Such as Decoder, Creator, and Tx Buffers</a:t>
            </a:r>
            <a:endParaRPr>
              <a:solidFill>
                <a:schemeClr val="accent2"/>
              </a:solidFill>
            </a:endParaRPr>
          </a:p>
        </p:txBody>
      </p:sp>
      <p:sp>
        <p:nvSpPr>
          <p:cNvPr id="207" name="Google Shape;207;p18"/>
          <p:cNvSpPr txBox="1"/>
          <p:nvPr>
            <p:ph idx="2" type="title"/>
          </p:nvPr>
        </p:nvSpPr>
        <p:spPr>
          <a:xfrm>
            <a:off x="3968350" y="1262325"/>
            <a:ext cx="4462500" cy="1141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7200"/>
              <a:buNone/>
            </a:pPr>
            <a:r>
              <a:rPr lang="en-US"/>
              <a:t>05</a:t>
            </a:r>
            <a:endParaRPr/>
          </a:p>
        </p:txBody>
      </p:sp>
      <p:sp>
        <p:nvSpPr>
          <p:cNvPr id="208" name="Google Shape;208;p18"/>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9"/>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sz="2800"/>
              <a:t>Block-Level Verification: Agent</a:t>
            </a:r>
            <a:endParaRPr/>
          </a:p>
        </p:txBody>
      </p:sp>
      <p:sp>
        <p:nvSpPr>
          <p:cNvPr id="214" name="Google Shape;214;p19"/>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215" name="Google Shape;215;p19"/>
          <p:cNvSpPr txBox="1"/>
          <p:nvPr/>
        </p:nvSpPr>
        <p:spPr>
          <a:xfrm>
            <a:off x="307356" y="1030878"/>
            <a:ext cx="3397298" cy="3831054"/>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 In any verification environment designed to test the functionality of a single block, multiple agents are employed to mimic the communication behavior between the block of interest and other blocks.</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For example, a global agent is implemented to manage the sequence of global signals, such as clock, reset, and the type of device (upstream or downstream) signals.</a:t>
            </a:r>
            <a:endParaRPr/>
          </a:p>
        </p:txBody>
      </p:sp>
      <p:pic>
        <p:nvPicPr>
          <p:cNvPr descr="A diagram of a computer system&#10;&#10;Description automatically generated" id="216" name="Google Shape;216;p19"/>
          <p:cNvPicPr preferRelativeResize="0"/>
          <p:nvPr/>
        </p:nvPicPr>
        <p:blipFill rotWithShape="1">
          <a:blip r:embed="rId3">
            <a:alphaModFix/>
          </a:blip>
          <a:srcRect b="0" l="0" r="0" t="0"/>
          <a:stretch/>
        </p:blipFill>
        <p:spPr>
          <a:xfrm>
            <a:off x="3987236" y="1130148"/>
            <a:ext cx="4759572" cy="28832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2"/>
          <p:cNvSpPr txBox="1"/>
          <p:nvPr>
            <p:ph type="title"/>
          </p:nvPr>
        </p:nvSpPr>
        <p:spPr>
          <a:xfrm>
            <a:off x="717800" y="383175"/>
            <a:ext cx="77082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Font typeface="Montserrat"/>
              <a:buNone/>
            </a:pPr>
            <a:r>
              <a:rPr lang="en-US"/>
              <a:t>Contents</a:t>
            </a:r>
            <a:endParaRPr/>
          </a:p>
        </p:txBody>
      </p:sp>
      <p:sp>
        <p:nvSpPr>
          <p:cNvPr id="57" name="Google Shape;57;p2"/>
          <p:cNvSpPr txBox="1"/>
          <p:nvPr>
            <p:ph idx="2" type="ctrTitle"/>
          </p:nvPr>
        </p:nvSpPr>
        <p:spPr>
          <a:xfrm>
            <a:off x="717798" y="1447659"/>
            <a:ext cx="2103120" cy="73152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Font typeface="Montserrat"/>
              <a:buNone/>
            </a:pPr>
            <a:r>
              <a:rPr lang="en-US"/>
              <a:t>Introduction</a:t>
            </a:r>
            <a:endParaRPr/>
          </a:p>
        </p:txBody>
      </p:sp>
      <p:sp>
        <p:nvSpPr>
          <p:cNvPr id="58" name="Google Shape;58;p2"/>
          <p:cNvSpPr txBox="1"/>
          <p:nvPr>
            <p:ph idx="3" type="title"/>
          </p:nvPr>
        </p:nvSpPr>
        <p:spPr>
          <a:xfrm>
            <a:off x="150830" y="1160078"/>
            <a:ext cx="566970" cy="941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8000"/>
              <a:buNone/>
            </a:pPr>
            <a:r>
              <a:rPr lang="en-US" sz="4800"/>
              <a:t>1</a:t>
            </a:r>
            <a:endParaRPr sz="4800"/>
          </a:p>
        </p:txBody>
      </p:sp>
      <p:sp>
        <p:nvSpPr>
          <p:cNvPr id="59" name="Google Shape;59;p2"/>
          <p:cNvSpPr txBox="1"/>
          <p:nvPr>
            <p:ph idx="7" type="ctrTitle"/>
          </p:nvPr>
        </p:nvSpPr>
        <p:spPr>
          <a:xfrm>
            <a:off x="717799" y="2657723"/>
            <a:ext cx="2103120" cy="73152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Font typeface="Montserrat"/>
              <a:buNone/>
            </a:pPr>
            <a:r>
              <a:rPr lang="en-US"/>
              <a:t>Verification Approach</a:t>
            </a:r>
            <a:endParaRPr/>
          </a:p>
        </p:txBody>
      </p:sp>
      <p:sp>
        <p:nvSpPr>
          <p:cNvPr id="60" name="Google Shape;60;p2"/>
          <p:cNvSpPr txBox="1"/>
          <p:nvPr>
            <p:ph idx="8" type="title"/>
          </p:nvPr>
        </p:nvSpPr>
        <p:spPr>
          <a:xfrm>
            <a:off x="150832" y="2387603"/>
            <a:ext cx="566969" cy="941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8000"/>
              <a:buNone/>
            </a:pPr>
            <a:r>
              <a:rPr lang="en-US" sz="4800"/>
              <a:t>4</a:t>
            </a:r>
            <a:endParaRPr sz="4800"/>
          </a:p>
        </p:txBody>
      </p:sp>
      <p:sp>
        <p:nvSpPr>
          <p:cNvPr id="61" name="Google Shape;61;p2"/>
          <p:cNvSpPr txBox="1"/>
          <p:nvPr/>
        </p:nvSpPr>
        <p:spPr>
          <a:xfrm>
            <a:off x="3928462" y="1447659"/>
            <a:ext cx="2103120" cy="731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000"/>
              <a:buFont typeface="Montserrat"/>
              <a:buNone/>
            </a:pPr>
            <a:r>
              <a:rPr b="1" i="0" lang="en-US" sz="1800" u="none" cap="none" strike="noStrike">
                <a:solidFill>
                  <a:schemeClr val="accent1"/>
                </a:solidFill>
                <a:latin typeface="Montserrat"/>
                <a:ea typeface="Montserrat"/>
                <a:cs typeface="Montserrat"/>
                <a:sym typeface="Montserrat"/>
              </a:rPr>
              <a:t>Existing RTL Design</a:t>
            </a:r>
            <a:endParaRPr/>
          </a:p>
        </p:txBody>
      </p:sp>
      <p:sp>
        <p:nvSpPr>
          <p:cNvPr id="62" name="Google Shape;62;p2"/>
          <p:cNvSpPr txBox="1"/>
          <p:nvPr/>
        </p:nvSpPr>
        <p:spPr>
          <a:xfrm>
            <a:off x="3361494" y="1160078"/>
            <a:ext cx="566970" cy="9417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2"/>
              </a:buClr>
              <a:buSzPts val="8000"/>
              <a:buFont typeface="Montserrat"/>
              <a:buNone/>
            </a:pPr>
            <a:r>
              <a:rPr b="1" i="0" lang="en-US" sz="4800" u="none" cap="none" strike="noStrike">
                <a:solidFill>
                  <a:schemeClr val="dk2"/>
                </a:solidFill>
                <a:latin typeface="Montserrat"/>
                <a:ea typeface="Montserrat"/>
                <a:cs typeface="Montserrat"/>
                <a:sym typeface="Montserrat"/>
              </a:rPr>
              <a:t>2</a:t>
            </a:r>
            <a:endParaRPr/>
          </a:p>
        </p:txBody>
      </p:sp>
      <p:sp>
        <p:nvSpPr>
          <p:cNvPr id="63" name="Google Shape;63;p2"/>
          <p:cNvSpPr txBox="1"/>
          <p:nvPr/>
        </p:nvSpPr>
        <p:spPr>
          <a:xfrm>
            <a:off x="3928463" y="2657723"/>
            <a:ext cx="2103120" cy="731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000"/>
              <a:buFont typeface="Montserrat"/>
              <a:buNone/>
            </a:pPr>
            <a:r>
              <a:rPr b="1" i="0" lang="en-US" sz="1800" u="none" cap="none" strike="noStrike">
                <a:solidFill>
                  <a:schemeClr val="accent1"/>
                </a:solidFill>
                <a:latin typeface="Montserrat"/>
                <a:ea typeface="Montserrat"/>
                <a:cs typeface="Montserrat"/>
                <a:sym typeface="Montserrat"/>
              </a:rPr>
              <a:t>Block-Level Verification</a:t>
            </a:r>
            <a:endParaRPr/>
          </a:p>
        </p:txBody>
      </p:sp>
      <p:sp>
        <p:nvSpPr>
          <p:cNvPr id="64" name="Google Shape;64;p2"/>
          <p:cNvSpPr txBox="1"/>
          <p:nvPr/>
        </p:nvSpPr>
        <p:spPr>
          <a:xfrm>
            <a:off x="3361496" y="2387603"/>
            <a:ext cx="566969" cy="9417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2"/>
              </a:buClr>
              <a:buSzPts val="8000"/>
              <a:buFont typeface="Montserrat"/>
              <a:buNone/>
            </a:pPr>
            <a:r>
              <a:rPr b="1" i="0" lang="en-US" sz="4800" u="none" cap="none" strike="noStrike">
                <a:solidFill>
                  <a:schemeClr val="dk2"/>
                </a:solidFill>
                <a:latin typeface="Montserrat"/>
                <a:ea typeface="Montserrat"/>
                <a:cs typeface="Montserrat"/>
                <a:sym typeface="Montserrat"/>
              </a:rPr>
              <a:t>5</a:t>
            </a:r>
            <a:endParaRPr/>
          </a:p>
        </p:txBody>
      </p:sp>
      <p:sp>
        <p:nvSpPr>
          <p:cNvPr id="65" name="Google Shape;65;p2"/>
          <p:cNvSpPr txBox="1"/>
          <p:nvPr/>
        </p:nvSpPr>
        <p:spPr>
          <a:xfrm>
            <a:off x="7008334" y="1447659"/>
            <a:ext cx="2103120" cy="731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000"/>
              <a:buFont typeface="Montserrat"/>
              <a:buNone/>
            </a:pPr>
            <a:r>
              <a:rPr b="1" i="0" lang="en-US" sz="1800" u="none" cap="none" strike="noStrike">
                <a:solidFill>
                  <a:schemeClr val="accent1"/>
                </a:solidFill>
                <a:latin typeface="Montserrat"/>
                <a:ea typeface="Montserrat"/>
                <a:cs typeface="Montserrat"/>
                <a:sym typeface="Montserrat"/>
              </a:rPr>
              <a:t>Tasks and Schedule</a:t>
            </a:r>
            <a:endParaRPr/>
          </a:p>
        </p:txBody>
      </p:sp>
      <p:sp>
        <p:nvSpPr>
          <p:cNvPr id="66" name="Google Shape;66;p2"/>
          <p:cNvSpPr txBox="1"/>
          <p:nvPr/>
        </p:nvSpPr>
        <p:spPr>
          <a:xfrm>
            <a:off x="6441366" y="1160078"/>
            <a:ext cx="566970" cy="9417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2"/>
              </a:buClr>
              <a:buSzPts val="8000"/>
              <a:buFont typeface="Montserrat"/>
              <a:buNone/>
            </a:pPr>
            <a:r>
              <a:rPr b="1" i="0" lang="en-US" sz="4800" u="none" cap="none" strike="noStrike">
                <a:solidFill>
                  <a:schemeClr val="dk2"/>
                </a:solidFill>
                <a:latin typeface="Montserrat"/>
                <a:ea typeface="Montserrat"/>
                <a:cs typeface="Montserrat"/>
                <a:sym typeface="Montserrat"/>
              </a:rPr>
              <a:t>3</a:t>
            </a:r>
            <a:endParaRPr/>
          </a:p>
        </p:txBody>
      </p:sp>
      <p:sp>
        <p:nvSpPr>
          <p:cNvPr id="67" name="Google Shape;67;p2"/>
          <p:cNvSpPr txBox="1"/>
          <p:nvPr/>
        </p:nvSpPr>
        <p:spPr>
          <a:xfrm>
            <a:off x="7008335" y="2657723"/>
            <a:ext cx="2103120" cy="731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000"/>
              <a:buFont typeface="Montserrat"/>
              <a:buNone/>
            </a:pPr>
            <a:r>
              <a:rPr b="1" i="0" lang="en-US" sz="1800" u="none" cap="none" strike="noStrike">
                <a:solidFill>
                  <a:schemeClr val="accent1"/>
                </a:solidFill>
                <a:latin typeface="Montserrat"/>
                <a:ea typeface="Montserrat"/>
                <a:cs typeface="Montserrat"/>
                <a:sym typeface="Montserrat"/>
              </a:rPr>
              <a:t>Chip-Level Verification</a:t>
            </a:r>
            <a:endParaRPr/>
          </a:p>
        </p:txBody>
      </p:sp>
      <p:sp>
        <p:nvSpPr>
          <p:cNvPr id="68" name="Google Shape;68;p2"/>
          <p:cNvSpPr txBox="1"/>
          <p:nvPr/>
        </p:nvSpPr>
        <p:spPr>
          <a:xfrm>
            <a:off x="6441368" y="2387603"/>
            <a:ext cx="566969" cy="9417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2"/>
              </a:buClr>
              <a:buSzPts val="8000"/>
              <a:buFont typeface="Montserrat"/>
              <a:buNone/>
            </a:pPr>
            <a:r>
              <a:rPr b="1" i="0" lang="en-US" sz="4800" u="none" cap="none" strike="noStrike">
                <a:solidFill>
                  <a:schemeClr val="dk2"/>
                </a:solidFill>
                <a:latin typeface="Montserrat"/>
                <a:ea typeface="Montserrat"/>
                <a:cs typeface="Montserrat"/>
                <a:sym typeface="Montserrat"/>
              </a:rPr>
              <a:t>6</a:t>
            </a:r>
            <a:endParaRPr/>
          </a:p>
        </p:txBody>
      </p:sp>
      <p:sp>
        <p:nvSpPr>
          <p:cNvPr id="69" name="Google Shape;69;p2"/>
          <p:cNvSpPr txBox="1"/>
          <p:nvPr/>
        </p:nvSpPr>
        <p:spPr>
          <a:xfrm>
            <a:off x="717799" y="3867788"/>
            <a:ext cx="2103120" cy="731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000"/>
              <a:buFont typeface="Montserrat"/>
              <a:buNone/>
            </a:pPr>
            <a:r>
              <a:rPr b="1" i="0" lang="en-US" sz="1800" u="none" cap="none" strike="noStrike">
                <a:solidFill>
                  <a:schemeClr val="accent1"/>
                </a:solidFill>
                <a:latin typeface="Montserrat"/>
                <a:ea typeface="Montserrat"/>
                <a:cs typeface="Montserrat"/>
                <a:sym typeface="Montserrat"/>
              </a:rPr>
              <a:t>Conclusion and Future Work</a:t>
            </a:r>
            <a:endParaRPr/>
          </a:p>
        </p:txBody>
      </p:sp>
      <p:sp>
        <p:nvSpPr>
          <p:cNvPr id="70" name="Google Shape;70;p2"/>
          <p:cNvSpPr txBox="1"/>
          <p:nvPr/>
        </p:nvSpPr>
        <p:spPr>
          <a:xfrm>
            <a:off x="150832" y="3597668"/>
            <a:ext cx="566969" cy="9417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2"/>
              </a:buClr>
              <a:buSzPts val="8000"/>
              <a:buFont typeface="Montserrat"/>
              <a:buNone/>
            </a:pPr>
            <a:r>
              <a:rPr b="1" i="0" lang="en-US" sz="4800" u="none" cap="none" strike="noStrike">
                <a:solidFill>
                  <a:schemeClr val="dk2"/>
                </a:solidFill>
                <a:latin typeface="Montserrat"/>
                <a:ea typeface="Montserrat"/>
                <a:cs typeface="Montserrat"/>
                <a:sym typeface="Montserrat"/>
              </a:rPr>
              <a:t>7</a:t>
            </a:r>
            <a:endParaRPr/>
          </a:p>
        </p:txBody>
      </p:sp>
      <p:sp>
        <p:nvSpPr>
          <p:cNvPr id="71" name="Google Shape;71;p2"/>
          <p:cNvSpPr txBox="1"/>
          <p:nvPr/>
        </p:nvSpPr>
        <p:spPr>
          <a:xfrm>
            <a:off x="3928463" y="3867788"/>
            <a:ext cx="2103120" cy="731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000"/>
              <a:buFont typeface="Montserrat"/>
              <a:buNone/>
            </a:pPr>
            <a:r>
              <a:rPr b="1" i="0" lang="en-US" sz="1800" u="none" cap="none" strike="noStrike">
                <a:solidFill>
                  <a:schemeClr val="accent1"/>
                </a:solidFill>
                <a:latin typeface="Montserrat"/>
                <a:ea typeface="Montserrat"/>
                <a:cs typeface="Montserrat"/>
                <a:sym typeface="Montserrat"/>
              </a:rPr>
              <a:t>References</a:t>
            </a:r>
            <a:endParaRPr/>
          </a:p>
        </p:txBody>
      </p:sp>
      <p:sp>
        <p:nvSpPr>
          <p:cNvPr id="72" name="Google Shape;72;p2"/>
          <p:cNvSpPr txBox="1"/>
          <p:nvPr/>
        </p:nvSpPr>
        <p:spPr>
          <a:xfrm>
            <a:off x="3361496" y="3597668"/>
            <a:ext cx="566969" cy="9417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2"/>
              </a:buClr>
              <a:buSzPts val="8000"/>
              <a:buFont typeface="Montserrat"/>
              <a:buNone/>
            </a:pPr>
            <a:r>
              <a:rPr b="1" i="0" lang="en-US" sz="4800" u="none" cap="none" strike="noStrike">
                <a:solidFill>
                  <a:schemeClr val="dk2"/>
                </a:solidFill>
                <a:latin typeface="Montserrat"/>
                <a:ea typeface="Montserrat"/>
                <a:cs typeface="Montserrat"/>
                <a:sym typeface="Montserrat"/>
              </a:rPr>
              <a:t>8</a:t>
            </a:r>
            <a:endParaRPr/>
          </a:p>
        </p:txBody>
      </p:sp>
      <p:sp>
        <p:nvSpPr>
          <p:cNvPr id="73" name="Google Shape;73;p2"/>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0"/>
          <p:cNvSpPr txBox="1"/>
          <p:nvPr>
            <p:ph type="title"/>
          </p:nvPr>
        </p:nvSpPr>
        <p:spPr>
          <a:xfrm>
            <a:off x="307356" y="383175"/>
            <a:ext cx="8165102"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sz="2800"/>
              <a:t>Block-Level Verification: Virtual Sequencer</a:t>
            </a:r>
            <a:endParaRPr/>
          </a:p>
        </p:txBody>
      </p:sp>
      <p:sp>
        <p:nvSpPr>
          <p:cNvPr id="222" name="Google Shape;222;p20"/>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223" name="Google Shape;223;p20"/>
          <p:cNvSpPr txBox="1"/>
          <p:nvPr/>
        </p:nvSpPr>
        <p:spPr>
          <a:xfrm>
            <a:off x="307355" y="1030878"/>
            <a:ext cx="5022927" cy="3831054"/>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Due to the presence of multiple agents in a single environment, coordinating stimulus between different drivers is essential.</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This coordination is achieved through the implementation of virtual sequencers that manage the agents’ sequencers by executing individual sequence items on a driver via a sequencer port.</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The overall coordination of the various sequences is handled within a virtual sequence defined inside the test.</a:t>
            </a:r>
            <a:endParaRPr/>
          </a:p>
        </p:txBody>
      </p:sp>
      <p:sp>
        <p:nvSpPr>
          <p:cNvPr id="224" name="Google Shape;224;p20"/>
          <p:cNvSpPr txBox="1"/>
          <p:nvPr/>
        </p:nvSpPr>
        <p:spPr>
          <a:xfrm>
            <a:off x="6020682" y="4179654"/>
            <a:ext cx="2405319" cy="8771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100" u="none" cap="none" strike="noStrike">
                <a:solidFill>
                  <a:srgbClr val="000000"/>
                </a:solidFill>
                <a:latin typeface="Montserrat"/>
                <a:ea typeface="Montserrat"/>
                <a:cs typeface="Montserrat"/>
                <a:sym typeface="Montserrat"/>
              </a:rPr>
              <a:t>Figure 7: Virtual Sequencer.</a:t>
            </a:r>
            <a:endParaRPr/>
          </a:p>
          <a:p>
            <a:pPr indent="0" lvl="0" marL="0" marR="0" rtl="0" algn="ctr">
              <a:lnSpc>
                <a:spcPct val="100000"/>
              </a:lnSpc>
              <a:spcBef>
                <a:spcPts val="0"/>
              </a:spcBef>
              <a:spcAft>
                <a:spcPts val="0"/>
              </a:spcAft>
              <a:buNone/>
            </a:pPr>
            <a:r>
              <a:rPr b="0" i="0" lang="en-US" sz="1000" u="none" cap="none" strike="noStrike">
                <a:solidFill>
                  <a:srgbClr val="000000"/>
                </a:solidFill>
                <a:latin typeface="Montserrat"/>
                <a:ea typeface="Montserrat"/>
                <a:cs typeface="Montserrat"/>
                <a:sym typeface="Montserrat"/>
              </a:rPr>
              <a:t>Obtained from: C. E. Cummings and J. Bergeron, “Using UVM virtual sequencers and virtual sequences,” Sunburst Design, 2016</a:t>
            </a:r>
            <a:endParaRPr b="0" i="0" sz="1000" u="none" cap="none" strike="noStrike">
              <a:solidFill>
                <a:srgbClr val="000000"/>
              </a:solidFill>
              <a:latin typeface="Montserrat"/>
              <a:ea typeface="Montserrat"/>
              <a:cs typeface="Montserrat"/>
              <a:sym typeface="Montserrat"/>
            </a:endParaRPr>
          </a:p>
        </p:txBody>
      </p:sp>
      <p:pic>
        <p:nvPicPr>
          <p:cNvPr descr="A diagram of a computer&#10;&#10;Description automatically generated" id="225" name="Google Shape;225;p20"/>
          <p:cNvPicPr preferRelativeResize="0"/>
          <p:nvPr/>
        </p:nvPicPr>
        <p:blipFill rotWithShape="1">
          <a:blip r:embed="rId3">
            <a:alphaModFix/>
          </a:blip>
          <a:srcRect b="0" l="0" r="0" t="0"/>
          <a:stretch/>
        </p:blipFill>
        <p:spPr>
          <a:xfrm>
            <a:off x="6020682" y="1027084"/>
            <a:ext cx="2405318" cy="318418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1"/>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sz="2800"/>
              <a:t>Block-Level Verification: OS Decoder </a:t>
            </a:r>
            <a:endParaRPr/>
          </a:p>
        </p:txBody>
      </p:sp>
      <p:sp>
        <p:nvSpPr>
          <p:cNvPr id="231" name="Google Shape;231;p21"/>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232" name="Google Shape;232;p21"/>
          <p:cNvSpPr txBox="1"/>
          <p:nvPr/>
        </p:nvSpPr>
        <p:spPr>
          <a:xfrm>
            <a:off x="307356" y="1030877"/>
            <a:ext cx="3796293" cy="3601283"/>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8333"/>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 Design Description:</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 This IP receives data from the PCIe Rx and the state machine.</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Based on the data’s content and the current state, it controls the state transitions during link training and initialization process.</a:t>
            </a:r>
            <a:endParaRPr/>
          </a:p>
        </p:txBody>
      </p:sp>
      <p:pic>
        <p:nvPicPr>
          <p:cNvPr descr="A diagram of a machine&#10;&#10;Description automatically generated" id="233" name="Google Shape;233;p21"/>
          <p:cNvPicPr preferRelativeResize="0"/>
          <p:nvPr/>
        </p:nvPicPr>
        <p:blipFill rotWithShape="1">
          <a:blip r:embed="rId3">
            <a:alphaModFix/>
          </a:blip>
          <a:srcRect b="0" l="0" r="0" t="0"/>
          <a:stretch/>
        </p:blipFill>
        <p:spPr>
          <a:xfrm>
            <a:off x="4197444" y="1061932"/>
            <a:ext cx="4320914" cy="393988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2"/>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sz="2800"/>
              <a:t>Block-Level Verification: OS Decoder </a:t>
            </a:r>
            <a:endParaRPr/>
          </a:p>
        </p:txBody>
      </p:sp>
      <p:sp>
        <p:nvSpPr>
          <p:cNvPr id="239" name="Google Shape;239;p22"/>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240" name="Google Shape;240;p22"/>
          <p:cNvSpPr txBox="1"/>
          <p:nvPr/>
        </p:nvSpPr>
        <p:spPr>
          <a:xfrm>
            <a:off x="307357" y="1030877"/>
            <a:ext cx="3060312" cy="3601283"/>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8333"/>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 Verification approach:</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 In this block-level environment, 3 active agents are used to interact with the Decoder Module through 3 interfaces combining all input and output signals of the Decoder.</a:t>
            </a:r>
            <a:endParaRPr/>
          </a:p>
          <a:p>
            <a:pPr indent="-285750" lvl="0" marL="285750" marR="0" rtl="0" algn="just">
              <a:lnSpc>
                <a:spcPct val="208333"/>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 The agents are:</a:t>
            </a:r>
            <a:endParaRPr/>
          </a:p>
          <a:p>
            <a:pPr indent="-228600" lvl="0" marL="228600" marR="0" rtl="0" algn="just">
              <a:lnSpc>
                <a:spcPct val="208333"/>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Montserrat"/>
                <a:ea typeface="Montserrat"/>
                <a:cs typeface="Montserrat"/>
                <a:sym typeface="Montserrat"/>
              </a:rPr>
              <a:t>Global</a:t>
            </a:r>
            <a:endParaRPr/>
          </a:p>
          <a:p>
            <a:pPr indent="-228600" lvl="0" marL="228600" marR="0" rtl="0" algn="just">
              <a:lnSpc>
                <a:spcPct val="208333"/>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Montserrat"/>
                <a:ea typeface="Montserrat"/>
                <a:cs typeface="Montserrat"/>
                <a:sym typeface="Montserrat"/>
              </a:rPr>
              <a:t>FSM</a:t>
            </a:r>
            <a:endParaRPr/>
          </a:p>
          <a:p>
            <a:pPr indent="-228600" lvl="0" marL="228600" marR="0" rtl="0" algn="just">
              <a:lnSpc>
                <a:spcPct val="208333"/>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Montserrat"/>
                <a:ea typeface="Montserrat"/>
                <a:cs typeface="Montserrat"/>
                <a:sym typeface="Montserrat"/>
              </a:rPr>
              <a:t>Rx</a:t>
            </a:r>
            <a:endParaRPr/>
          </a:p>
        </p:txBody>
      </p:sp>
      <p:pic>
        <p:nvPicPr>
          <p:cNvPr descr="A computer screen shot of a diagram&#10;&#10;Description automatically generated" id="241" name="Google Shape;241;p22"/>
          <p:cNvPicPr preferRelativeResize="0"/>
          <p:nvPr/>
        </p:nvPicPr>
        <p:blipFill rotWithShape="1">
          <a:blip r:embed="rId3">
            <a:alphaModFix/>
          </a:blip>
          <a:srcRect b="0" l="0" r="0" t="0"/>
          <a:stretch/>
        </p:blipFill>
        <p:spPr>
          <a:xfrm>
            <a:off x="3625755" y="1220167"/>
            <a:ext cx="5121053" cy="322270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3"/>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sz="2800"/>
              <a:t>Block-Level Verification: OS Decoder </a:t>
            </a:r>
            <a:endParaRPr/>
          </a:p>
        </p:txBody>
      </p:sp>
      <p:sp>
        <p:nvSpPr>
          <p:cNvPr id="247" name="Google Shape;247;p23"/>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248" name="Google Shape;248;p23"/>
          <p:cNvSpPr txBox="1"/>
          <p:nvPr/>
        </p:nvSpPr>
        <p:spPr>
          <a:xfrm>
            <a:off x="307356" y="1030877"/>
            <a:ext cx="8165101" cy="3601283"/>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8333"/>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 Detected Bugs:</a:t>
            </a:r>
            <a:endParaRPr/>
          </a:p>
          <a:p>
            <a:pPr indent="-285750" lvl="0" marL="285750" marR="0" rtl="0" algn="just">
              <a:lnSpc>
                <a:spcPct val="208333"/>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 Lane/Link errors:</a:t>
            </a:r>
            <a:endParaRPr/>
          </a:p>
          <a:p>
            <a:pPr indent="-285750" lvl="0" marL="285750" marR="0" rtl="0" algn="just">
              <a:lnSpc>
                <a:spcPct val="208333"/>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Montserrat"/>
                <a:ea typeface="Montserrat"/>
                <a:cs typeface="Montserrat"/>
                <a:sym typeface="Montserrat"/>
              </a:rPr>
              <a:t> When the decoder is reset, the lane numbers are initiated to 0, however, it should take its default value which is PAD (8h’f7).</a:t>
            </a:r>
            <a:endParaRPr/>
          </a:p>
          <a:p>
            <a:pPr indent="-285750" lvl="0" marL="285750" marR="0" rtl="0" algn="just">
              <a:lnSpc>
                <a:spcPct val="208333"/>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Montserrat"/>
                <a:ea typeface="Montserrat"/>
                <a:cs typeface="Montserrat"/>
                <a:sym typeface="Montserrat"/>
              </a:rPr>
              <a:t> When an 8x sequence is sent and then followed by a 9x sequence, the second sequence is shifted, and the lane, and ack are ruined.</a:t>
            </a:r>
            <a:endParaRPr/>
          </a:p>
          <a:p>
            <a:pPr indent="-285750" lvl="0" marL="285750" marR="0" rtl="0" algn="just">
              <a:lnSpc>
                <a:spcPct val="208333"/>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Montserrat"/>
                <a:ea typeface="Montserrat"/>
                <a:cs typeface="Montserrat"/>
                <a:sym typeface="Montserrat"/>
              </a:rPr>
              <a:t> Lane should be updated after sending a fully processed TS1, however in the RTL, it is updated a cycle late (lanenum wait to lanenum accept transition).</a:t>
            </a:r>
            <a:endParaRPr/>
          </a:p>
          <a:p>
            <a:pPr indent="-285750" lvl="0" marL="285750" marR="0" rtl="0" algn="just">
              <a:lnSpc>
                <a:spcPct val="208333"/>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Montserrat"/>
                <a:ea typeface="Montserrat"/>
                <a:cs typeface="Montserrat"/>
                <a:sym typeface="Montserrat"/>
              </a:rPr>
              <a:t> Link should be updated after sending a fully processed TS1, however in the RTL, it is updated after the second TS1.</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4"/>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sz="2800"/>
              <a:t>Block-Level Verification: OS Decoder </a:t>
            </a:r>
            <a:endParaRPr/>
          </a:p>
        </p:txBody>
      </p:sp>
      <p:sp>
        <p:nvSpPr>
          <p:cNvPr id="254" name="Google Shape;254;p24"/>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255" name="Google Shape;255;p24"/>
          <p:cNvSpPr txBox="1"/>
          <p:nvPr/>
        </p:nvSpPr>
        <p:spPr>
          <a:xfrm>
            <a:off x="307356" y="1030877"/>
            <a:ext cx="8165101" cy="3601283"/>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8333"/>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 Detected Bugs:</a:t>
            </a:r>
            <a:endParaRPr/>
          </a:p>
          <a:p>
            <a:pPr indent="-285750" lvl="0" marL="285750" marR="0" rtl="0" algn="just">
              <a:lnSpc>
                <a:spcPct val="208333"/>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 Ack errors:</a:t>
            </a:r>
            <a:endParaRPr/>
          </a:p>
          <a:p>
            <a:pPr indent="-285750" lvl="0" marL="285750" marR="0" rtl="0" algn="just">
              <a:lnSpc>
                <a:spcPct val="208333"/>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Montserrat"/>
                <a:ea typeface="Montserrat"/>
                <a:cs typeface="Montserrat"/>
                <a:sym typeface="Montserrat"/>
              </a:rPr>
              <a:t> When a complete sequence is sent, Ack is asserted for only one sequence and then de-asserted which shouldn’t happen, ack signal should still be high until state change signal is asserted.</a:t>
            </a:r>
            <a:endParaRPr/>
          </a:p>
          <a:p>
            <a:pPr indent="-285750" lvl="0" marL="285750" marR="0" rtl="0" algn="just">
              <a:lnSpc>
                <a:spcPct val="208333"/>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Montserrat"/>
                <a:ea typeface="Montserrat"/>
                <a:cs typeface="Montserrat"/>
                <a:sym typeface="Montserrat"/>
              </a:rPr>
              <a:t> The transition from config complete to config idle needs 1xTS2/Lane/Link then 8xTS2/Lane/Link, however, the ack is raised after 7xTS2/Lane/Link only.</a:t>
            </a:r>
            <a:endParaRPr/>
          </a:p>
          <a:p>
            <a:pPr indent="-285750" lvl="0" marL="285750" marR="0" rtl="0" algn="just">
              <a:lnSpc>
                <a:spcPct val="208333"/>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Montserrat"/>
                <a:ea typeface="Montserrat"/>
                <a:cs typeface="Montserrat"/>
                <a:sym typeface="Montserrat"/>
              </a:rPr>
              <a:t> In the polling active state, after sending 8xTS1/PAD/PAD the ack signals get asserted but when we start sending 8xTS1/PAD/PAD (to go to the config state) the ack signal is not de-asserted, it is kept at 01 for the whole sequence and then gets de-asserted when next sequence is sent.</a:t>
            </a:r>
            <a:endParaRPr/>
          </a:p>
          <a:p>
            <a:pPr indent="-285750" lvl="0" marL="285750" marR="0" rtl="0" algn="just">
              <a:lnSpc>
                <a:spcPct val="208333"/>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Montserrat"/>
                <a:ea typeface="Montserrat"/>
                <a:cs typeface="Montserrat"/>
                <a:sym typeface="Montserrat"/>
              </a:rPr>
              <a:t> The transition from config idle to L0 states should receive 1xIDLE then 4xIDLE. However, the first Ack signal (2’b01) don’t appear except after receiving 2xIDLE not 1xIDLE.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5"/>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sz="2800"/>
              <a:t>Block-Level Verification: OS Decoder </a:t>
            </a:r>
            <a:endParaRPr/>
          </a:p>
        </p:txBody>
      </p:sp>
      <p:sp>
        <p:nvSpPr>
          <p:cNvPr id="261" name="Google Shape;261;p25"/>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262" name="Google Shape;262;p25"/>
          <p:cNvSpPr txBox="1"/>
          <p:nvPr/>
        </p:nvSpPr>
        <p:spPr>
          <a:xfrm>
            <a:off x="307356" y="1030876"/>
            <a:ext cx="8211002" cy="129973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8333"/>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Evaluation:</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All bugs were resolved.</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Code Coverage = 93.8% and Functional Coverage = 100%.</a:t>
            </a:r>
            <a:endParaRPr/>
          </a:p>
        </p:txBody>
      </p:sp>
      <p:pic>
        <p:nvPicPr>
          <p:cNvPr descr="A screenshot of a computer&#10;&#10;Description automatically generated" id="263" name="Google Shape;263;p25"/>
          <p:cNvPicPr preferRelativeResize="0"/>
          <p:nvPr/>
        </p:nvPicPr>
        <p:blipFill rotWithShape="1">
          <a:blip r:embed="rId3">
            <a:alphaModFix/>
          </a:blip>
          <a:srcRect b="0" l="0" r="0" t="0"/>
          <a:stretch/>
        </p:blipFill>
        <p:spPr>
          <a:xfrm>
            <a:off x="963569" y="2330606"/>
            <a:ext cx="7216861" cy="195225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6"/>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sz="2800"/>
              <a:t>Block-Level Verification: OS Decoder </a:t>
            </a:r>
            <a:endParaRPr/>
          </a:p>
        </p:txBody>
      </p:sp>
      <p:sp>
        <p:nvSpPr>
          <p:cNvPr id="269" name="Google Shape;269;p26"/>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270" name="Google Shape;270;p26"/>
          <p:cNvSpPr txBox="1"/>
          <p:nvPr/>
        </p:nvSpPr>
        <p:spPr>
          <a:xfrm>
            <a:off x="307356" y="1030877"/>
            <a:ext cx="8211002" cy="1076703"/>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8333"/>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Evaluation:</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This module is good to go.</a:t>
            </a:r>
            <a:endParaRPr/>
          </a:p>
        </p:txBody>
      </p:sp>
      <p:pic>
        <p:nvPicPr>
          <p:cNvPr descr="A screenshot of a computer&#10;&#10;Description automatically generated" id="271" name="Google Shape;271;p26"/>
          <p:cNvPicPr preferRelativeResize="0"/>
          <p:nvPr/>
        </p:nvPicPr>
        <p:blipFill rotWithShape="1">
          <a:blip r:embed="rId3">
            <a:alphaModFix/>
          </a:blip>
          <a:srcRect b="0" l="0" r="0" t="0"/>
          <a:stretch/>
        </p:blipFill>
        <p:spPr>
          <a:xfrm>
            <a:off x="1102983" y="2072134"/>
            <a:ext cx="6619747" cy="239329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7"/>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sz="2800"/>
              <a:t>Block-Level Verification: OS Creator </a:t>
            </a:r>
            <a:endParaRPr/>
          </a:p>
        </p:txBody>
      </p:sp>
      <p:sp>
        <p:nvSpPr>
          <p:cNvPr id="277" name="Google Shape;277;p27"/>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278" name="Google Shape;278;p27"/>
          <p:cNvSpPr txBox="1"/>
          <p:nvPr/>
        </p:nvSpPr>
        <p:spPr>
          <a:xfrm>
            <a:off x="307356" y="1030877"/>
            <a:ext cx="3796293" cy="3601283"/>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8333"/>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 Design Description:</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This module is responsible for creating the required Ordered-Sets (OS) to complete the training process. It serves as an interface between the LTSSM and the Tx. </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The Creator is composed of 3 sub-modules, one for the creation of Training Sequence (TS) OS, the second one for the creation of other OS, and the third for creating the logical idle symbols.</a:t>
            </a:r>
            <a:endParaRPr/>
          </a:p>
        </p:txBody>
      </p:sp>
      <p:pic>
        <p:nvPicPr>
          <p:cNvPr descr="A diagram of a machine&#10;&#10;Description automatically generated" id="279" name="Google Shape;279;p27"/>
          <p:cNvPicPr preferRelativeResize="0"/>
          <p:nvPr/>
        </p:nvPicPr>
        <p:blipFill rotWithShape="1">
          <a:blip r:embed="rId3">
            <a:alphaModFix/>
          </a:blip>
          <a:srcRect b="0" l="0" r="0" t="0"/>
          <a:stretch/>
        </p:blipFill>
        <p:spPr>
          <a:xfrm>
            <a:off x="4339128" y="1030875"/>
            <a:ext cx="4133330" cy="3729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8"/>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sz="2800"/>
              <a:t>Block-Level Verification: OS Creator </a:t>
            </a:r>
            <a:endParaRPr/>
          </a:p>
        </p:txBody>
      </p:sp>
      <p:sp>
        <p:nvSpPr>
          <p:cNvPr id="285" name="Google Shape;285;p28"/>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286" name="Google Shape;286;p28"/>
          <p:cNvSpPr txBox="1"/>
          <p:nvPr/>
        </p:nvSpPr>
        <p:spPr>
          <a:xfrm>
            <a:off x="307357" y="1030877"/>
            <a:ext cx="3060312" cy="3601283"/>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8333"/>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 Verification approach:</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In this block-level environment, 3 active agents are used to interact with the OS Creator Module through 3 interfaces combining all input and output signals of the Creator. </a:t>
            </a:r>
            <a:endParaRPr/>
          </a:p>
          <a:p>
            <a:pPr indent="-285750" lvl="0" marL="285750" marR="0" rtl="0" algn="just">
              <a:lnSpc>
                <a:spcPct val="208333"/>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The agents are:</a:t>
            </a:r>
            <a:endParaRPr/>
          </a:p>
          <a:p>
            <a:pPr indent="-228600" lvl="0" marL="228600" marR="0" rtl="0" algn="just">
              <a:lnSpc>
                <a:spcPct val="208333"/>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Montserrat"/>
                <a:ea typeface="Montserrat"/>
                <a:cs typeface="Montserrat"/>
                <a:sym typeface="Montserrat"/>
              </a:rPr>
              <a:t>Global</a:t>
            </a:r>
            <a:endParaRPr/>
          </a:p>
          <a:p>
            <a:pPr indent="-228600" lvl="0" marL="228600" marR="0" rtl="0" algn="just">
              <a:lnSpc>
                <a:spcPct val="208333"/>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Montserrat"/>
                <a:ea typeface="Montserrat"/>
                <a:cs typeface="Montserrat"/>
                <a:sym typeface="Montserrat"/>
              </a:rPr>
              <a:t>FSM</a:t>
            </a:r>
            <a:endParaRPr/>
          </a:p>
          <a:p>
            <a:pPr indent="-228600" lvl="0" marL="228600" marR="0" rtl="0" algn="just">
              <a:lnSpc>
                <a:spcPct val="208333"/>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Montserrat"/>
                <a:ea typeface="Montserrat"/>
                <a:cs typeface="Montserrat"/>
                <a:sym typeface="Montserrat"/>
              </a:rPr>
              <a:t>Transmitter Tx</a:t>
            </a:r>
            <a:endParaRPr/>
          </a:p>
        </p:txBody>
      </p:sp>
      <p:pic>
        <p:nvPicPr>
          <p:cNvPr id="287" name="Google Shape;287;p28"/>
          <p:cNvPicPr preferRelativeResize="0"/>
          <p:nvPr/>
        </p:nvPicPr>
        <p:blipFill rotWithShape="1">
          <a:blip r:embed="rId3">
            <a:alphaModFix/>
          </a:blip>
          <a:srcRect b="0" l="0" r="0" t="0"/>
          <a:stretch/>
        </p:blipFill>
        <p:spPr>
          <a:xfrm>
            <a:off x="3625755" y="1221896"/>
            <a:ext cx="5121053" cy="321924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9"/>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sz="2800"/>
              <a:t>Block-Level Verification: OS Creator </a:t>
            </a:r>
            <a:endParaRPr/>
          </a:p>
        </p:txBody>
      </p:sp>
      <p:sp>
        <p:nvSpPr>
          <p:cNvPr id="293" name="Google Shape;293;p29"/>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294" name="Google Shape;294;p29"/>
          <p:cNvSpPr txBox="1"/>
          <p:nvPr/>
        </p:nvSpPr>
        <p:spPr>
          <a:xfrm>
            <a:off x="307357" y="918335"/>
            <a:ext cx="8165101" cy="3601283"/>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8333"/>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 Detected Bugs:</a:t>
            </a:r>
            <a:endParaRPr/>
          </a:p>
          <a:p>
            <a:pPr indent="-285750" lvl="0" marL="285750" marR="0" rtl="0" algn="just">
              <a:lnSpc>
                <a:spcPct val="208333"/>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 Data Errors:</a:t>
            </a:r>
            <a:endParaRPr/>
          </a:p>
          <a:p>
            <a:pPr indent="-285750" lvl="0" marL="285750" marR="0" rtl="0" algn="just">
              <a:lnSpc>
                <a:spcPct val="208333"/>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Montserrat"/>
                <a:ea typeface="Montserrat"/>
                <a:cs typeface="Montserrat"/>
                <a:sym typeface="Montserrat"/>
              </a:rPr>
              <a:t> Sending some OS, resetting, and then sending another OS leads to an incorrect first OS (all zeros) even with disabling the module, resetting TS count, and asserting LTSSM state change.</a:t>
            </a:r>
            <a:endParaRPr/>
          </a:p>
          <a:p>
            <a:pPr indent="-285750" lvl="0" marL="285750" marR="0" rtl="0" algn="just">
              <a:lnSpc>
                <a:spcPct val="208333"/>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Montserrat"/>
                <a:ea typeface="Montserrat"/>
                <a:cs typeface="Montserrat"/>
                <a:sym typeface="Montserrat"/>
              </a:rPr>
              <a:t> If buffer full is indicated during sending multiple OS, the data out is not zeros as it should be.</a:t>
            </a:r>
            <a:endParaRPr/>
          </a:p>
          <a:p>
            <a:pPr indent="-285750" lvl="0" marL="285750" marR="0" rtl="0" algn="just">
              <a:lnSpc>
                <a:spcPct val="208333"/>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Montserrat"/>
                <a:ea typeface="Montserrat"/>
                <a:cs typeface="Montserrat"/>
                <a:sym typeface="Montserrat"/>
              </a:rPr>
              <a:t> Sending multiple OS, the data out is a repeated OS even after it is finished and the acknowledge is asserted. The output should be all zeros instead.</a:t>
            </a:r>
            <a:endParaRPr/>
          </a:p>
          <a:p>
            <a:pPr indent="-285750" lvl="0" marL="285750" marR="0" rtl="0" algn="just">
              <a:lnSpc>
                <a:spcPct val="208333"/>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Ack Errors:</a:t>
            </a:r>
            <a:endParaRPr/>
          </a:p>
          <a:p>
            <a:pPr indent="-285750" lvl="0" marL="285750" marR="0" rtl="0" algn="just">
              <a:lnSpc>
                <a:spcPct val="208333"/>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Montserrat"/>
                <a:ea typeface="Montserrat"/>
                <a:cs typeface="Montserrat"/>
                <a:sym typeface="Montserrat"/>
              </a:rPr>
              <a:t>For sending LIDLE, having i\_OSreqNum = 1 is the same as i\_OSreqNum = 2 as we already send 2 LIDLE symbols in a single transaction, same goes for any 2 consecutive numbers (3 and 4, 5 and 6, ....).</a:t>
            </a:r>
            <a:endParaRPr/>
          </a:p>
          <a:p>
            <a:pPr indent="-285750" lvl="0" marL="285750" marR="0" rtl="0" algn="just">
              <a:lnSpc>
                <a:spcPct val="208333"/>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Valid Errors:</a:t>
            </a:r>
            <a:endParaRPr/>
          </a:p>
          <a:p>
            <a:pPr indent="-285750" lvl="0" marL="285750" marR="0" rtl="0" algn="just">
              <a:lnSpc>
                <a:spcPct val="208333"/>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Montserrat"/>
                <a:ea typeface="Montserrat"/>
                <a:cs typeface="Montserrat"/>
                <a:sym typeface="Montserrat"/>
              </a:rPr>
              <a:t>The valid signal remains asserted even after the OS is finished. It should be de-asserted directly after the OS is finished.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3968275" y="2591989"/>
            <a:ext cx="4462500" cy="841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US" sz="4000"/>
              <a:t>Introduction</a:t>
            </a:r>
            <a:endParaRPr sz="4000"/>
          </a:p>
        </p:txBody>
      </p:sp>
      <p:sp>
        <p:nvSpPr>
          <p:cNvPr id="79" name="Google Shape;79;p3"/>
          <p:cNvSpPr txBox="1"/>
          <p:nvPr>
            <p:ph idx="1" type="subTitle"/>
          </p:nvPr>
        </p:nvSpPr>
        <p:spPr>
          <a:xfrm>
            <a:off x="3968275" y="3743207"/>
            <a:ext cx="4462500" cy="678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en-US">
                <a:solidFill>
                  <a:schemeClr val="accent2"/>
                </a:solidFill>
              </a:rPr>
              <a:t>PCIe and PHY Sub-Block</a:t>
            </a:r>
            <a:endParaRPr>
              <a:solidFill>
                <a:schemeClr val="accent2"/>
              </a:solidFill>
            </a:endParaRPr>
          </a:p>
        </p:txBody>
      </p:sp>
      <p:sp>
        <p:nvSpPr>
          <p:cNvPr id="80" name="Google Shape;80;p3"/>
          <p:cNvSpPr txBox="1"/>
          <p:nvPr>
            <p:ph idx="2" type="title"/>
          </p:nvPr>
        </p:nvSpPr>
        <p:spPr>
          <a:xfrm>
            <a:off x="3968350" y="1262325"/>
            <a:ext cx="4462500" cy="1141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7200"/>
              <a:buNone/>
            </a:pPr>
            <a:r>
              <a:rPr lang="en-US"/>
              <a:t>01</a:t>
            </a:r>
            <a:endParaRPr/>
          </a:p>
        </p:txBody>
      </p:sp>
      <p:sp>
        <p:nvSpPr>
          <p:cNvPr id="81" name="Google Shape;81;p3"/>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0"/>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sz="2800"/>
              <a:t>Block-Level Verification: OS Creator </a:t>
            </a:r>
            <a:endParaRPr/>
          </a:p>
        </p:txBody>
      </p:sp>
      <p:sp>
        <p:nvSpPr>
          <p:cNvPr id="300" name="Google Shape;300;p30"/>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301" name="Google Shape;301;p30"/>
          <p:cNvSpPr txBox="1"/>
          <p:nvPr/>
        </p:nvSpPr>
        <p:spPr>
          <a:xfrm>
            <a:off x="307357" y="918335"/>
            <a:ext cx="8165101" cy="3601283"/>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8333"/>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Evaluation:</a:t>
            </a:r>
            <a:endParaRPr/>
          </a:p>
          <a:p>
            <a:pPr indent="-285750" lvl="0" marL="285750" marR="0" rtl="0" algn="just">
              <a:lnSpc>
                <a:spcPct val="208333"/>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Resolving Bugs:</a:t>
            </a:r>
            <a:endParaRPr/>
          </a:p>
          <a:p>
            <a:pPr indent="-285750" lvl="5" marL="285750" marR="0" rtl="0" algn="just">
              <a:lnSpc>
                <a:spcPct val="208333"/>
              </a:lnSpc>
              <a:spcBef>
                <a:spcPts val="0"/>
              </a:spcBef>
              <a:spcAft>
                <a:spcPts val="0"/>
              </a:spcAft>
              <a:buClr>
                <a:srgbClr val="000000"/>
              </a:buClr>
              <a:buSzPts val="1200"/>
              <a:buFont typeface="Courier New"/>
              <a:buChar char="o"/>
            </a:pPr>
            <a:r>
              <a:rPr b="0" i="0" lang="en-US" sz="1200" u="none" cap="none" strike="noStrike">
                <a:solidFill>
                  <a:srgbClr val="000000"/>
                </a:solidFill>
                <a:latin typeface="Montserrat"/>
                <a:ea typeface="Montserrat"/>
                <a:cs typeface="Montserrat"/>
                <a:sym typeface="Montserrat"/>
              </a:rPr>
              <a:t>Most of the bugs are resolved, however, there were some bugs that were beyond resolving and needs a drastic change to the RTL. </a:t>
            </a:r>
            <a:endParaRPr/>
          </a:p>
          <a:p>
            <a:pPr indent="-285750" lvl="8" marL="285750" marR="0" rtl="0" algn="just">
              <a:lnSpc>
                <a:spcPct val="208333"/>
              </a:lnSpc>
              <a:spcBef>
                <a:spcPts val="0"/>
              </a:spcBef>
              <a:spcAft>
                <a:spcPts val="0"/>
              </a:spcAft>
              <a:buClr>
                <a:srgbClr val="000000"/>
              </a:buClr>
              <a:buSzPts val="1200"/>
              <a:buFont typeface="Courier New"/>
              <a:buChar char="o"/>
            </a:pPr>
            <a:r>
              <a:rPr b="0" i="0" lang="en-US" sz="1200" u="none" cap="none" strike="noStrike">
                <a:solidFill>
                  <a:srgbClr val="000000"/>
                </a:solidFill>
                <a:latin typeface="Montserrat"/>
                <a:ea typeface="Montserrat"/>
                <a:cs typeface="Montserrat"/>
                <a:sym typeface="Montserrat"/>
              </a:rPr>
              <a:t>After resolving most of the bugs, the errors decreased from 1240 to 89 errors as shown in the figure below.</a:t>
            </a:r>
            <a:endParaRPr/>
          </a:p>
          <a:p>
            <a:pPr indent="-209550" lvl="8" marL="285750" marR="0" rtl="0" algn="just">
              <a:lnSpc>
                <a:spcPct val="208333"/>
              </a:lnSpc>
              <a:spcBef>
                <a:spcPts val="0"/>
              </a:spcBef>
              <a:spcAft>
                <a:spcPts val="0"/>
              </a:spcAft>
              <a:buClr>
                <a:srgbClr val="000000"/>
              </a:buClr>
              <a:buSzPts val="1200"/>
              <a:buFont typeface="Courier New"/>
              <a:buNone/>
            </a:pPr>
            <a:r>
              <a:t/>
            </a:r>
            <a:endParaRPr b="0" i="0" sz="1200" u="none" cap="none" strike="noStrike">
              <a:solidFill>
                <a:srgbClr val="000000"/>
              </a:solidFill>
              <a:latin typeface="Montserrat"/>
              <a:ea typeface="Montserrat"/>
              <a:cs typeface="Montserrat"/>
              <a:sym typeface="Montserrat"/>
            </a:endParaRPr>
          </a:p>
        </p:txBody>
      </p:sp>
      <p:pic>
        <p:nvPicPr>
          <p:cNvPr descr="A computer code on a white background&#10;&#10;Description automatically generated" id="302" name="Google Shape;302;p30"/>
          <p:cNvPicPr preferRelativeResize="0"/>
          <p:nvPr/>
        </p:nvPicPr>
        <p:blipFill rotWithShape="1">
          <a:blip r:embed="rId3">
            <a:alphaModFix/>
          </a:blip>
          <a:srcRect b="0" l="0" r="0" t="0"/>
          <a:stretch/>
        </p:blipFill>
        <p:spPr>
          <a:xfrm>
            <a:off x="1226666" y="2883877"/>
            <a:ext cx="6280023" cy="177934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1"/>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sz="2800"/>
              <a:t>Block-Level Verification: OS Creator </a:t>
            </a:r>
            <a:endParaRPr/>
          </a:p>
        </p:txBody>
      </p:sp>
      <p:sp>
        <p:nvSpPr>
          <p:cNvPr id="308" name="Google Shape;308;p31"/>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309" name="Google Shape;309;p31"/>
          <p:cNvSpPr txBox="1"/>
          <p:nvPr/>
        </p:nvSpPr>
        <p:spPr>
          <a:xfrm>
            <a:off x="307357" y="918335"/>
            <a:ext cx="8165101" cy="3601283"/>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8333"/>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Evaluation:</a:t>
            </a:r>
            <a:endParaRPr/>
          </a:p>
          <a:p>
            <a:pPr indent="-285750" lvl="0" marL="285750" marR="0" rtl="0" algn="just">
              <a:lnSpc>
                <a:spcPct val="208333"/>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Functional Coverage:</a:t>
            </a:r>
            <a:endParaRPr/>
          </a:p>
          <a:p>
            <a:pPr indent="-209550" lvl="0" marL="285750" marR="0" rtl="0" algn="just">
              <a:lnSpc>
                <a:spcPct val="208333"/>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209550" lvl="0" marL="285750" marR="0" rtl="0" algn="just">
              <a:lnSpc>
                <a:spcPct val="208333"/>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209550" lvl="0" marL="285750" marR="0" rtl="0" algn="just">
              <a:lnSpc>
                <a:spcPct val="208333"/>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209550" lvl="0" marL="285750" marR="0" rtl="0" algn="just">
              <a:lnSpc>
                <a:spcPct val="208333"/>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209550" lvl="0" marL="285750" marR="0" rtl="0" algn="just">
              <a:lnSpc>
                <a:spcPct val="208333"/>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p:txBody>
      </p:sp>
      <p:pic>
        <p:nvPicPr>
          <p:cNvPr descr="A screenshot of a computer&#10;&#10;Description automatically generated" id="310" name="Google Shape;310;p31"/>
          <p:cNvPicPr preferRelativeResize="0"/>
          <p:nvPr/>
        </p:nvPicPr>
        <p:blipFill rotWithShape="1">
          <a:blip r:embed="rId3">
            <a:alphaModFix/>
          </a:blip>
          <a:srcRect b="0" l="0" r="0" t="0"/>
          <a:stretch/>
        </p:blipFill>
        <p:spPr>
          <a:xfrm>
            <a:off x="2697222" y="1030875"/>
            <a:ext cx="5944115" cy="366553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2"/>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sz="2800"/>
              <a:t>Block-Level Verification: OS Creator </a:t>
            </a:r>
            <a:endParaRPr/>
          </a:p>
        </p:txBody>
      </p:sp>
      <p:sp>
        <p:nvSpPr>
          <p:cNvPr id="316" name="Google Shape;316;p32"/>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317" name="Google Shape;317;p32"/>
          <p:cNvSpPr txBox="1"/>
          <p:nvPr/>
        </p:nvSpPr>
        <p:spPr>
          <a:xfrm>
            <a:off x="307357" y="918335"/>
            <a:ext cx="8165101" cy="3601283"/>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8333"/>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Evaluation:</a:t>
            </a:r>
            <a:endParaRPr/>
          </a:p>
          <a:p>
            <a:pPr indent="-285750" lvl="0" marL="285750" marR="0" rtl="0" algn="just">
              <a:lnSpc>
                <a:spcPct val="208333"/>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Code Coverage:</a:t>
            </a:r>
            <a:endParaRPr/>
          </a:p>
          <a:p>
            <a:pPr indent="-209550" lvl="0" marL="285750" marR="0" rtl="0" algn="just">
              <a:lnSpc>
                <a:spcPct val="208333"/>
              </a:lnSpc>
              <a:spcBef>
                <a:spcPts val="0"/>
              </a:spcBef>
              <a:spcAft>
                <a:spcPts val="0"/>
              </a:spcAft>
              <a:buClr>
                <a:srgbClr val="000000"/>
              </a:buClr>
              <a:buSzPts val="1200"/>
              <a:buFont typeface="Arial"/>
              <a:buNone/>
            </a:pPr>
            <a:r>
              <a:t/>
            </a:r>
            <a:endParaRPr b="1" i="0" sz="1200" u="none" cap="none" strike="noStrike">
              <a:solidFill>
                <a:srgbClr val="000000"/>
              </a:solidFill>
              <a:latin typeface="Montserrat"/>
              <a:ea typeface="Montserrat"/>
              <a:cs typeface="Montserrat"/>
              <a:sym typeface="Montserrat"/>
            </a:endParaRPr>
          </a:p>
          <a:p>
            <a:pPr indent="-209550" lvl="0" marL="285750" marR="0" rtl="0" algn="just">
              <a:lnSpc>
                <a:spcPct val="208333"/>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209550" lvl="0" marL="285750" marR="0" rtl="0" algn="just">
              <a:lnSpc>
                <a:spcPct val="208333"/>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209550" lvl="0" marL="285750" marR="0" rtl="0" algn="just">
              <a:lnSpc>
                <a:spcPct val="208333"/>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209550" lvl="0" marL="285750" marR="0" rtl="0" algn="just">
              <a:lnSpc>
                <a:spcPct val="208333"/>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p:txBody>
      </p:sp>
      <p:pic>
        <p:nvPicPr>
          <p:cNvPr descr="A screenshot of a spreadsheet&#10;&#10;Description automatically generated" id="318" name="Google Shape;318;p32"/>
          <p:cNvPicPr preferRelativeResize="0"/>
          <p:nvPr/>
        </p:nvPicPr>
        <p:blipFill rotWithShape="1">
          <a:blip r:embed="rId3">
            <a:alphaModFix/>
          </a:blip>
          <a:srcRect b="0" l="0" r="0" t="0"/>
          <a:stretch/>
        </p:blipFill>
        <p:spPr>
          <a:xfrm>
            <a:off x="1599942" y="1810825"/>
            <a:ext cx="5944115" cy="222523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3"/>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sz="2800"/>
              <a:t>Block-Level Verification: Buffers </a:t>
            </a:r>
            <a:endParaRPr/>
          </a:p>
        </p:txBody>
      </p:sp>
      <p:sp>
        <p:nvSpPr>
          <p:cNvPr id="324" name="Google Shape;324;p33"/>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325" name="Google Shape;325;p33"/>
          <p:cNvSpPr txBox="1"/>
          <p:nvPr/>
        </p:nvSpPr>
        <p:spPr>
          <a:xfrm>
            <a:off x="307356" y="1030877"/>
            <a:ext cx="3796293" cy="3601283"/>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8333"/>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 Design Description:</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The buffers module collection is a group of four modules in the PCIe transmitter IP that have been grouped together for verification purposes. The position of the modules in the transmitter architecture is shown in the figure . They are responsible for receiving and splitting the incoming packet from the DataLink layer.</a:t>
            </a:r>
            <a:endParaRPr/>
          </a:p>
        </p:txBody>
      </p:sp>
      <p:pic>
        <p:nvPicPr>
          <p:cNvPr id="326" name="Google Shape;326;p33"/>
          <p:cNvPicPr preferRelativeResize="0"/>
          <p:nvPr/>
        </p:nvPicPr>
        <p:blipFill rotWithShape="1">
          <a:blip r:embed="rId3">
            <a:alphaModFix/>
          </a:blip>
          <a:srcRect b="0" l="0" r="0" t="0"/>
          <a:stretch/>
        </p:blipFill>
        <p:spPr>
          <a:xfrm>
            <a:off x="4339128" y="1539927"/>
            <a:ext cx="4133330" cy="271134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4"/>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sz="2800"/>
              <a:t>Block-Level Verification: Buffers </a:t>
            </a:r>
            <a:endParaRPr/>
          </a:p>
        </p:txBody>
      </p:sp>
      <p:sp>
        <p:nvSpPr>
          <p:cNvPr id="332" name="Google Shape;332;p34"/>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333" name="Google Shape;333;p34"/>
          <p:cNvSpPr txBox="1"/>
          <p:nvPr/>
        </p:nvSpPr>
        <p:spPr>
          <a:xfrm>
            <a:off x="307357" y="1030877"/>
            <a:ext cx="2942280" cy="3601283"/>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8333"/>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 Verification approach:</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Separate agents will be used for every independent module that the DUT interacts with (The DataLink layer, the controller, and the muxes collection). Additionally, a global agent was implemented to manage the clock and reset signals. So the buffers environment will have 4 agents in total All these agents are active.</a:t>
            </a:r>
            <a:endParaRPr/>
          </a:p>
        </p:txBody>
      </p:sp>
      <p:pic>
        <p:nvPicPr>
          <p:cNvPr id="334" name="Google Shape;334;p34"/>
          <p:cNvPicPr preferRelativeResize="0"/>
          <p:nvPr/>
        </p:nvPicPr>
        <p:blipFill rotWithShape="1">
          <a:blip r:embed="rId3">
            <a:alphaModFix/>
          </a:blip>
          <a:srcRect b="0" l="0" r="0" t="0"/>
          <a:stretch/>
        </p:blipFill>
        <p:spPr>
          <a:xfrm>
            <a:off x="3450097" y="1413403"/>
            <a:ext cx="5296711" cy="293351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5"/>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sz="2800"/>
              <a:t>Block-Level Verification: Buffers </a:t>
            </a:r>
            <a:endParaRPr/>
          </a:p>
        </p:txBody>
      </p:sp>
      <p:sp>
        <p:nvSpPr>
          <p:cNvPr id="340" name="Google Shape;340;p35"/>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341" name="Google Shape;341;p35"/>
          <p:cNvSpPr txBox="1"/>
          <p:nvPr/>
        </p:nvSpPr>
        <p:spPr>
          <a:xfrm>
            <a:off x="307357" y="918335"/>
            <a:ext cx="8165101" cy="3601283"/>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50000"/>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 Detected Bugs:</a:t>
            </a:r>
            <a:endParaRPr/>
          </a:p>
          <a:p>
            <a:pPr indent="-285750" lvl="0" marL="285750" marR="0" rtl="0" algn="just">
              <a:lnSpc>
                <a:spcPct val="250000"/>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 Start/End indicators:</a:t>
            </a:r>
            <a:endParaRPr/>
          </a:p>
          <a:p>
            <a:pPr indent="-285750" lvl="0" marL="285750" marR="0" rtl="0" algn="just">
              <a:lnSpc>
                <a:spcPct val="25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Montserrat"/>
                <a:ea typeface="Montserrat"/>
                <a:cs typeface="Montserrat"/>
                <a:sym typeface="Montserrat"/>
              </a:rPr>
              <a:t>It was found that the interface bus switches the position of the START and END symbols during transmission.</a:t>
            </a:r>
            <a:endParaRPr/>
          </a:p>
          <a:p>
            <a:pPr indent="-285750" lvl="0" marL="285750" marR="0" rtl="0" algn="just">
              <a:lnSpc>
                <a:spcPct val="250000"/>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RTL drives XXXXX:</a:t>
            </a:r>
            <a:endParaRPr/>
          </a:p>
          <a:p>
            <a:pPr indent="-285750" lvl="0" marL="285750" marR="0" rtl="0" algn="just">
              <a:lnSpc>
                <a:spcPct val="25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Montserrat"/>
                <a:ea typeface="Montserrat"/>
                <a:cs typeface="Montserrat"/>
                <a:sym typeface="Montserrat"/>
              </a:rPr>
              <a:t>It was found that the PI-buffer sends XXXXX values in the output when it has not been filled yet.</a:t>
            </a:r>
            <a:endParaRPr/>
          </a:p>
          <a:p>
            <a:pPr indent="-285750" lvl="0" marL="285750" marR="0" rtl="0" algn="just">
              <a:lnSpc>
                <a:spcPct val="250000"/>
              </a:lnSpc>
              <a:spcBef>
                <a:spcPts val="0"/>
              </a:spcBef>
              <a:spcAft>
                <a:spcPts val="0"/>
              </a:spcAft>
              <a:buClr>
                <a:srgbClr val="000000"/>
              </a:buClr>
              <a:buSzPts val="1200"/>
              <a:buFont typeface="Courier New"/>
              <a:buChar char="o"/>
            </a:pPr>
            <a:r>
              <a:rPr b="0" i="0" lang="en-US" sz="1200" u="none" cap="none" strike="noStrike">
                <a:solidFill>
                  <a:srgbClr val="000000"/>
                </a:solidFill>
                <a:latin typeface="Montserrat"/>
                <a:ea typeface="Montserrat"/>
                <a:cs typeface="Montserrat"/>
                <a:sym typeface="Montserrat"/>
              </a:rPr>
              <a:t>Both of these errors have been fixed and a new version of the RTL has been created.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6"/>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sz="2800"/>
              <a:t>Block-Level Verification: Buffers</a:t>
            </a:r>
            <a:endParaRPr/>
          </a:p>
        </p:txBody>
      </p:sp>
      <p:sp>
        <p:nvSpPr>
          <p:cNvPr id="347" name="Google Shape;347;p36"/>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348" name="Google Shape;348;p36"/>
          <p:cNvSpPr txBox="1"/>
          <p:nvPr/>
        </p:nvSpPr>
        <p:spPr>
          <a:xfrm>
            <a:off x="307357" y="918335"/>
            <a:ext cx="8165101" cy="3601283"/>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8333"/>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Evaluation:</a:t>
            </a:r>
            <a:endParaRPr/>
          </a:p>
          <a:p>
            <a:pPr indent="-285750" lvl="0" marL="285750" marR="0" rtl="0" algn="just">
              <a:lnSpc>
                <a:spcPct val="208333"/>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Functional Coverage:</a:t>
            </a:r>
            <a:endParaRPr/>
          </a:p>
          <a:p>
            <a:pPr indent="-209550" lvl="0" marL="285750" marR="0" rtl="0" algn="just">
              <a:lnSpc>
                <a:spcPct val="208333"/>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209550" lvl="0" marL="285750" marR="0" rtl="0" algn="just">
              <a:lnSpc>
                <a:spcPct val="208333"/>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209550" lvl="0" marL="285750" marR="0" rtl="0" algn="just">
              <a:lnSpc>
                <a:spcPct val="208333"/>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209550" lvl="0" marL="285750" marR="0" rtl="0" algn="just">
              <a:lnSpc>
                <a:spcPct val="208333"/>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209550" lvl="0" marL="285750" marR="0" rtl="0" algn="just">
              <a:lnSpc>
                <a:spcPct val="208333"/>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p:txBody>
      </p:sp>
      <p:pic>
        <p:nvPicPr>
          <p:cNvPr id="349" name="Google Shape;349;p36"/>
          <p:cNvPicPr preferRelativeResize="0"/>
          <p:nvPr/>
        </p:nvPicPr>
        <p:blipFill rotWithShape="1">
          <a:blip r:embed="rId3">
            <a:alphaModFix/>
          </a:blip>
          <a:srcRect b="0" l="0" r="0" t="0"/>
          <a:stretch/>
        </p:blipFill>
        <p:spPr>
          <a:xfrm>
            <a:off x="2697222" y="1392408"/>
            <a:ext cx="5944115" cy="294247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7"/>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sz="2800"/>
              <a:t>Block-Level Verification: Buffers</a:t>
            </a:r>
            <a:endParaRPr/>
          </a:p>
        </p:txBody>
      </p:sp>
      <p:sp>
        <p:nvSpPr>
          <p:cNvPr id="355" name="Google Shape;355;p37"/>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356" name="Google Shape;356;p37"/>
          <p:cNvSpPr txBox="1"/>
          <p:nvPr/>
        </p:nvSpPr>
        <p:spPr>
          <a:xfrm>
            <a:off x="307357" y="918335"/>
            <a:ext cx="8165101" cy="3601283"/>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8333"/>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Evaluation:</a:t>
            </a:r>
            <a:endParaRPr/>
          </a:p>
          <a:p>
            <a:pPr indent="-285750" lvl="0" marL="285750" marR="0" rtl="0" algn="just">
              <a:lnSpc>
                <a:spcPct val="208333"/>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Code Coverage:</a:t>
            </a:r>
            <a:endParaRPr/>
          </a:p>
          <a:p>
            <a:pPr indent="-209550" lvl="0" marL="285750" marR="0" rtl="0" algn="just">
              <a:lnSpc>
                <a:spcPct val="208333"/>
              </a:lnSpc>
              <a:spcBef>
                <a:spcPts val="0"/>
              </a:spcBef>
              <a:spcAft>
                <a:spcPts val="0"/>
              </a:spcAft>
              <a:buClr>
                <a:srgbClr val="000000"/>
              </a:buClr>
              <a:buSzPts val="1200"/>
              <a:buFont typeface="Arial"/>
              <a:buNone/>
            </a:pPr>
            <a:r>
              <a:t/>
            </a:r>
            <a:endParaRPr b="1" i="0" sz="1200" u="none" cap="none" strike="noStrike">
              <a:solidFill>
                <a:srgbClr val="000000"/>
              </a:solidFill>
              <a:latin typeface="Montserrat"/>
              <a:ea typeface="Montserrat"/>
              <a:cs typeface="Montserrat"/>
              <a:sym typeface="Montserrat"/>
            </a:endParaRPr>
          </a:p>
          <a:p>
            <a:pPr indent="-209550" lvl="0" marL="285750" marR="0" rtl="0" algn="just">
              <a:lnSpc>
                <a:spcPct val="208333"/>
              </a:lnSpc>
              <a:spcBef>
                <a:spcPts val="0"/>
              </a:spcBef>
              <a:spcAft>
                <a:spcPts val="0"/>
              </a:spcAft>
              <a:buClr>
                <a:srgbClr val="000000"/>
              </a:buClr>
              <a:buSzPts val="1200"/>
              <a:buFont typeface="Arial"/>
              <a:buNone/>
            </a:pPr>
            <a:r>
              <a:t/>
            </a:r>
            <a:endParaRPr b="1" i="0" sz="1200" u="none" cap="none" strike="noStrike">
              <a:solidFill>
                <a:srgbClr val="000000"/>
              </a:solidFill>
              <a:latin typeface="Montserrat"/>
              <a:ea typeface="Montserrat"/>
              <a:cs typeface="Montserrat"/>
              <a:sym typeface="Montserrat"/>
            </a:endParaRPr>
          </a:p>
          <a:p>
            <a:pPr indent="-209550" lvl="0" marL="285750" marR="0" rtl="0" algn="just">
              <a:lnSpc>
                <a:spcPct val="208333"/>
              </a:lnSpc>
              <a:spcBef>
                <a:spcPts val="0"/>
              </a:spcBef>
              <a:spcAft>
                <a:spcPts val="0"/>
              </a:spcAft>
              <a:buClr>
                <a:srgbClr val="000000"/>
              </a:buClr>
              <a:buSzPts val="1200"/>
              <a:buFont typeface="Arial"/>
              <a:buNone/>
            </a:pPr>
            <a:r>
              <a:t/>
            </a:r>
            <a:endParaRPr b="1" i="0" sz="1200" u="none" cap="none" strike="noStrike">
              <a:solidFill>
                <a:srgbClr val="000000"/>
              </a:solidFill>
              <a:latin typeface="Montserrat"/>
              <a:ea typeface="Montserrat"/>
              <a:cs typeface="Montserrat"/>
              <a:sym typeface="Montserrat"/>
            </a:endParaRPr>
          </a:p>
          <a:p>
            <a:pPr indent="-209550" lvl="0" marL="285750" marR="0" rtl="0" algn="just">
              <a:lnSpc>
                <a:spcPct val="208333"/>
              </a:lnSpc>
              <a:spcBef>
                <a:spcPts val="0"/>
              </a:spcBef>
              <a:spcAft>
                <a:spcPts val="0"/>
              </a:spcAft>
              <a:buClr>
                <a:srgbClr val="000000"/>
              </a:buClr>
              <a:buSzPts val="1200"/>
              <a:buFont typeface="Arial"/>
              <a:buNone/>
            </a:pPr>
            <a:r>
              <a:t/>
            </a:r>
            <a:endParaRPr b="1" i="0" sz="1200" u="none" cap="none" strike="noStrike">
              <a:solidFill>
                <a:srgbClr val="000000"/>
              </a:solidFill>
              <a:latin typeface="Montserrat"/>
              <a:ea typeface="Montserrat"/>
              <a:cs typeface="Montserrat"/>
              <a:sym typeface="Montserrat"/>
            </a:endParaRPr>
          </a:p>
          <a:p>
            <a:pPr indent="-209550" lvl="0" marL="285750" marR="0" rtl="0" algn="just">
              <a:lnSpc>
                <a:spcPct val="208333"/>
              </a:lnSpc>
              <a:spcBef>
                <a:spcPts val="0"/>
              </a:spcBef>
              <a:spcAft>
                <a:spcPts val="0"/>
              </a:spcAft>
              <a:buClr>
                <a:srgbClr val="000000"/>
              </a:buClr>
              <a:buSzPts val="1200"/>
              <a:buFont typeface="Arial"/>
              <a:buNone/>
            </a:pPr>
            <a:r>
              <a:t/>
            </a:r>
            <a:endParaRPr b="1" i="0" sz="1200" u="none" cap="none" strike="noStrike">
              <a:solidFill>
                <a:srgbClr val="000000"/>
              </a:solidFill>
              <a:latin typeface="Montserrat"/>
              <a:ea typeface="Montserrat"/>
              <a:cs typeface="Montserrat"/>
              <a:sym typeface="Montserrat"/>
            </a:endParaRPr>
          </a:p>
          <a:p>
            <a:pPr indent="-209550" lvl="0" marL="285750" marR="0" rtl="0" algn="just">
              <a:lnSpc>
                <a:spcPct val="208333"/>
              </a:lnSpc>
              <a:spcBef>
                <a:spcPts val="0"/>
              </a:spcBef>
              <a:spcAft>
                <a:spcPts val="0"/>
              </a:spcAft>
              <a:buClr>
                <a:srgbClr val="000000"/>
              </a:buClr>
              <a:buSzPts val="1200"/>
              <a:buFont typeface="Arial"/>
              <a:buNone/>
            </a:pPr>
            <a:r>
              <a:t/>
            </a:r>
            <a:endParaRPr b="1" i="0" sz="1200" u="none" cap="none" strike="noStrike">
              <a:solidFill>
                <a:srgbClr val="000000"/>
              </a:solidFill>
              <a:latin typeface="Montserrat"/>
              <a:ea typeface="Montserrat"/>
              <a:cs typeface="Montserrat"/>
              <a:sym typeface="Montserrat"/>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As for the code coverage, we first had to add some exclusions to parts of the code that are impossible to cover. One example of this is in the interface bus, where it appears that there were plans to allow the start of the packet to be at places other than the least-significant byte, but this functionality was then dropped as it is not present in any of the other modules.</a:t>
            </a:r>
            <a:endParaRPr/>
          </a:p>
          <a:p>
            <a:pPr indent="-209550" lvl="0" marL="285750" marR="0" rtl="0" algn="just">
              <a:lnSpc>
                <a:spcPct val="208333"/>
              </a:lnSpc>
              <a:spcBef>
                <a:spcPts val="0"/>
              </a:spcBef>
              <a:spcAft>
                <a:spcPts val="0"/>
              </a:spcAft>
              <a:buClr>
                <a:srgbClr val="000000"/>
              </a:buClr>
              <a:buSzPts val="1200"/>
              <a:buFont typeface="Arial"/>
              <a:buNone/>
            </a:pPr>
            <a:r>
              <a:t/>
            </a:r>
            <a:endParaRPr b="1" i="0" sz="1200" u="none" cap="none" strike="noStrike">
              <a:solidFill>
                <a:srgbClr val="000000"/>
              </a:solidFill>
              <a:latin typeface="Montserrat"/>
              <a:ea typeface="Montserrat"/>
              <a:cs typeface="Montserrat"/>
              <a:sym typeface="Montserrat"/>
            </a:endParaRPr>
          </a:p>
          <a:p>
            <a:pPr indent="-209550" lvl="0" marL="285750" marR="0" rtl="0" algn="just">
              <a:lnSpc>
                <a:spcPct val="208333"/>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209550" lvl="0" marL="285750" marR="0" rtl="0" algn="just">
              <a:lnSpc>
                <a:spcPct val="208333"/>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209550" lvl="0" marL="285750" marR="0" rtl="0" algn="just">
              <a:lnSpc>
                <a:spcPct val="208333"/>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209550" lvl="0" marL="285750" marR="0" rtl="0" algn="just">
              <a:lnSpc>
                <a:spcPct val="208333"/>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p:txBody>
      </p:sp>
      <p:pic>
        <p:nvPicPr>
          <p:cNvPr id="357" name="Google Shape;357;p37"/>
          <p:cNvPicPr preferRelativeResize="0"/>
          <p:nvPr/>
        </p:nvPicPr>
        <p:blipFill rotWithShape="1">
          <a:blip r:embed="rId3">
            <a:alphaModFix/>
          </a:blip>
          <a:srcRect b="0" l="0" r="0" t="0"/>
          <a:stretch/>
        </p:blipFill>
        <p:spPr>
          <a:xfrm>
            <a:off x="1599942" y="1688885"/>
            <a:ext cx="5944115" cy="176572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8"/>
          <p:cNvSpPr txBox="1"/>
          <p:nvPr>
            <p:ph type="title"/>
          </p:nvPr>
        </p:nvSpPr>
        <p:spPr>
          <a:xfrm>
            <a:off x="3968275" y="2591989"/>
            <a:ext cx="4462500" cy="841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US" sz="4000"/>
              <a:t>Chip-Level Verification</a:t>
            </a:r>
            <a:endParaRPr sz="4000"/>
          </a:p>
        </p:txBody>
      </p:sp>
      <p:sp>
        <p:nvSpPr>
          <p:cNvPr id="363" name="Google Shape;363;p38"/>
          <p:cNvSpPr txBox="1"/>
          <p:nvPr>
            <p:ph idx="1" type="subTitle"/>
          </p:nvPr>
        </p:nvSpPr>
        <p:spPr>
          <a:xfrm>
            <a:off x="3968275" y="3743207"/>
            <a:ext cx="4462500" cy="678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en-US">
                <a:solidFill>
                  <a:schemeClr val="accent2"/>
                </a:solidFill>
              </a:rPr>
              <a:t>Verification of LTSSM and Tx Systems</a:t>
            </a:r>
            <a:endParaRPr>
              <a:solidFill>
                <a:schemeClr val="accent2"/>
              </a:solidFill>
            </a:endParaRPr>
          </a:p>
        </p:txBody>
      </p:sp>
      <p:sp>
        <p:nvSpPr>
          <p:cNvPr id="364" name="Google Shape;364;p38"/>
          <p:cNvSpPr txBox="1"/>
          <p:nvPr>
            <p:ph idx="2" type="title"/>
          </p:nvPr>
        </p:nvSpPr>
        <p:spPr>
          <a:xfrm>
            <a:off x="3968350" y="1262325"/>
            <a:ext cx="4462500" cy="1141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7200"/>
              <a:buNone/>
            </a:pPr>
            <a:r>
              <a:rPr lang="en-US"/>
              <a:t>06</a:t>
            </a:r>
            <a:endParaRPr/>
          </a:p>
        </p:txBody>
      </p:sp>
      <p:sp>
        <p:nvSpPr>
          <p:cNvPr id="365" name="Google Shape;365;p38"/>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9"/>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sz="2800"/>
              <a:t>Chip-Level Verification: LTSSM</a:t>
            </a:r>
            <a:endParaRPr/>
          </a:p>
        </p:txBody>
      </p:sp>
      <p:sp>
        <p:nvSpPr>
          <p:cNvPr id="371" name="Google Shape;371;p39"/>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372" name="Google Shape;372;p39"/>
          <p:cNvSpPr txBox="1"/>
          <p:nvPr/>
        </p:nvSpPr>
        <p:spPr>
          <a:xfrm>
            <a:off x="307356" y="1030877"/>
            <a:ext cx="8211002" cy="3601283"/>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 After verifying each block individually, the next step is to perform a chip-level verification of the top LTSSM environment.</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To achieve this, we utilized the UVM feature that allows agents to be deactivated and made passive.</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This deactivation disables the drivers and sequencers while allowing the monitors to sample internal signals for checking and coverage collection.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4"/>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87" name="Google Shape;87;p4"/>
          <p:cNvSpPr txBox="1"/>
          <p:nvPr/>
        </p:nvSpPr>
        <p:spPr>
          <a:xfrm>
            <a:off x="307356" y="1030878"/>
            <a:ext cx="8211002" cy="2406649"/>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PCIe refers to Peripheral Component Interconnect Express.</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PCIe is a high-speed interconnect technology used to connect various devices within a computer system.</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This technology offers a standardized, point-to-point serial interface for data transmission.</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Because it is a dual‐simplex connection, each interface has a simplex transmit path and a simplex receive path.</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As illustrated in figure 1, the path between the devices is called a Link.</a:t>
            </a:r>
            <a:endParaRPr/>
          </a:p>
        </p:txBody>
      </p:sp>
      <p:sp>
        <p:nvSpPr>
          <p:cNvPr id="88" name="Google Shape;88;p4"/>
          <p:cNvSpPr txBox="1"/>
          <p:nvPr/>
        </p:nvSpPr>
        <p:spPr>
          <a:xfrm>
            <a:off x="307356" y="4773528"/>
            <a:ext cx="8211002" cy="36997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n-US" sz="1000" u="none" cap="none" strike="noStrike">
                <a:solidFill>
                  <a:srgbClr val="000000"/>
                </a:solidFill>
                <a:latin typeface="Montserrat"/>
                <a:ea typeface="Montserrat"/>
                <a:cs typeface="Montserrat"/>
                <a:sym typeface="Montserrat"/>
              </a:rPr>
              <a:t>M. Jackson and R. Budruk, PCI Express Technology, MindShare, Inc., 2012.</a:t>
            </a:r>
            <a:endParaRPr/>
          </a:p>
        </p:txBody>
      </p:sp>
      <p:pic>
        <p:nvPicPr>
          <p:cNvPr id="89" name="Google Shape;89;p4"/>
          <p:cNvPicPr preferRelativeResize="0"/>
          <p:nvPr/>
        </p:nvPicPr>
        <p:blipFill rotWithShape="1">
          <a:blip r:embed="rId3">
            <a:alphaModFix/>
          </a:blip>
          <a:srcRect b="0" l="0" r="0" t="10721"/>
          <a:stretch/>
        </p:blipFill>
        <p:spPr>
          <a:xfrm>
            <a:off x="451524" y="3598250"/>
            <a:ext cx="4334483" cy="1175275"/>
          </a:xfrm>
          <a:prstGeom prst="rect">
            <a:avLst/>
          </a:prstGeom>
          <a:noFill/>
          <a:ln>
            <a:noFill/>
          </a:ln>
        </p:spPr>
      </p:pic>
      <p:sp>
        <p:nvSpPr>
          <p:cNvPr id="90" name="Google Shape;90;p4"/>
          <p:cNvSpPr txBox="1"/>
          <p:nvPr/>
        </p:nvSpPr>
        <p:spPr>
          <a:xfrm>
            <a:off x="5349510" y="3770174"/>
            <a:ext cx="339729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100" u="none" cap="none" strike="noStrike">
                <a:solidFill>
                  <a:srgbClr val="000000"/>
                </a:solidFill>
                <a:latin typeface="Montserrat"/>
                <a:ea typeface="Montserrat"/>
                <a:cs typeface="Montserrat"/>
                <a:sym typeface="Montserrat"/>
              </a:rPr>
              <a:t>Figure 1: PCIe Dual-Simplex Link.</a:t>
            </a:r>
            <a:endParaRPr/>
          </a:p>
          <a:p>
            <a:pPr indent="0" lvl="0" marL="0" marR="0" rtl="0" algn="ctr">
              <a:lnSpc>
                <a:spcPct val="100000"/>
              </a:lnSpc>
              <a:spcBef>
                <a:spcPts val="0"/>
              </a:spcBef>
              <a:spcAft>
                <a:spcPts val="0"/>
              </a:spcAft>
              <a:buNone/>
            </a:pPr>
            <a:r>
              <a:rPr b="0" i="0" lang="en-US" sz="1000" u="none" cap="none" strike="noStrike">
                <a:solidFill>
                  <a:srgbClr val="000000"/>
                </a:solidFill>
                <a:latin typeface="Montserrat"/>
                <a:ea typeface="Montserrat"/>
                <a:cs typeface="Montserrat"/>
                <a:sym typeface="Montserrat"/>
              </a:rPr>
              <a:t>Obtained from: M. Jackson and R. Budruk, PCI Express Technology, MindShare, Inc., 2012.</a:t>
            </a:r>
            <a:endParaRPr/>
          </a:p>
        </p:txBody>
      </p:sp>
      <p:sp>
        <p:nvSpPr>
          <p:cNvPr id="91" name="Google Shape;91;p4"/>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a:t>Introduction: PCIe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0"/>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sz="2800"/>
              <a:t>Chip-Level Verification: LTSSM</a:t>
            </a:r>
            <a:endParaRPr/>
          </a:p>
        </p:txBody>
      </p:sp>
      <p:sp>
        <p:nvSpPr>
          <p:cNvPr id="378" name="Google Shape;378;p40"/>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pic>
        <p:nvPicPr>
          <p:cNvPr descr="A diagram of a company&#10;&#10;Description automatically generated" id="379" name="Google Shape;379;p40"/>
          <p:cNvPicPr preferRelativeResize="0"/>
          <p:nvPr/>
        </p:nvPicPr>
        <p:blipFill rotWithShape="1">
          <a:blip r:embed="rId3">
            <a:alphaModFix/>
          </a:blip>
          <a:srcRect b="0" l="0" r="0" t="0"/>
          <a:stretch/>
        </p:blipFill>
        <p:spPr>
          <a:xfrm>
            <a:off x="1576749" y="1030875"/>
            <a:ext cx="5990501" cy="357697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1"/>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sz="2800"/>
              <a:t>Chip-Level Verification: LTSSM</a:t>
            </a:r>
            <a:endParaRPr/>
          </a:p>
        </p:txBody>
      </p:sp>
      <p:sp>
        <p:nvSpPr>
          <p:cNvPr id="385" name="Google Shape;385;p41"/>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386" name="Google Shape;386;p41"/>
          <p:cNvSpPr txBox="1"/>
          <p:nvPr/>
        </p:nvSpPr>
        <p:spPr>
          <a:xfrm>
            <a:off x="307356" y="1030877"/>
            <a:ext cx="8211002" cy="3601283"/>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To monitor the internal signals of each passive agent, we needed to bind their signals with their interfaces.</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This required creating an intermediate interface that instantiates the main interface and connects its signals with the module signals.</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For example, a </a:t>
            </a:r>
            <a:r>
              <a:rPr b="1" i="1" lang="en-US" sz="1200" u="none" cap="none" strike="noStrike">
                <a:solidFill>
                  <a:srgbClr val="000000"/>
                </a:solidFill>
                <a:latin typeface="Montserrat"/>
                <a:ea typeface="Montserrat"/>
                <a:cs typeface="Montserrat"/>
                <a:sym typeface="Montserrat"/>
              </a:rPr>
              <a:t>top_timer_intf </a:t>
            </a:r>
            <a:r>
              <a:rPr b="0" i="0" lang="en-US" sz="1200" u="none" cap="none" strike="noStrike">
                <a:solidFill>
                  <a:srgbClr val="000000"/>
                </a:solidFill>
                <a:latin typeface="Montserrat"/>
                <a:ea typeface="Montserrat"/>
                <a:cs typeface="Montserrat"/>
                <a:sym typeface="Montserrat"/>
              </a:rPr>
              <a:t>was created with the same port list as the timer module.</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This </a:t>
            </a:r>
            <a:r>
              <a:rPr b="1" i="1" lang="en-US" sz="1200" u="none" cap="none" strike="noStrike">
                <a:solidFill>
                  <a:srgbClr val="000000"/>
                </a:solidFill>
                <a:latin typeface="Montserrat"/>
                <a:ea typeface="Montserrat"/>
                <a:cs typeface="Montserrat"/>
                <a:sym typeface="Montserrat"/>
              </a:rPr>
              <a:t>top_timer_intf </a:t>
            </a:r>
            <a:r>
              <a:rPr b="0" i="0" lang="en-US" sz="1200" u="none" cap="none" strike="noStrike">
                <a:solidFill>
                  <a:srgbClr val="000000"/>
                </a:solidFill>
                <a:latin typeface="Montserrat"/>
                <a:ea typeface="Montserrat"/>
                <a:cs typeface="Montserrat"/>
                <a:sym typeface="Montserrat"/>
              </a:rPr>
              <a:t>is bound to the timer module in the testbench.</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Inside this top interface, the </a:t>
            </a:r>
            <a:r>
              <a:rPr b="1" i="1" lang="en-US" sz="1200" u="none" cap="none" strike="noStrike">
                <a:solidFill>
                  <a:srgbClr val="000000"/>
                </a:solidFill>
                <a:latin typeface="Montserrat"/>
                <a:ea typeface="Montserrat"/>
                <a:cs typeface="Montserrat"/>
                <a:sym typeface="Montserrat"/>
              </a:rPr>
              <a:t>timer_intf </a:t>
            </a:r>
            <a:r>
              <a:rPr b="0" i="0" lang="en-US" sz="1200" u="none" cap="none" strike="noStrike">
                <a:solidFill>
                  <a:srgbClr val="000000"/>
                </a:solidFill>
                <a:latin typeface="Montserrat"/>
                <a:ea typeface="Montserrat"/>
                <a:cs typeface="Montserrat"/>
                <a:sym typeface="Montserrat"/>
              </a:rPr>
              <a:t>is instantiated and in an </a:t>
            </a:r>
            <a:r>
              <a:rPr b="1" i="1" lang="en-US" sz="1200" u="none" cap="none" strike="noStrike">
                <a:solidFill>
                  <a:srgbClr val="000000"/>
                </a:solidFill>
                <a:latin typeface="Montserrat"/>
                <a:ea typeface="Montserrat"/>
                <a:cs typeface="Montserrat"/>
                <a:sym typeface="Montserrat"/>
              </a:rPr>
              <a:t>always_comb</a:t>
            </a:r>
            <a:r>
              <a:rPr b="0" i="0" lang="en-US" sz="1200" u="none" cap="none" strike="noStrike">
                <a:solidFill>
                  <a:srgbClr val="000000"/>
                </a:solidFill>
                <a:latin typeface="Montserrat"/>
                <a:ea typeface="Montserrat"/>
                <a:cs typeface="Montserrat"/>
                <a:sym typeface="Montserrat"/>
              </a:rPr>
              <a:t> process, the timer interface signals are driven by the port list of the top timer interface, which is already bound to the timer module.</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This setup ensured that the timer interface samples the same internal signals present in the timer.</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The same approach was applied to all internal modules to sample all internal data for coverage collection and checking mechanisms.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2"/>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sz="2800"/>
              <a:t>Chip-Level Verification: LTSSM</a:t>
            </a:r>
            <a:endParaRPr/>
          </a:p>
        </p:txBody>
      </p:sp>
      <p:sp>
        <p:nvSpPr>
          <p:cNvPr id="392" name="Google Shape;392;p42"/>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pic>
        <p:nvPicPr>
          <p:cNvPr descr="A screenshot of a computer&#10;&#10;Description automatically generated" id="393" name="Google Shape;393;p42"/>
          <p:cNvPicPr preferRelativeResize="0"/>
          <p:nvPr/>
        </p:nvPicPr>
        <p:blipFill rotWithShape="1">
          <a:blip r:embed="rId3">
            <a:alphaModFix/>
          </a:blip>
          <a:srcRect b="0" l="0" r="0" t="0"/>
          <a:stretch/>
        </p:blipFill>
        <p:spPr>
          <a:xfrm>
            <a:off x="4541415" y="1241000"/>
            <a:ext cx="3931035" cy="2693875"/>
          </a:xfrm>
          <a:prstGeom prst="rect">
            <a:avLst/>
          </a:prstGeom>
          <a:noFill/>
          <a:ln>
            <a:noFill/>
          </a:ln>
        </p:spPr>
      </p:pic>
      <p:sp>
        <p:nvSpPr>
          <p:cNvPr id="394" name="Google Shape;394;p42"/>
          <p:cNvSpPr txBox="1"/>
          <p:nvPr/>
        </p:nvSpPr>
        <p:spPr>
          <a:xfrm>
            <a:off x="4194073" y="4145000"/>
            <a:ext cx="5121000" cy="261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1100">
                <a:latin typeface="Montserrat"/>
                <a:ea typeface="Montserrat"/>
                <a:cs typeface="Montserrat"/>
                <a:sym typeface="Montserrat"/>
              </a:rPr>
              <a:t>P</a:t>
            </a:r>
            <a:r>
              <a:rPr b="1" i="0" lang="en-US" sz="1100" u="none" cap="none" strike="noStrike">
                <a:solidFill>
                  <a:srgbClr val="000000"/>
                </a:solidFill>
                <a:latin typeface="Montserrat"/>
                <a:ea typeface="Montserrat"/>
                <a:cs typeface="Montserrat"/>
                <a:sym typeface="Montserrat"/>
              </a:rPr>
              <a:t>assive </a:t>
            </a:r>
            <a:r>
              <a:rPr b="1" lang="en-US" sz="1100">
                <a:latin typeface="Montserrat"/>
                <a:ea typeface="Montserrat"/>
                <a:cs typeface="Montserrat"/>
                <a:sym typeface="Montserrat"/>
              </a:rPr>
              <a:t>A</a:t>
            </a:r>
            <a:r>
              <a:rPr b="1" i="0" lang="en-US" sz="1100" u="none" cap="none" strike="noStrike">
                <a:solidFill>
                  <a:srgbClr val="000000"/>
                </a:solidFill>
                <a:latin typeface="Montserrat"/>
                <a:ea typeface="Montserrat"/>
                <a:cs typeface="Montserrat"/>
                <a:sym typeface="Montserrat"/>
              </a:rPr>
              <a:t>gent</a:t>
            </a:r>
            <a:endParaRPr/>
          </a:p>
        </p:txBody>
      </p:sp>
      <p:pic>
        <p:nvPicPr>
          <p:cNvPr descr="A diagram of a computer system&#10;&#10;Description automatically generated" id="395" name="Google Shape;395;p42"/>
          <p:cNvPicPr preferRelativeResize="0"/>
          <p:nvPr/>
        </p:nvPicPr>
        <p:blipFill rotWithShape="1">
          <a:blip r:embed="rId4">
            <a:alphaModFix/>
          </a:blip>
          <a:srcRect b="0" l="0" r="0" t="0"/>
          <a:stretch/>
        </p:blipFill>
        <p:spPr>
          <a:xfrm>
            <a:off x="80350" y="1378037"/>
            <a:ext cx="4220875" cy="25568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3"/>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sz="2800"/>
              <a:t>Chip-Level Verification: LTSSM</a:t>
            </a:r>
            <a:endParaRPr/>
          </a:p>
        </p:txBody>
      </p:sp>
      <p:sp>
        <p:nvSpPr>
          <p:cNvPr id="401" name="Google Shape;401;p43"/>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402" name="Google Shape;402;p43"/>
          <p:cNvSpPr txBox="1"/>
          <p:nvPr/>
        </p:nvSpPr>
        <p:spPr>
          <a:xfrm>
            <a:off x="307356" y="1030877"/>
            <a:ext cx="8211002" cy="1232821"/>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8333"/>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Evaluation:</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 The table below shows the coverage for each block inside the chip with an overall of 95% code coverage which exceeds our target of 90%.</a:t>
            </a:r>
            <a:endParaRPr/>
          </a:p>
        </p:txBody>
      </p:sp>
      <p:pic>
        <p:nvPicPr>
          <p:cNvPr id="403" name="Google Shape;403;p43"/>
          <p:cNvPicPr preferRelativeResize="0"/>
          <p:nvPr/>
        </p:nvPicPr>
        <p:blipFill rotWithShape="1">
          <a:blip r:embed="rId3">
            <a:alphaModFix/>
          </a:blip>
          <a:srcRect b="0" l="0" r="0" t="0"/>
          <a:stretch/>
        </p:blipFill>
        <p:spPr>
          <a:xfrm>
            <a:off x="1661706" y="2342833"/>
            <a:ext cx="5820587" cy="206721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4"/>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sz="2800"/>
              <a:t>Chip-Level Verification: LTSSM</a:t>
            </a:r>
            <a:endParaRPr/>
          </a:p>
        </p:txBody>
      </p:sp>
      <p:sp>
        <p:nvSpPr>
          <p:cNvPr id="409" name="Google Shape;409;p44"/>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410" name="Google Shape;410;p44"/>
          <p:cNvSpPr txBox="1"/>
          <p:nvPr/>
        </p:nvSpPr>
        <p:spPr>
          <a:xfrm>
            <a:off x="307356" y="1030877"/>
            <a:ext cx="8211002" cy="1232821"/>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8333"/>
              </a:lnSpc>
              <a:spcBef>
                <a:spcPts val="0"/>
              </a:spcBef>
              <a:spcAft>
                <a:spcPts val="0"/>
              </a:spcAft>
              <a:buClr>
                <a:srgbClr val="000000"/>
              </a:buClr>
              <a:buSzPts val="1200"/>
              <a:buFont typeface="Arial"/>
              <a:buChar char="•"/>
            </a:pPr>
            <a:r>
              <a:rPr b="1" i="0" lang="en-US" sz="1200" u="none" cap="none" strike="noStrike">
                <a:solidFill>
                  <a:srgbClr val="000000"/>
                </a:solidFill>
                <a:latin typeface="Montserrat"/>
                <a:ea typeface="Montserrat"/>
                <a:cs typeface="Montserrat"/>
                <a:sym typeface="Montserrat"/>
              </a:rPr>
              <a:t>Evaluation:</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 As shown in the functional coverage figure, 100% coverage is achieved.</a:t>
            </a:r>
            <a:endParaRPr/>
          </a:p>
        </p:txBody>
      </p:sp>
      <p:pic>
        <p:nvPicPr>
          <p:cNvPr id="411" name="Google Shape;411;p44"/>
          <p:cNvPicPr preferRelativeResize="0"/>
          <p:nvPr/>
        </p:nvPicPr>
        <p:blipFill rotWithShape="1">
          <a:blip r:embed="rId3">
            <a:alphaModFix/>
          </a:blip>
          <a:srcRect b="0" l="0" r="0" t="0"/>
          <a:stretch/>
        </p:blipFill>
        <p:spPr>
          <a:xfrm>
            <a:off x="1867101" y="2571750"/>
            <a:ext cx="4999153" cy="146316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5"/>
          <p:cNvSpPr txBox="1"/>
          <p:nvPr>
            <p:ph type="title"/>
          </p:nvPr>
        </p:nvSpPr>
        <p:spPr>
          <a:xfrm>
            <a:off x="3968275" y="2591989"/>
            <a:ext cx="4462500" cy="841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US" sz="4000"/>
              <a:t>Conclusion and Future Work</a:t>
            </a:r>
            <a:endParaRPr sz="4000"/>
          </a:p>
        </p:txBody>
      </p:sp>
      <p:sp>
        <p:nvSpPr>
          <p:cNvPr id="417" name="Google Shape;417;p45"/>
          <p:cNvSpPr txBox="1"/>
          <p:nvPr>
            <p:ph idx="1" type="subTitle"/>
          </p:nvPr>
        </p:nvSpPr>
        <p:spPr>
          <a:xfrm>
            <a:off x="3968275" y="3743207"/>
            <a:ext cx="4462500" cy="678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en-US">
                <a:solidFill>
                  <a:schemeClr val="accent2"/>
                </a:solidFill>
              </a:rPr>
              <a:t>Verification Methodology and Testbench Architecture</a:t>
            </a:r>
            <a:endParaRPr>
              <a:solidFill>
                <a:schemeClr val="accent2"/>
              </a:solidFill>
            </a:endParaRPr>
          </a:p>
        </p:txBody>
      </p:sp>
      <p:sp>
        <p:nvSpPr>
          <p:cNvPr id="418" name="Google Shape;418;p45"/>
          <p:cNvSpPr txBox="1"/>
          <p:nvPr>
            <p:ph idx="2" type="title"/>
          </p:nvPr>
        </p:nvSpPr>
        <p:spPr>
          <a:xfrm>
            <a:off x="3968350" y="1262325"/>
            <a:ext cx="4462500" cy="1141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7200"/>
              <a:buNone/>
            </a:pPr>
            <a:r>
              <a:rPr lang="en-US"/>
              <a:t>07</a:t>
            </a:r>
            <a:endParaRPr/>
          </a:p>
        </p:txBody>
      </p:sp>
      <p:sp>
        <p:nvSpPr>
          <p:cNvPr id="419" name="Google Shape;419;p45"/>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6"/>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a:t>Conclusion</a:t>
            </a:r>
            <a:endParaRPr/>
          </a:p>
        </p:txBody>
      </p:sp>
      <p:sp>
        <p:nvSpPr>
          <p:cNvPr id="425" name="Google Shape;425;p46"/>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426" name="Google Shape;426;p46"/>
          <p:cNvSpPr txBox="1"/>
          <p:nvPr/>
        </p:nvSpPr>
        <p:spPr>
          <a:xfrm>
            <a:off x="307356" y="1030877"/>
            <a:ext cx="8211002" cy="3601283"/>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 In this thesis, we successfully verified the Logical Sub-Block of the PCIe Gen1 PHY Layer using a UVM-based approach.</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The primary objectives included identifying the mandatory functionalities from the specifications, understanding the implemented design, developing a comprehensive verification plan, and achieving high code and functional coverage.</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Through rigorous block-level and chip-level verification processes, we were able to meet and exceed our coverage targets.</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Our verification process involved constructing detailed environments for individual blocks (such as PIPE, Decoder, Creator, Timer, and FSM) and integrating these into a top-level environment.</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 Moreover, our work highlighted some errors, particularly within the Creator, Decoder, FSM, and Tx Buffers modules, most of which were addressed and resolved to ensure the overall functionality of the system.</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7"/>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a:t>Future Work</a:t>
            </a:r>
            <a:endParaRPr/>
          </a:p>
        </p:txBody>
      </p:sp>
      <p:sp>
        <p:nvSpPr>
          <p:cNvPr id="432" name="Google Shape;432;p47"/>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433" name="Google Shape;433;p47"/>
          <p:cNvSpPr txBox="1"/>
          <p:nvPr/>
        </p:nvSpPr>
        <p:spPr>
          <a:xfrm>
            <a:off x="307356" y="1030877"/>
            <a:ext cx="8211002" cy="3601283"/>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 While this thesis has accomplished significant milestones in verifying the PCIe PHY Layer, there are several areas for future work that can build upon our findings:</a:t>
            </a:r>
            <a:endParaRPr/>
          </a:p>
          <a:p>
            <a:pPr indent="-228600" lvl="0" marL="228600" marR="0" rtl="0" algn="just">
              <a:lnSpc>
                <a:spcPct val="208333"/>
              </a:lnSpc>
              <a:spcBef>
                <a:spcPts val="0"/>
              </a:spcBef>
              <a:spcAft>
                <a:spcPts val="0"/>
              </a:spcAft>
              <a:buClr>
                <a:srgbClr val="000000"/>
              </a:buClr>
              <a:buSzPts val="1200"/>
              <a:buFont typeface="Arial"/>
              <a:buAutoNum type="arabicPeriod"/>
            </a:pPr>
            <a:r>
              <a:rPr b="1" i="0" lang="en-US" sz="1200" u="none" cap="none" strike="noStrike">
                <a:solidFill>
                  <a:srgbClr val="000000"/>
                </a:solidFill>
                <a:latin typeface="Montserrat"/>
                <a:ea typeface="Montserrat"/>
                <a:cs typeface="Montserrat"/>
                <a:sym typeface="Montserrat"/>
              </a:rPr>
              <a:t>Receiver Block Enhancement: </a:t>
            </a:r>
            <a:r>
              <a:rPr b="0" i="0" lang="en-US" sz="1200" u="none" cap="none" strike="noStrike">
                <a:solidFill>
                  <a:srgbClr val="000000"/>
                </a:solidFill>
                <a:latin typeface="Montserrat"/>
                <a:ea typeface="Montserrat"/>
                <a:cs typeface="Montserrat"/>
                <a:sym typeface="Montserrat"/>
              </a:rPr>
              <a:t>Further work is needed regarding the receiver (Rx) block. Enhancements in this area could include performing block- and chip-level verification.</a:t>
            </a:r>
            <a:endParaRPr/>
          </a:p>
          <a:p>
            <a:pPr indent="-228600" lvl="0" marL="228600" marR="0" rtl="0" algn="just">
              <a:lnSpc>
                <a:spcPct val="208333"/>
              </a:lnSpc>
              <a:spcBef>
                <a:spcPts val="0"/>
              </a:spcBef>
              <a:spcAft>
                <a:spcPts val="0"/>
              </a:spcAft>
              <a:buClr>
                <a:srgbClr val="000000"/>
              </a:buClr>
              <a:buSzPts val="1200"/>
              <a:buFont typeface="Arial"/>
              <a:buAutoNum type="arabicPeriod"/>
            </a:pPr>
            <a:r>
              <a:rPr b="1" i="0" lang="en-US" sz="1200" u="none" cap="none" strike="noStrike">
                <a:solidFill>
                  <a:srgbClr val="000000"/>
                </a:solidFill>
                <a:latin typeface="Montserrat"/>
                <a:ea typeface="Montserrat"/>
                <a:cs typeface="Montserrat"/>
                <a:sym typeface="Montserrat"/>
              </a:rPr>
              <a:t>Top-Level Environment Implementation: </a:t>
            </a:r>
            <a:r>
              <a:rPr b="0" i="0" lang="en-US" sz="1200" u="none" cap="none" strike="noStrike">
                <a:solidFill>
                  <a:srgbClr val="000000"/>
                </a:solidFill>
                <a:latin typeface="Montserrat"/>
                <a:ea typeface="Montserrat"/>
                <a:cs typeface="Montserrat"/>
                <a:sym typeface="Montserrat"/>
              </a:rPr>
              <a:t>Implementing a comprehensive top-level environment that includes the LTSSM, Tx, and Rx blocks combined. This would facilitate more rigorous testing and verification, ensuring that all components interact correctly and efficiently within the system.</a:t>
            </a:r>
            <a:endParaRPr/>
          </a:p>
          <a:p>
            <a:pPr indent="-228600" lvl="0" marL="228600" marR="0" rtl="0" algn="just">
              <a:lnSpc>
                <a:spcPct val="208333"/>
              </a:lnSpc>
              <a:spcBef>
                <a:spcPts val="0"/>
              </a:spcBef>
              <a:spcAft>
                <a:spcPts val="0"/>
              </a:spcAft>
              <a:buClr>
                <a:srgbClr val="000000"/>
              </a:buClr>
              <a:buSzPts val="1200"/>
              <a:buFont typeface="Arial"/>
              <a:buAutoNum type="arabicPeriod"/>
            </a:pPr>
            <a:r>
              <a:rPr b="1" i="0" lang="en-US" sz="1200" u="none" cap="none" strike="noStrike">
                <a:solidFill>
                  <a:srgbClr val="000000"/>
                </a:solidFill>
                <a:latin typeface="Montserrat"/>
                <a:ea typeface="Montserrat"/>
                <a:cs typeface="Montserrat"/>
                <a:sym typeface="Montserrat"/>
              </a:rPr>
              <a:t>Two-Device System: </a:t>
            </a:r>
            <a:r>
              <a:rPr b="0" i="0" lang="en-US" sz="1200" u="none" cap="none" strike="noStrike">
                <a:solidFill>
                  <a:srgbClr val="000000"/>
                </a:solidFill>
                <a:latin typeface="Montserrat"/>
                <a:ea typeface="Montserrat"/>
                <a:cs typeface="Montserrat"/>
                <a:sym typeface="Montserrat"/>
              </a:rPr>
              <a:t>Implementing a more scalable UVM-environment that includes two PCIe devices that communicate with each other.</a:t>
            </a:r>
            <a:endParaRPr/>
          </a:p>
          <a:p>
            <a:pPr indent="-228600" lvl="0" marL="228600" marR="0" rtl="0" algn="just">
              <a:lnSpc>
                <a:spcPct val="208333"/>
              </a:lnSpc>
              <a:spcBef>
                <a:spcPts val="0"/>
              </a:spcBef>
              <a:spcAft>
                <a:spcPts val="0"/>
              </a:spcAft>
              <a:buClr>
                <a:srgbClr val="000000"/>
              </a:buClr>
              <a:buSzPts val="1200"/>
              <a:buFont typeface="Arial"/>
              <a:buAutoNum type="arabicPeriod"/>
            </a:pPr>
            <a:r>
              <a:rPr b="1" i="0" lang="en-US" sz="1200" u="none" cap="none" strike="noStrike">
                <a:solidFill>
                  <a:srgbClr val="000000"/>
                </a:solidFill>
                <a:latin typeface="Montserrat"/>
                <a:ea typeface="Montserrat"/>
                <a:cs typeface="Montserrat"/>
                <a:sym typeface="Montserrat"/>
              </a:rPr>
              <a:t>Scalability Testing: </a:t>
            </a:r>
            <a:r>
              <a:rPr b="0" i="0" lang="en-US" sz="1200" u="none" cap="none" strike="noStrike">
                <a:solidFill>
                  <a:srgbClr val="000000"/>
                </a:solidFill>
                <a:latin typeface="Montserrat"/>
                <a:ea typeface="Montserrat"/>
                <a:cs typeface="Montserrat"/>
                <a:sym typeface="Montserrat"/>
              </a:rPr>
              <a:t>Conduct extensive scalability testing to ensure that the PHY layer design can handle increasing data loads and higher bandwidth requirements as demanded by evolving PCIe standards.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8"/>
          <p:cNvSpPr txBox="1"/>
          <p:nvPr>
            <p:ph type="title"/>
          </p:nvPr>
        </p:nvSpPr>
        <p:spPr>
          <a:xfrm>
            <a:off x="3968275" y="2591989"/>
            <a:ext cx="4462500" cy="841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US" sz="4000"/>
              <a:t>References</a:t>
            </a:r>
            <a:endParaRPr sz="4000"/>
          </a:p>
        </p:txBody>
      </p:sp>
      <p:sp>
        <p:nvSpPr>
          <p:cNvPr id="439" name="Google Shape;439;p48"/>
          <p:cNvSpPr txBox="1"/>
          <p:nvPr>
            <p:ph idx="2" type="title"/>
          </p:nvPr>
        </p:nvSpPr>
        <p:spPr>
          <a:xfrm>
            <a:off x="3968350" y="1262325"/>
            <a:ext cx="4462500" cy="1141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7200"/>
              <a:buNone/>
            </a:pPr>
            <a:r>
              <a:rPr lang="en-US"/>
              <a:t>08</a:t>
            </a:r>
            <a:endParaRPr/>
          </a:p>
        </p:txBody>
      </p:sp>
      <p:sp>
        <p:nvSpPr>
          <p:cNvPr id="440" name="Google Shape;440;p48"/>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9"/>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a:t>References</a:t>
            </a:r>
            <a:endParaRPr/>
          </a:p>
        </p:txBody>
      </p:sp>
      <p:sp>
        <p:nvSpPr>
          <p:cNvPr id="446" name="Google Shape;446;p49"/>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447" name="Google Shape;447;p49"/>
          <p:cNvSpPr txBox="1"/>
          <p:nvPr/>
        </p:nvSpPr>
        <p:spPr>
          <a:xfrm>
            <a:off x="307356" y="1030877"/>
            <a:ext cx="8211002" cy="3601283"/>
          </a:xfrm>
          <a:prstGeom prst="rect">
            <a:avLst/>
          </a:prstGeom>
          <a:noFill/>
          <a:ln>
            <a:noFill/>
          </a:ln>
        </p:spPr>
        <p:txBody>
          <a:bodyPr anchorCtr="0" anchor="t" bIns="45700" lIns="91425" spcFirstLastPara="1" rIns="91425" wrap="square" tIns="45700">
            <a:noAutofit/>
          </a:bodyPr>
          <a:lstStyle/>
          <a:p>
            <a:pPr indent="0" lvl="0" marL="0" marR="0" rtl="0" algn="just">
              <a:lnSpc>
                <a:spcPct val="208333"/>
              </a:lnSpc>
              <a:spcBef>
                <a:spcPts val="0"/>
              </a:spcBef>
              <a:spcAft>
                <a:spcPts val="0"/>
              </a:spcAft>
              <a:buNone/>
            </a:pPr>
            <a:r>
              <a:rPr b="0" i="0" lang="en-US" sz="1200" u="none" cap="none" strike="noStrike">
                <a:solidFill>
                  <a:srgbClr val="000000"/>
                </a:solidFill>
                <a:latin typeface="Montserrat"/>
                <a:ea typeface="Montserrat"/>
                <a:cs typeface="Montserrat"/>
                <a:sym typeface="Montserrat"/>
              </a:rPr>
              <a:t>[1] S. N. Nag, “Technical analysis of pcie to pcie 6: A next-generation interface evolution,” World Journal of Engineering and Technology, vol. 11, pp. 504–525, 2023.</a:t>
            </a:r>
            <a:endParaRPr/>
          </a:p>
          <a:p>
            <a:pPr indent="0" lvl="0" marL="0" marR="0" rtl="0" algn="just">
              <a:lnSpc>
                <a:spcPct val="208333"/>
              </a:lnSpc>
              <a:spcBef>
                <a:spcPts val="0"/>
              </a:spcBef>
              <a:spcAft>
                <a:spcPts val="0"/>
              </a:spcAft>
              <a:buNone/>
            </a:pPr>
            <a:r>
              <a:rPr b="0" i="0" lang="en-US" sz="1200" u="none" cap="none" strike="noStrike">
                <a:solidFill>
                  <a:srgbClr val="000000"/>
                </a:solidFill>
                <a:latin typeface="Montserrat"/>
                <a:ea typeface="Montserrat"/>
                <a:cs typeface="Montserrat"/>
                <a:sym typeface="Montserrat"/>
              </a:rPr>
              <a:t>[2] Statista, “Volume of data/information created, captured, copied, and consumed worldwide from 2010 to 2020, with forecasts from 2021 to 2025,” 2021.</a:t>
            </a:r>
            <a:endParaRPr/>
          </a:p>
          <a:p>
            <a:pPr indent="0" lvl="0" marL="0" marR="0" rtl="0" algn="just">
              <a:lnSpc>
                <a:spcPct val="208333"/>
              </a:lnSpc>
              <a:spcBef>
                <a:spcPts val="0"/>
              </a:spcBef>
              <a:spcAft>
                <a:spcPts val="0"/>
              </a:spcAft>
              <a:buNone/>
            </a:pPr>
            <a:r>
              <a:rPr b="0" i="0" lang="en-US" sz="1200" u="none" cap="none" strike="noStrike">
                <a:solidFill>
                  <a:srgbClr val="000000"/>
                </a:solidFill>
                <a:latin typeface="Montserrat"/>
                <a:ea typeface="Montserrat"/>
                <a:cs typeface="Montserrat"/>
                <a:sym typeface="Montserrat"/>
              </a:rPr>
              <a:t>[3] K. Lender and C. Morrison, “Retimers to the rescue: Pci express® specifications reach their full potential,” in PCI-SIG® Educational Webinar Series 2019, 2019.</a:t>
            </a:r>
            <a:endParaRPr/>
          </a:p>
          <a:p>
            <a:pPr indent="0" lvl="0" marL="0" marR="0" rtl="0" algn="just">
              <a:lnSpc>
                <a:spcPct val="208333"/>
              </a:lnSpc>
              <a:spcBef>
                <a:spcPts val="0"/>
              </a:spcBef>
              <a:spcAft>
                <a:spcPts val="0"/>
              </a:spcAft>
              <a:buNone/>
            </a:pPr>
            <a:r>
              <a:rPr b="0" i="0" lang="en-US" sz="1200" u="none" cap="none" strike="noStrike">
                <a:solidFill>
                  <a:srgbClr val="000000"/>
                </a:solidFill>
                <a:latin typeface="Montserrat"/>
                <a:ea typeface="Montserrat"/>
                <a:cs typeface="Montserrat"/>
                <a:sym typeface="Montserrat"/>
              </a:rPr>
              <a:t>[4] Synopsys, PCI Express Complete Solution. 2021.</a:t>
            </a:r>
            <a:endParaRPr/>
          </a:p>
          <a:p>
            <a:pPr indent="0" lvl="0" marL="0" marR="0" rtl="0" algn="just">
              <a:lnSpc>
                <a:spcPct val="208333"/>
              </a:lnSpc>
              <a:spcBef>
                <a:spcPts val="0"/>
              </a:spcBef>
              <a:spcAft>
                <a:spcPts val="0"/>
              </a:spcAft>
              <a:buNone/>
            </a:pPr>
            <a:r>
              <a:rPr b="0" i="0" lang="en-US" sz="1200" u="none" cap="none" strike="noStrike">
                <a:solidFill>
                  <a:srgbClr val="000000"/>
                </a:solidFill>
                <a:latin typeface="Montserrat"/>
                <a:ea typeface="Montserrat"/>
                <a:cs typeface="Montserrat"/>
                <a:sym typeface="Montserrat"/>
              </a:rPr>
              <a:t>[5] M.Jackson and R. Budruk, PCI Express Technology. MindShare, Inc., 2012.</a:t>
            </a:r>
            <a:endParaRPr/>
          </a:p>
          <a:p>
            <a:pPr indent="0" lvl="0" marL="0" marR="0" rtl="0" algn="just">
              <a:lnSpc>
                <a:spcPct val="208333"/>
              </a:lnSpc>
              <a:spcBef>
                <a:spcPts val="0"/>
              </a:spcBef>
              <a:spcAft>
                <a:spcPts val="0"/>
              </a:spcAft>
              <a:buNone/>
            </a:pPr>
            <a:r>
              <a:rPr b="0" i="0" lang="en-US" sz="1200" u="none" cap="none" strike="noStrike">
                <a:solidFill>
                  <a:srgbClr val="000000"/>
                </a:solidFill>
                <a:latin typeface="Montserrat"/>
                <a:ea typeface="Montserrat"/>
                <a:cs typeface="Montserrat"/>
                <a:sym typeface="Montserrat"/>
              </a:rPr>
              <a:t>[6] PCI-SIG, PCI Express® Base Specification Revision 6.0. 2021.</a:t>
            </a:r>
            <a:endParaRPr/>
          </a:p>
          <a:p>
            <a:pPr indent="0" lvl="0" marL="0" marR="0" rtl="0" algn="just">
              <a:lnSpc>
                <a:spcPct val="208333"/>
              </a:lnSpc>
              <a:spcBef>
                <a:spcPts val="0"/>
              </a:spcBef>
              <a:spcAft>
                <a:spcPts val="0"/>
              </a:spcAft>
              <a:buNone/>
            </a:pPr>
            <a:r>
              <a:rPr b="0" i="0" lang="en-US" sz="1200" u="none" cap="none" strike="noStrike">
                <a:solidFill>
                  <a:srgbClr val="000000"/>
                </a:solidFill>
                <a:latin typeface="Montserrat"/>
                <a:ea typeface="Montserrat"/>
                <a:cs typeface="Montserrat"/>
                <a:sym typeface="Montserrat"/>
              </a:rPr>
              <a:t>[7] PCI-SIG, PCI Express® Base Specification Revision 1.0. 2002.</a:t>
            </a:r>
            <a:endParaRPr/>
          </a:p>
          <a:p>
            <a:pPr indent="0" lvl="0" marL="0" marR="0" rtl="0" algn="just">
              <a:lnSpc>
                <a:spcPct val="208333"/>
              </a:lnSpc>
              <a:spcBef>
                <a:spcPts val="0"/>
              </a:spcBef>
              <a:spcAft>
                <a:spcPts val="0"/>
              </a:spcAft>
              <a:buNone/>
            </a:pPr>
            <a:r>
              <a:rPr b="0" i="0" lang="en-US" sz="1200" u="none" cap="none" strike="noStrike">
                <a:solidFill>
                  <a:srgbClr val="000000"/>
                </a:solidFill>
                <a:latin typeface="Montserrat"/>
                <a:ea typeface="Montserrat"/>
                <a:cs typeface="Montserrat"/>
                <a:sym typeface="Montserrat"/>
              </a:rPr>
              <a:t>[8] Intel, PHY Interface for The PCI Express 3.0 Architecture Revision .9. 2010.</a:t>
            </a:r>
            <a:endParaRPr/>
          </a:p>
          <a:p>
            <a:pPr indent="0" lvl="0" marL="0" marR="0" rtl="0" algn="just">
              <a:lnSpc>
                <a:spcPct val="208333"/>
              </a:lnSpc>
              <a:spcBef>
                <a:spcPts val="0"/>
              </a:spcBef>
              <a:spcAft>
                <a:spcPts val="0"/>
              </a:spcAft>
              <a:buNone/>
            </a:pPr>
            <a:r>
              <a:t/>
            </a:r>
            <a:endParaRPr b="0" i="0" sz="12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5"/>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a:t>Introduction: PCIe</a:t>
            </a:r>
            <a:endParaRPr/>
          </a:p>
        </p:txBody>
      </p:sp>
      <p:sp>
        <p:nvSpPr>
          <p:cNvPr id="97" name="Google Shape;97;p5"/>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98" name="Google Shape;98;p5"/>
          <p:cNvSpPr txBox="1"/>
          <p:nvPr/>
        </p:nvSpPr>
        <p:spPr>
          <a:xfrm>
            <a:off x="307358" y="1030877"/>
            <a:ext cx="3484059" cy="3601283"/>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Each pair of wires is called a Lane.</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The number of lanes is called the Link Width and is represented as x1, x2, x4, x8, x16, and x32.</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Each Lane uses differential signaling as depicted in figure 2.</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This helps improve noise immunity and reduce signal voltage.</a:t>
            </a:r>
            <a:endParaRPr/>
          </a:p>
        </p:txBody>
      </p:sp>
      <p:pic>
        <p:nvPicPr>
          <p:cNvPr id="99" name="Google Shape;99;p5"/>
          <p:cNvPicPr preferRelativeResize="0"/>
          <p:nvPr/>
        </p:nvPicPr>
        <p:blipFill rotWithShape="1">
          <a:blip r:embed="rId3">
            <a:alphaModFix/>
          </a:blip>
          <a:srcRect b="0" l="0" r="0" t="0"/>
          <a:stretch/>
        </p:blipFill>
        <p:spPr>
          <a:xfrm>
            <a:off x="4652781" y="1113343"/>
            <a:ext cx="3773221" cy="2276580"/>
          </a:xfrm>
          <a:prstGeom prst="rect">
            <a:avLst/>
          </a:prstGeom>
          <a:noFill/>
          <a:ln>
            <a:noFill/>
          </a:ln>
        </p:spPr>
      </p:pic>
      <p:sp>
        <p:nvSpPr>
          <p:cNvPr id="100" name="Google Shape;100;p5"/>
          <p:cNvSpPr txBox="1"/>
          <p:nvPr/>
        </p:nvSpPr>
        <p:spPr>
          <a:xfrm>
            <a:off x="4652781" y="3547602"/>
            <a:ext cx="3773221" cy="5693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100" u="none" cap="none" strike="noStrike">
                <a:solidFill>
                  <a:srgbClr val="000000"/>
                </a:solidFill>
                <a:latin typeface="Montserrat"/>
                <a:ea typeface="Montserrat"/>
                <a:cs typeface="Montserrat"/>
                <a:sym typeface="Montserrat"/>
              </a:rPr>
              <a:t>Figure 2: PCIe Differential Lane.</a:t>
            </a:r>
            <a:endParaRPr/>
          </a:p>
          <a:p>
            <a:pPr indent="0" lvl="0" marL="0" marR="0" rtl="0" algn="ctr">
              <a:lnSpc>
                <a:spcPct val="100000"/>
              </a:lnSpc>
              <a:spcBef>
                <a:spcPts val="0"/>
              </a:spcBef>
              <a:spcAft>
                <a:spcPts val="0"/>
              </a:spcAft>
              <a:buNone/>
            </a:pPr>
            <a:r>
              <a:rPr b="0" i="0" lang="en-US" sz="1000" u="none" cap="none" strike="noStrike">
                <a:solidFill>
                  <a:srgbClr val="000000"/>
                </a:solidFill>
                <a:latin typeface="Montserrat"/>
                <a:ea typeface="Montserrat"/>
                <a:cs typeface="Montserrat"/>
                <a:sym typeface="Montserrat"/>
              </a:rPr>
              <a:t>Obtained from: M. Jackson and R. Budruk, PCI Express Technology, MindShare, Inc., 2012.</a:t>
            </a:r>
            <a:endParaRPr/>
          </a:p>
        </p:txBody>
      </p:sp>
      <p:sp>
        <p:nvSpPr>
          <p:cNvPr id="101" name="Google Shape;101;p5"/>
          <p:cNvSpPr txBox="1"/>
          <p:nvPr/>
        </p:nvSpPr>
        <p:spPr>
          <a:xfrm>
            <a:off x="307356" y="4773528"/>
            <a:ext cx="8211002" cy="36997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n-US" sz="1000" u="none" cap="none" strike="noStrike">
                <a:solidFill>
                  <a:srgbClr val="000000"/>
                </a:solidFill>
                <a:latin typeface="Montserrat"/>
                <a:ea typeface="Montserrat"/>
                <a:cs typeface="Montserrat"/>
                <a:sym typeface="Montserrat"/>
              </a:rPr>
              <a:t>M. Jackson and R. Budruk, PCI Express Technology, MindShare, Inc., 2012.</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0"/>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a:t>References</a:t>
            </a:r>
            <a:endParaRPr/>
          </a:p>
        </p:txBody>
      </p:sp>
      <p:sp>
        <p:nvSpPr>
          <p:cNvPr id="453" name="Google Shape;453;p50"/>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454" name="Google Shape;454;p50"/>
          <p:cNvSpPr txBox="1"/>
          <p:nvPr/>
        </p:nvSpPr>
        <p:spPr>
          <a:xfrm>
            <a:off x="307356" y="1030877"/>
            <a:ext cx="8211002" cy="3601283"/>
          </a:xfrm>
          <a:prstGeom prst="rect">
            <a:avLst/>
          </a:prstGeom>
          <a:noFill/>
          <a:ln>
            <a:noFill/>
          </a:ln>
        </p:spPr>
        <p:txBody>
          <a:bodyPr anchorCtr="0" anchor="t" bIns="45700" lIns="91425" spcFirstLastPara="1" rIns="91425" wrap="square" tIns="45700">
            <a:noAutofit/>
          </a:bodyPr>
          <a:lstStyle/>
          <a:p>
            <a:pPr indent="0" lvl="0" marL="0" marR="0" rtl="0" algn="just">
              <a:lnSpc>
                <a:spcPct val="208333"/>
              </a:lnSpc>
              <a:spcBef>
                <a:spcPts val="0"/>
              </a:spcBef>
              <a:spcAft>
                <a:spcPts val="0"/>
              </a:spcAft>
              <a:buNone/>
            </a:pPr>
            <a:r>
              <a:rPr b="0" i="0" lang="en-US" sz="1200" u="none" cap="none" strike="noStrike">
                <a:solidFill>
                  <a:srgbClr val="000000"/>
                </a:solidFill>
                <a:latin typeface="Montserrat"/>
                <a:ea typeface="Montserrat"/>
                <a:cs typeface="Montserrat"/>
                <a:sym typeface="Montserrat"/>
              </a:rPr>
              <a:t>[9] IEEE Standard for SystemVerilog–Unified Hardware Design, Specification, and Verification Language. IEEE Std 1800-2017, 2018.</a:t>
            </a:r>
            <a:endParaRPr/>
          </a:p>
          <a:p>
            <a:pPr indent="0" lvl="0" marL="0" marR="0" rtl="0" algn="just">
              <a:lnSpc>
                <a:spcPct val="208333"/>
              </a:lnSpc>
              <a:spcBef>
                <a:spcPts val="0"/>
              </a:spcBef>
              <a:spcAft>
                <a:spcPts val="0"/>
              </a:spcAft>
              <a:buNone/>
            </a:pPr>
            <a:r>
              <a:rPr b="0" i="0" lang="en-US" sz="1200" u="none" cap="none" strike="noStrike">
                <a:solidFill>
                  <a:srgbClr val="000000"/>
                </a:solidFill>
                <a:latin typeface="Montserrat"/>
                <a:ea typeface="Montserrat"/>
                <a:cs typeface="Montserrat"/>
                <a:sym typeface="Montserrat"/>
              </a:rPr>
              <a:t>[10] H. Foster, The 2022 Wilson Research Group Functional Verification Study. Siemens</a:t>
            </a:r>
            <a:endParaRPr/>
          </a:p>
          <a:p>
            <a:pPr indent="0" lvl="0" marL="0" marR="0" rtl="0" algn="just">
              <a:lnSpc>
                <a:spcPct val="208333"/>
              </a:lnSpc>
              <a:spcBef>
                <a:spcPts val="0"/>
              </a:spcBef>
              <a:spcAft>
                <a:spcPts val="0"/>
              </a:spcAft>
              <a:buNone/>
            </a:pPr>
            <a:r>
              <a:rPr b="0" i="0" lang="en-US" sz="1200" u="none" cap="none" strike="noStrike">
                <a:solidFill>
                  <a:srgbClr val="000000"/>
                </a:solidFill>
                <a:latin typeface="Montserrat"/>
                <a:ea typeface="Montserrat"/>
                <a:cs typeface="Montserrat"/>
                <a:sym typeface="Montserrat"/>
              </a:rPr>
              <a:t> EDA, 2022.</a:t>
            </a:r>
            <a:endParaRPr/>
          </a:p>
          <a:p>
            <a:pPr indent="0" lvl="0" marL="0" marR="0" rtl="0" algn="just">
              <a:lnSpc>
                <a:spcPct val="208333"/>
              </a:lnSpc>
              <a:spcBef>
                <a:spcPts val="0"/>
              </a:spcBef>
              <a:spcAft>
                <a:spcPts val="0"/>
              </a:spcAft>
              <a:buNone/>
            </a:pPr>
            <a:r>
              <a:rPr b="0" i="0" lang="en-US" sz="1200" u="none" cap="none" strike="noStrike">
                <a:solidFill>
                  <a:srgbClr val="000000"/>
                </a:solidFill>
                <a:latin typeface="Montserrat"/>
                <a:ea typeface="Montserrat"/>
                <a:cs typeface="Montserrat"/>
                <a:sym typeface="Montserrat"/>
              </a:rPr>
              <a:t>[11] IEEE Standard for Universal Verification Methodology Language Reference Manual.</a:t>
            </a:r>
            <a:endParaRPr/>
          </a:p>
          <a:p>
            <a:pPr indent="0" lvl="0" marL="0" marR="0" rtl="0" algn="just">
              <a:lnSpc>
                <a:spcPct val="208333"/>
              </a:lnSpc>
              <a:spcBef>
                <a:spcPts val="0"/>
              </a:spcBef>
              <a:spcAft>
                <a:spcPts val="0"/>
              </a:spcAft>
              <a:buNone/>
            </a:pPr>
            <a:r>
              <a:rPr b="0" i="0" lang="en-US" sz="1200" u="none" cap="none" strike="noStrike">
                <a:solidFill>
                  <a:srgbClr val="000000"/>
                </a:solidFill>
                <a:latin typeface="Montserrat"/>
                <a:ea typeface="Montserrat"/>
                <a:cs typeface="Montserrat"/>
                <a:sym typeface="Montserrat"/>
              </a:rPr>
              <a:t> IEEE Std 1800.2-2020, 2020.</a:t>
            </a:r>
            <a:endParaRPr/>
          </a:p>
          <a:p>
            <a:pPr indent="0" lvl="0" marL="0" marR="0" rtl="0" algn="just">
              <a:lnSpc>
                <a:spcPct val="208333"/>
              </a:lnSpc>
              <a:spcBef>
                <a:spcPts val="0"/>
              </a:spcBef>
              <a:spcAft>
                <a:spcPts val="0"/>
              </a:spcAft>
              <a:buNone/>
            </a:pPr>
            <a:r>
              <a:rPr b="0" i="0" lang="en-US" sz="1200" u="none" cap="none" strike="noStrike">
                <a:solidFill>
                  <a:srgbClr val="000000"/>
                </a:solidFill>
                <a:latin typeface="Montserrat"/>
                <a:ea typeface="Montserrat"/>
                <a:cs typeface="Montserrat"/>
                <a:sym typeface="Montserrat"/>
              </a:rPr>
              <a:t>[12] J. G. B. Wile and W. Roesner, Comprehensive Functional Verification. Elsevier, 2005.</a:t>
            </a:r>
            <a:endParaRPr/>
          </a:p>
          <a:p>
            <a:pPr indent="0" lvl="0" marL="0" marR="0" rtl="0" algn="just">
              <a:lnSpc>
                <a:spcPct val="208333"/>
              </a:lnSpc>
              <a:spcBef>
                <a:spcPts val="0"/>
              </a:spcBef>
              <a:spcAft>
                <a:spcPts val="0"/>
              </a:spcAft>
              <a:buNone/>
            </a:pPr>
            <a:r>
              <a:rPr b="0" i="0" lang="en-US" sz="1200" u="none" cap="none" strike="noStrike">
                <a:solidFill>
                  <a:srgbClr val="000000"/>
                </a:solidFill>
                <a:latin typeface="Montserrat"/>
                <a:ea typeface="Montserrat"/>
                <a:cs typeface="Montserrat"/>
                <a:sym typeface="Montserrat"/>
              </a:rPr>
              <a:t>[13] J. Bergeron, Writing Testbenches using SystemVerilog. Springer, 2006.</a:t>
            </a:r>
            <a:endParaRPr/>
          </a:p>
          <a:p>
            <a:pPr indent="0" lvl="0" marL="0" marR="0" rtl="0" algn="just">
              <a:lnSpc>
                <a:spcPct val="208333"/>
              </a:lnSpc>
              <a:spcBef>
                <a:spcPts val="0"/>
              </a:spcBef>
              <a:spcAft>
                <a:spcPts val="0"/>
              </a:spcAft>
              <a:buNone/>
            </a:pPr>
            <a:r>
              <a:rPr b="0" i="0" lang="en-US" sz="1200" u="none" cap="none" strike="noStrike">
                <a:solidFill>
                  <a:srgbClr val="000000"/>
                </a:solidFill>
                <a:latin typeface="Montserrat"/>
                <a:ea typeface="Montserrat"/>
                <a:cs typeface="Montserrat"/>
                <a:sym typeface="Montserrat"/>
              </a:rPr>
              <a:t>[14] C. Spear and G. Tumbush, SystemVerilog for Verification. Springer, 2012.</a:t>
            </a:r>
            <a:endParaRPr/>
          </a:p>
          <a:p>
            <a:pPr indent="0" lvl="0" marL="0" marR="0" rtl="0" algn="just">
              <a:lnSpc>
                <a:spcPct val="208333"/>
              </a:lnSpc>
              <a:spcBef>
                <a:spcPts val="0"/>
              </a:spcBef>
              <a:spcAft>
                <a:spcPts val="0"/>
              </a:spcAft>
              <a:buNone/>
            </a:pPr>
            <a:r>
              <a:rPr b="0" i="0" lang="en-US" sz="1200" u="none" cap="none" strike="noStrike">
                <a:solidFill>
                  <a:srgbClr val="000000"/>
                </a:solidFill>
                <a:latin typeface="Montserrat"/>
                <a:ea typeface="Montserrat"/>
                <a:cs typeface="Montserrat"/>
                <a:sym typeface="Montserrat"/>
              </a:rPr>
              <a:t>[15] A. B. Mehta, ASIC/SoC Functional Design Verification. Springer, 2018.</a:t>
            </a:r>
            <a:endParaRPr/>
          </a:p>
          <a:p>
            <a:pPr indent="0" lvl="0" marL="0" marR="0" rtl="0" algn="just">
              <a:lnSpc>
                <a:spcPct val="208333"/>
              </a:lnSpc>
              <a:spcBef>
                <a:spcPts val="0"/>
              </a:spcBef>
              <a:spcAft>
                <a:spcPts val="0"/>
              </a:spcAft>
              <a:buNone/>
            </a:pPr>
            <a:r>
              <a:rPr b="0" i="0" lang="en-US" sz="1200" u="none" cap="none" strike="noStrike">
                <a:solidFill>
                  <a:srgbClr val="000000"/>
                </a:solidFill>
                <a:latin typeface="Montserrat"/>
                <a:ea typeface="Montserrat"/>
                <a:cs typeface="Montserrat"/>
                <a:sym typeface="Montserrat"/>
              </a:rPr>
              <a:t>[16] S. EDA, UVMCookbook. 2018.</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1"/>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a:t>References</a:t>
            </a:r>
            <a:endParaRPr/>
          </a:p>
        </p:txBody>
      </p:sp>
      <p:sp>
        <p:nvSpPr>
          <p:cNvPr id="460" name="Google Shape;460;p51"/>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461" name="Google Shape;461;p51"/>
          <p:cNvSpPr txBox="1"/>
          <p:nvPr/>
        </p:nvSpPr>
        <p:spPr>
          <a:xfrm>
            <a:off x="307356" y="1030877"/>
            <a:ext cx="8211002" cy="3601283"/>
          </a:xfrm>
          <a:prstGeom prst="rect">
            <a:avLst/>
          </a:prstGeom>
          <a:noFill/>
          <a:ln>
            <a:noFill/>
          </a:ln>
        </p:spPr>
        <p:txBody>
          <a:bodyPr anchorCtr="0" anchor="t" bIns="45700" lIns="91425" spcFirstLastPara="1" rIns="91425" wrap="square" tIns="45700">
            <a:noAutofit/>
          </a:bodyPr>
          <a:lstStyle/>
          <a:p>
            <a:pPr indent="0" lvl="0" marL="0" marR="0" rtl="0" algn="just">
              <a:lnSpc>
                <a:spcPct val="208333"/>
              </a:lnSpc>
              <a:spcBef>
                <a:spcPts val="0"/>
              </a:spcBef>
              <a:spcAft>
                <a:spcPts val="0"/>
              </a:spcAft>
              <a:buNone/>
            </a:pPr>
            <a:r>
              <a:rPr b="0" i="0" lang="en-US" sz="1200" u="none" cap="none" strike="noStrike">
                <a:solidFill>
                  <a:srgbClr val="000000"/>
                </a:solidFill>
                <a:latin typeface="Montserrat"/>
                <a:ea typeface="Montserrat"/>
                <a:cs typeface="Montserrat"/>
                <a:sym typeface="Montserrat"/>
              </a:rPr>
              <a:t>[17] Accellera, Universal Verification Methodology (UVM) 1.2 User’s Guide. 2015.</a:t>
            </a:r>
            <a:endParaRPr/>
          </a:p>
          <a:p>
            <a:pPr indent="0" lvl="0" marL="0" marR="0" rtl="0" algn="just">
              <a:lnSpc>
                <a:spcPct val="208333"/>
              </a:lnSpc>
              <a:spcBef>
                <a:spcPts val="0"/>
              </a:spcBef>
              <a:spcAft>
                <a:spcPts val="0"/>
              </a:spcAft>
              <a:buNone/>
            </a:pPr>
            <a:r>
              <a:rPr b="0" i="0" lang="en-US" sz="1200" u="none" cap="none" strike="noStrike">
                <a:solidFill>
                  <a:srgbClr val="000000"/>
                </a:solidFill>
                <a:latin typeface="Montserrat"/>
                <a:ea typeface="Montserrat"/>
                <a:cs typeface="Montserrat"/>
                <a:sym typeface="Montserrat"/>
              </a:rPr>
              <a:t>[18] R. Javali and J. T. Colaco, “Efficient implementation of high speed pci express mac transmitter with pipe interface,” in IEEE Sponsored 3rd International Conference on Electronics and Communication Systems, 2016.</a:t>
            </a:r>
            <a:endParaRPr/>
          </a:p>
          <a:p>
            <a:pPr indent="0" lvl="0" marL="0" marR="0" rtl="0" algn="just">
              <a:lnSpc>
                <a:spcPct val="208333"/>
              </a:lnSpc>
              <a:spcBef>
                <a:spcPts val="0"/>
              </a:spcBef>
              <a:spcAft>
                <a:spcPts val="0"/>
              </a:spcAft>
              <a:buNone/>
            </a:pPr>
            <a:r>
              <a:rPr b="0" i="0" lang="en-US" sz="1200" u="none" cap="none" strike="noStrike">
                <a:solidFill>
                  <a:srgbClr val="000000"/>
                </a:solidFill>
                <a:latin typeface="Montserrat"/>
                <a:ea typeface="Montserrat"/>
                <a:cs typeface="Montserrat"/>
                <a:sym typeface="Montserrat"/>
              </a:rPr>
              <a:t>[19] K. N. Chandana and R. K. Karunavathi, “Link initialization and training in mac layer of pcie 3.0,” International Journal of Computer Science and Information Technologies, vol. 6, no. 3, pp. 2717–2719, 2015.</a:t>
            </a:r>
            <a:endParaRPr/>
          </a:p>
          <a:p>
            <a:pPr indent="0" lvl="0" marL="0" marR="0" rtl="0" algn="just">
              <a:lnSpc>
                <a:spcPct val="208333"/>
              </a:lnSpc>
              <a:spcBef>
                <a:spcPts val="0"/>
              </a:spcBef>
              <a:spcAft>
                <a:spcPts val="0"/>
              </a:spcAft>
              <a:buNone/>
            </a:pPr>
            <a:r>
              <a:rPr b="0" i="0" lang="en-US" sz="1200" u="none" cap="none" strike="noStrike">
                <a:solidFill>
                  <a:srgbClr val="000000"/>
                </a:solidFill>
                <a:latin typeface="Montserrat"/>
                <a:ea typeface="Montserrat"/>
                <a:cs typeface="Montserrat"/>
                <a:sym typeface="Montserrat"/>
              </a:rPr>
              <a:t>[20] M. D. R. Geetanjali and G. Umesh, “Functional verification of mac-phy layer of pci express gen5.0 with pipe interface using uvm,” in 2020 International Conference for Emerging Technology, 2020.</a:t>
            </a:r>
            <a:endParaRPr/>
          </a:p>
          <a:p>
            <a:pPr indent="0" lvl="0" marL="0" marR="0" rtl="0" algn="just">
              <a:lnSpc>
                <a:spcPct val="208333"/>
              </a:lnSpc>
              <a:spcBef>
                <a:spcPts val="0"/>
              </a:spcBef>
              <a:spcAft>
                <a:spcPts val="0"/>
              </a:spcAft>
              <a:buNone/>
            </a:pPr>
            <a:r>
              <a:rPr b="0" i="0" lang="en-US" sz="1200" u="none" cap="none" strike="noStrike">
                <a:solidFill>
                  <a:srgbClr val="000000"/>
                </a:solidFill>
                <a:latin typeface="Montserrat"/>
                <a:ea typeface="Montserrat"/>
                <a:cs typeface="Montserrat"/>
                <a:sym typeface="Montserrat"/>
              </a:rPr>
              <a:t>[21] C. E. Cummings and J. Bergeron, “Using uvm virtual sequencers and virtual sequences,” Sunburst Design, 2016.</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2"/>
          <p:cNvSpPr txBox="1"/>
          <p:nvPr>
            <p:ph type="title"/>
          </p:nvPr>
        </p:nvSpPr>
        <p:spPr>
          <a:xfrm>
            <a:off x="713226" y="445025"/>
            <a:ext cx="4833333" cy="212672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accent1"/>
              </a:buClr>
              <a:buSzPts val="2800"/>
              <a:buNone/>
            </a:pPr>
            <a:r>
              <a:rPr lang="en-US" sz="6000"/>
              <a:t>Thank You!</a:t>
            </a:r>
            <a:endParaRPr sz="6000"/>
          </a:p>
        </p:txBody>
      </p:sp>
      <p:sp>
        <p:nvSpPr>
          <p:cNvPr id="467" name="Google Shape;467;p52"/>
          <p:cNvSpPr/>
          <p:nvPr/>
        </p:nvSpPr>
        <p:spPr>
          <a:xfrm>
            <a:off x="713223" y="3332749"/>
            <a:ext cx="4833334" cy="10106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6"/>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a:t>Introduction: PCIe Layers</a:t>
            </a:r>
            <a:endParaRPr/>
          </a:p>
        </p:txBody>
      </p:sp>
      <p:sp>
        <p:nvSpPr>
          <p:cNvPr id="107" name="Google Shape;107;p6"/>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108" name="Google Shape;108;p6"/>
          <p:cNvSpPr txBox="1"/>
          <p:nvPr/>
        </p:nvSpPr>
        <p:spPr>
          <a:xfrm>
            <a:off x="307356" y="1030877"/>
            <a:ext cx="3461756" cy="3601283"/>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PCIe employs a layered protocol architecture.</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Consists of the Physical Layer (PHY), Data Link Layer (DLL), and Transaction Layer (TL), as illustrated in figure 3.</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Each layer is responsible for specific functions and protocols.</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The layers ensure reliable data transmission, accurate error detection and correction, flow control, and transaction management.</a:t>
            </a:r>
            <a:endParaRPr/>
          </a:p>
        </p:txBody>
      </p:sp>
      <p:sp>
        <p:nvSpPr>
          <p:cNvPr id="109" name="Google Shape;109;p6"/>
          <p:cNvSpPr txBox="1"/>
          <p:nvPr/>
        </p:nvSpPr>
        <p:spPr>
          <a:xfrm>
            <a:off x="307356" y="4773528"/>
            <a:ext cx="8211002" cy="36997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n-US" sz="1000" u="none" cap="none" strike="noStrike">
                <a:solidFill>
                  <a:srgbClr val="000000"/>
                </a:solidFill>
                <a:latin typeface="Montserrat"/>
                <a:ea typeface="Montserrat"/>
                <a:cs typeface="Montserrat"/>
                <a:sym typeface="Montserrat"/>
              </a:rPr>
              <a:t>S. N. Nag, "Technical Analysis of PCIe to PCIe 6: A Next-Generation Interface Evolution," World Journal of Engineering and Technology, vol. 11, pp. 504-525, 2023. </a:t>
            </a:r>
            <a:endParaRPr/>
          </a:p>
        </p:txBody>
      </p:sp>
      <p:pic>
        <p:nvPicPr>
          <p:cNvPr descr="A diagram of a device link&#10;&#10;Description automatically generated" id="110" name="Google Shape;110;p6"/>
          <p:cNvPicPr preferRelativeResize="0"/>
          <p:nvPr/>
        </p:nvPicPr>
        <p:blipFill rotWithShape="1">
          <a:blip r:embed="rId3">
            <a:alphaModFix/>
          </a:blip>
          <a:srcRect b="0" l="0" r="0" t="0"/>
          <a:stretch/>
        </p:blipFill>
        <p:spPr>
          <a:xfrm>
            <a:off x="4366680" y="1027371"/>
            <a:ext cx="4240489" cy="2991383"/>
          </a:xfrm>
          <a:prstGeom prst="rect">
            <a:avLst/>
          </a:prstGeom>
          <a:noFill/>
          <a:ln>
            <a:noFill/>
          </a:ln>
        </p:spPr>
      </p:pic>
      <p:sp>
        <p:nvSpPr>
          <p:cNvPr id="111" name="Google Shape;111;p6"/>
          <p:cNvSpPr txBox="1"/>
          <p:nvPr/>
        </p:nvSpPr>
        <p:spPr>
          <a:xfrm>
            <a:off x="4366680" y="4015248"/>
            <a:ext cx="4240489" cy="7232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100" u="none" cap="none" strike="noStrike">
                <a:solidFill>
                  <a:srgbClr val="000000"/>
                </a:solidFill>
                <a:latin typeface="Montserrat"/>
                <a:ea typeface="Montserrat"/>
                <a:cs typeface="Montserrat"/>
                <a:sym typeface="Montserrat"/>
              </a:rPr>
              <a:t>Figure 3: PCIe Layered Architecture.</a:t>
            </a:r>
            <a:endParaRPr/>
          </a:p>
          <a:p>
            <a:pPr indent="0" lvl="0" marL="0" marR="0" rtl="0" algn="ctr">
              <a:lnSpc>
                <a:spcPct val="100000"/>
              </a:lnSpc>
              <a:spcBef>
                <a:spcPts val="0"/>
              </a:spcBef>
              <a:spcAft>
                <a:spcPts val="0"/>
              </a:spcAft>
              <a:buNone/>
            </a:pPr>
            <a:r>
              <a:rPr b="0" i="0" lang="en-US" sz="1000" u="none" cap="none" strike="noStrike">
                <a:solidFill>
                  <a:srgbClr val="000000"/>
                </a:solidFill>
                <a:latin typeface="Montserrat"/>
                <a:ea typeface="Montserrat"/>
                <a:cs typeface="Montserrat"/>
                <a:sym typeface="Montserrat"/>
              </a:rPr>
              <a:t>Obtained from: S. N. Nag, "Technical Analysis of PCIe to PCIe 6: A Next-Generation Interface Evolution," World Journal of Engineering and Technology, vol. 11, pp. 504-525, 2023.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7"/>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a:t>Introduction: PCIe PHY Layer</a:t>
            </a:r>
            <a:endParaRPr/>
          </a:p>
        </p:txBody>
      </p:sp>
      <p:sp>
        <p:nvSpPr>
          <p:cNvPr id="117" name="Google Shape;117;p7"/>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118" name="Google Shape;118;p7"/>
          <p:cNvSpPr txBox="1"/>
          <p:nvPr/>
        </p:nvSpPr>
        <p:spPr>
          <a:xfrm>
            <a:off x="307356" y="1030877"/>
            <a:ext cx="4264644" cy="3601283"/>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The Physical Layer is the bottom layer of the architecture of PCIe devices.</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On the transmitter side of this layer, outbound packets are framed, encoded, scrambled, clocked, and serialized onto the available lanes.</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While on the receiver side, inbound bit streams are recovered into the original packets, which are further forwarded to the DLL. </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The Electrical sub-block is the analog interface of the Physical Layer that connects to the Link.</a:t>
            </a:r>
            <a:endParaRPr/>
          </a:p>
        </p:txBody>
      </p:sp>
      <p:pic>
        <p:nvPicPr>
          <p:cNvPr id="119" name="Google Shape;119;p7"/>
          <p:cNvPicPr preferRelativeResize="0"/>
          <p:nvPr/>
        </p:nvPicPr>
        <p:blipFill rotWithShape="1">
          <a:blip r:embed="rId3">
            <a:alphaModFix/>
          </a:blip>
          <a:srcRect b="0" l="0" r="0" t="0"/>
          <a:stretch/>
        </p:blipFill>
        <p:spPr>
          <a:xfrm>
            <a:off x="4721543" y="1138497"/>
            <a:ext cx="3936056" cy="2866509"/>
          </a:xfrm>
          <a:prstGeom prst="rect">
            <a:avLst/>
          </a:prstGeom>
          <a:noFill/>
          <a:ln>
            <a:noFill/>
          </a:ln>
        </p:spPr>
      </p:pic>
      <p:sp>
        <p:nvSpPr>
          <p:cNvPr id="120" name="Google Shape;120;p7"/>
          <p:cNvSpPr txBox="1"/>
          <p:nvPr/>
        </p:nvSpPr>
        <p:spPr>
          <a:xfrm>
            <a:off x="4721544" y="4005006"/>
            <a:ext cx="3936057" cy="5693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100" u="none" cap="none" strike="noStrike">
                <a:solidFill>
                  <a:srgbClr val="000000"/>
                </a:solidFill>
                <a:latin typeface="Montserrat"/>
                <a:ea typeface="Montserrat"/>
                <a:cs typeface="Montserrat"/>
                <a:sym typeface="Montserrat"/>
              </a:rPr>
              <a:t>Figure 4: Physical Layer Sub-blocks.</a:t>
            </a:r>
            <a:endParaRPr/>
          </a:p>
          <a:p>
            <a:pPr indent="0" lvl="0" marL="0" marR="0" rtl="0" algn="ctr">
              <a:lnSpc>
                <a:spcPct val="100000"/>
              </a:lnSpc>
              <a:spcBef>
                <a:spcPts val="0"/>
              </a:spcBef>
              <a:spcAft>
                <a:spcPts val="0"/>
              </a:spcAft>
              <a:buNone/>
            </a:pPr>
            <a:r>
              <a:rPr b="0" i="0" lang="en-US" sz="1000" u="none" cap="none" strike="noStrike">
                <a:solidFill>
                  <a:srgbClr val="000000"/>
                </a:solidFill>
                <a:latin typeface="Montserrat"/>
                <a:ea typeface="Montserrat"/>
                <a:cs typeface="Montserrat"/>
                <a:sym typeface="Montserrat"/>
              </a:rPr>
              <a:t>Obtained from: M. Jackson and R. Budruk, PCI Express Technology, MindShare, Inc., 2012.</a:t>
            </a:r>
            <a:endParaRPr/>
          </a:p>
        </p:txBody>
      </p:sp>
      <p:sp>
        <p:nvSpPr>
          <p:cNvPr id="121" name="Google Shape;121;p7"/>
          <p:cNvSpPr txBox="1"/>
          <p:nvPr/>
        </p:nvSpPr>
        <p:spPr>
          <a:xfrm>
            <a:off x="307356" y="4773528"/>
            <a:ext cx="8211002" cy="36997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n-US" sz="1000" u="none" cap="none" strike="noStrike">
                <a:solidFill>
                  <a:srgbClr val="000000"/>
                </a:solidFill>
                <a:latin typeface="Montserrat"/>
                <a:ea typeface="Montserrat"/>
                <a:cs typeface="Montserrat"/>
                <a:sym typeface="Montserrat"/>
              </a:rPr>
              <a:t>M. Jackson and R. Budruk, PCI Express Technology, MindShare, Inc., 2012.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307356" y="383175"/>
            <a:ext cx="8118644" cy="6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Montserrat"/>
              <a:buNone/>
            </a:pPr>
            <a:r>
              <a:rPr lang="en-US"/>
              <a:t>Introduction: PCIe PHY Layer - Logical</a:t>
            </a:r>
            <a:endParaRPr/>
          </a:p>
        </p:txBody>
      </p:sp>
      <p:sp>
        <p:nvSpPr>
          <p:cNvPr id="127" name="Google Shape;127;p8"/>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
        <p:nvSpPr>
          <p:cNvPr id="128" name="Google Shape;128;p8"/>
          <p:cNvSpPr txBox="1"/>
          <p:nvPr/>
        </p:nvSpPr>
        <p:spPr>
          <a:xfrm>
            <a:off x="307356" y="1030875"/>
            <a:ext cx="8211002" cy="1800641"/>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The key decision maker for the Physical Layer.</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Consists of a transmit unit, a receive unit, and an LTSSM unit.</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LTSSM takes the spotlight as the intelligence behind establishing and maintaining PCIe connections.</a:t>
            </a:r>
            <a:endParaRPr/>
          </a:p>
          <a:p>
            <a:pPr indent="-285750" lvl="0" marL="285750" marR="0" rtl="0" algn="just">
              <a:lnSpc>
                <a:spcPct val="208333"/>
              </a:lnSpc>
              <a:spcBef>
                <a:spcPts val="0"/>
              </a:spcBef>
              <a:spcAft>
                <a:spcPts val="0"/>
              </a:spcAft>
              <a:buClr>
                <a:srgbClr val="000000"/>
              </a:buClr>
              <a:buSzPts val="1200"/>
              <a:buFont typeface="Arial"/>
              <a:buChar char="•"/>
            </a:pPr>
            <a:r>
              <a:rPr b="0" i="0" lang="en-US" sz="1200" u="none" cap="none" strike="noStrike">
                <a:solidFill>
                  <a:srgbClr val="000000"/>
                </a:solidFill>
                <a:latin typeface="Montserrat"/>
                <a:ea typeface="Montserrat"/>
                <a:cs typeface="Montserrat"/>
                <a:sym typeface="Montserrat"/>
              </a:rPr>
              <a:t>LTSSM generates control signals that determine the type and content of transmitted data (data packets, Logical Idle, and ordered sets).</a:t>
            </a:r>
            <a:endParaRPr/>
          </a:p>
        </p:txBody>
      </p:sp>
      <p:pic>
        <p:nvPicPr>
          <p:cNvPr id="129" name="Google Shape;129;p8"/>
          <p:cNvPicPr preferRelativeResize="0"/>
          <p:nvPr/>
        </p:nvPicPr>
        <p:blipFill rotWithShape="1">
          <a:blip r:embed="rId3">
            <a:alphaModFix/>
          </a:blip>
          <a:srcRect b="0" l="21303" r="0" t="66252"/>
          <a:stretch/>
        </p:blipFill>
        <p:spPr>
          <a:xfrm>
            <a:off x="1016512" y="2825238"/>
            <a:ext cx="4609285" cy="1787882"/>
          </a:xfrm>
          <a:prstGeom prst="rect">
            <a:avLst/>
          </a:prstGeom>
          <a:noFill/>
          <a:ln>
            <a:noFill/>
          </a:ln>
        </p:spPr>
      </p:pic>
      <p:sp>
        <p:nvSpPr>
          <p:cNvPr id="130" name="Google Shape;130;p8"/>
          <p:cNvSpPr txBox="1"/>
          <p:nvPr/>
        </p:nvSpPr>
        <p:spPr>
          <a:xfrm>
            <a:off x="5625797" y="3117578"/>
            <a:ext cx="2740704" cy="7232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100" u="none" cap="none" strike="noStrike">
                <a:solidFill>
                  <a:srgbClr val="000000"/>
                </a:solidFill>
                <a:latin typeface="Montserrat"/>
                <a:ea typeface="Montserrat"/>
                <a:cs typeface="Montserrat"/>
                <a:sym typeface="Montserrat"/>
              </a:rPr>
              <a:t>Figure 5: PCIe PHY Layer.</a:t>
            </a:r>
            <a:endParaRPr/>
          </a:p>
          <a:p>
            <a:pPr indent="0" lvl="0" marL="0" marR="0" rtl="0" algn="ctr">
              <a:lnSpc>
                <a:spcPct val="100000"/>
              </a:lnSpc>
              <a:spcBef>
                <a:spcPts val="0"/>
              </a:spcBef>
              <a:spcAft>
                <a:spcPts val="0"/>
              </a:spcAft>
              <a:buNone/>
            </a:pPr>
            <a:r>
              <a:rPr b="0" i="0" lang="en-US" sz="1000" u="none" cap="none" strike="noStrike">
                <a:solidFill>
                  <a:srgbClr val="000000"/>
                </a:solidFill>
                <a:latin typeface="Montserrat"/>
                <a:ea typeface="Montserrat"/>
                <a:cs typeface="Montserrat"/>
                <a:sym typeface="Montserrat"/>
              </a:rPr>
              <a:t>Obtained from: M. Jackson and R. Budruk, PCI Express Technology, MindShare, Inc., 2012.</a:t>
            </a:r>
            <a:endParaRPr/>
          </a:p>
        </p:txBody>
      </p:sp>
      <p:sp>
        <p:nvSpPr>
          <p:cNvPr id="131" name="Google Shape;131;p8"/>
          <p:cNvSpPr txBox="1"/>
          <p:nvPr/>
        </p:nvSpPr>
        <p:spPr>
          <a:xfrm>
            <a:off x="307356" y="4773528"/>
            <a:ext cx="8211002" cy="36997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n-US" sz="1000" u="none" cap="none" strike="noStrike">
                <a:solidFill>
                  <a:srgbClr val="000000"/>
                </a:solidFill>
                <a:latin typeface="Montserrat"/>
                <a:ea typeface="Montserrat"/>
                <a:cs typeface="Montserrat"/>
                <a:sym typeface="Montserrat"/>
              </a:rPr>
              <a:t>M. Jackson and R. Budruk, PCI Express Technology, MindShare, Inc., 2012.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3968275" y="2591989"/>
            <a:ext cx="4462500" cy="841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US" sz="4000"/>
              <a:t>Existing RTL Design</a:t>
            </a:r>
            <a:endParaRPr sz="4000"/>
          </a:p>
        </p:txBody>
      </p:sp>
      <p:sp>
        <p:nvSpPr>
          <p:cNvPr id="137" name="Google Shape;137;p9"/>
          <p:cNvSpPr txBox="1"/>
          <p:nvPr>
            <p:ph idx="1" type="subTitle"/>
          </p:nvPr>
        </p:nvSpPr>
        <p:spPr>
          <a:xfrm>
            <a:off x="3968275" y="3743207"/>
            <a:ext cx="4462500" cy="678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en-US">
                <a:solidFill>
                  <a:schemeClr val="accent2"/>
                </a:solidFill>
              </a:rPr>
              <a:t>The Design Under Verification (DUV)</a:t>
            </a:r>
            <a:endParaRPr>
              <a:solidFill>
                <a:schemeClr val="accent2"/>
              </a:solidFill>
            </a:endParaRPr>
          </a:p>
        </p:txBody>
      </p:sp>
      <p:sp>
        <p:nvSpPr>
          <p:cNvPr id="138" name="Google Shape;138;p9"/>
          <p:cNvSpPr txBox="1"/>
          <p:nvPr>
            <p:ph idx="2" type="title"/>
          </p:nvPr>
        </p:nvSpPr>
        <p:spPr>
          <a:xfrm>
            <a:off x="3968350" y="1262325"/>
            <a:ext cx="4462500" cy="1141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7200"/>
              <a:buNone/>
            </a:pPr>
            <a:r>
              <a:rPr lang="en-US"/>
              <a:t>02</a:t>
            </a:r>
            <a:endParaRPr/>
          </a:p>
        </p:txBody>
      </p:sp>
      <p:sp>
        <p:nvSpPr>
          <p:cNvPr id="139" name="Google Shape;139;p9"/>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200" u="none" cap="none" strike="noStrike">
                <a:solidFill>
                  <a:srgbClr val="000000"/>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Peter Gad</dc:creator>
</cp:coreProperties>
</file>