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304" r:id="rId5"/>
    <p:sldId id="309" r:id="rId6"/>
    <p:sldId id="306" r:id="rId7"/>
    <p:sldId id="315" r:id="rId8"/>
    <p:sldId id="310" r:id="rId9"/>
    <p:sldId id="307" r:id="rId10"/>
    <p:sldId id="316" r:id="rId11"/>
    <p:sldId id="313" r:id="rId12"/>
    <p:sldId id="317" r:id="rId13"/>
    <p:sldId id="318" r:id="rId14"/>
    <p:sldId id="319" r:id="rId15"/>
    <p:sldId id="320" r:id="rId16"/>
    <p:sldId id="321" r:id="rId17"/>
    <p:sldId id="322" r:id="rId18"/>
    <p:sldId id="286" r:id="rId19"/>
    <p:sldId id="284" r:id="rId2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2"/>
      <p:bold r:id="rId23"/>
      <p:italic r:id="rId24"/>
      <p:boldItalic r:id="rId25"/>
    </p:embeddedFont>
    <p:embeddedFont>
      <p:font typeface="Barlow Semi Condensed Medium" panose="00000606000000000000" pitchFamily="2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Fjalla One" panose="02000506040000020004" pitchFamily="2" charset="0"/>
      <p:regular r:id="rId31"/>
    </p:embeddedFont>
    <p:embeddedFont>
      <p:font typeface="Roboto Condensed Light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0E05C-87C5-4837-BB8E-A9A8383CCAF3}">
  <a:tblStyle styleId="{7020E05C-87C5-4837-BB8E-A9A8383CCA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8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5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4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69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900420" y="1241065"/>
            <a:ext cx="4917741" cy="1110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/>
              <a:t>Interview_Part_2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85449" y="2410996"/>
            <a:ext cx="3918284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Prepared by: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Mahmoud </a:t>
            </a:r>
            <a:r>
              <a:rPr lang="en-US" sz="2300" dirty="0" err="1"/>
              <a:t>Marzouk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67582" y="2510113"/>
            <a:ext cx="417603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verification: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23307" y="4805172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4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SysArray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4x4 testbench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4546D-9660-8AE6-B4B2-DDA07B3D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517" y="984130"/>
            <a:ext cx="7482171" cy="802492"/>
          </a:xfrm>
        </p:spPr>
        <p:txBody>
          <a:bodyPr/>
          <a:lstStyle/>
          <a:p>
            <a:r>
              <a:rPr lang="en-US" sz="1600" dirty="0"/>
              <a:t>The systolic array is tested by multiplying the two matrices (4x4) and then checking if the output matches the original matrix.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4E018AE-F9EC-D68A-7DE2-6AE76D54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7" y="1667728"/>
            <a:ext cx="7482170" cy="31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verification: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79807" y="3777883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altLang="en-US" sz="1100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Reference matrices A,B ,and 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4546D-9660-8AE6-B4B2-DDA07B3D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517" y="984130"/>
            <a:ext cx="7482171" cy="802492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These are the test input matrices A and B and output matrix C.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D4E224D-04DD-BBEF-54A8-662138C8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8" y="1922041"/>
            <a:ext cx="5344271" cy="1514686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83DFF76E-97DA-14D9-29FE-A46DB603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19" y="1922041"/>
            <a:ext cx="152253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verification: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80983" y="4135399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6: Testbench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4546D-9660-8AE6-B4B2-DDA07B3D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517" y="752902"/>
            <a:ext cx="7482171" cy="872294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The insertion code of the two matrices A and 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8E941-44CF-90B4-0B2E-91205897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05" y="1485462"/>
            <a:ext cx="2573471" cy="2588434"/>
          </a:xfrm>
          <a:prstGeom prst="rect">
            <a:avLst/>
          </a:prstGeom>
        </p:spPr>
      </p:pic>
      <p:pic>
        <p:nvPicPr>
          <p:cNvPr id="9" name="Picture 8" descr="A computer screen with white and green text&#10;&#10;Description automatically generated">
            <a:extLst>
              <a:ext uri="{FF2B5EF4-FFF2-40B4-BE49-F238E27FC236}">
                <a16:creationId xmlns:a16="http://schemas.microsoft.com/office/drawing/2014/main" id="{4C43021F-EA4D-3F76-6652-FF330387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24" y="1474616"/>
            <a:ext cx="3509917" cy="25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verification: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23307" y="4805172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altLang="en-US" sz="1100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SysArray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4x4 testbench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4546D-9660-8AE6-B4B2-DDA07B3D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517" y="984130"/>
            <a:ext cx="7482171" cy="645379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2. The systolic array is tested by multiplying the two matrices (8x8) and then checking if the output matches the original matrix. </a:t>
            </a:r>
          </a:p>
        </p:txBody>
      </p:sp>
      <p:pic>
        <p:nvPicPr>
          <p:cNvPr id="4" name="Picture 3" descr="A computer screen shot of a black and green chart&#10;&#10;Description automatically generated">
            <a:extLst>
              <a:ext uri="{FF2B5EF4-FFF2-40B4-BE49-F238E27FC236}">
                <a16:creationId xmlns:a16="http://schemas.microsoft.com/office/drawing/2014/main" id="{525D6FB9-32BF-CCDD-BECD-E33D47EF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4" y="1629509"/>
            <a:ext cx="7002744" cy="31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verification: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57768" y="4290889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8: Reference matrices A,B ,and 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4546D-9660-8AE6-B4B2-DDA07B3D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517" y="984130"/>
            <a:ext cx="7482171" cy="802492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These are the test input matrices A and B and output matrix C.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263E3D-2774-D745-80CC-BC42111B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832516"/>
            <a:ext cx="5802488" cy="2338729"/>
          </a:xfrm>
          <a:prstGeom prst="rect">
            <a:avLst/>
          </a:prstGeom>
        </p:spPr>
      </p:pic>
      <p:pic>
        <p:nvPicPr>
          <p:cNvPr id="9" name="Picture 8" descr="A grid of numbers on a black background&#10;&#10;Description automatically generated">
            <a:extLst>
              <a:ext uri="{FF2B5EF4-FFF2-40B4-BE49-F238E27FC236}">
                <a16:creationId xmlns:a16="http://schemas.microsoft.com/office/drawing/2014/main" id="{4678EF61-DD33-F834-BE64-7917B5A9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55" y="1823893"/>
            <a:ext cx="2777067" cy="23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 Synthesis report: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990034" y="4720372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9 : Synthesis report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C8D090-69C3-695B-0049-45F2C022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05" y="1133596"/>
            <a:ext cx="6616849" cy="34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517" y="721806"/>
            <a:ext cx="3509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Barlow Semi Condensed" panose="00000506000000000000" pitchFamily="2" charset="0"/>
              </a:rPr>
              <a:t>RTL  Synthesis 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990034" y="4720372"/>
            <a:ext cx="54335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9 : Synthesis of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SysArray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059000-2540-94AB-57A9-6DDADA6C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69" y="951451"/>
            <a:ext cx="4081919" cy="37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eferences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40555" y="1063257"/>
            <a:ext cx="6901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Barlow Semi Condensed" panose="00000506000000000000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Barlow Semi Condensed" panose="00000506000000000000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Vucha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Rajawat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, A. (2011). Design and FPGA implementation of systolic array architecture for matrix multiplication.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International Journal of Computer Applications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26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(3), 18-22.‏</a:t>
            </a:r>
            <a:endParaRPr lang="en-US" altLang="en-US" i="1" dirty="0">
              <a:solidFill>
                <a:schemeClr val="tx1"/>
              </a:solidFill>
              <a:latin typeface="Barlow Semi Condensed" panose="00000506000000000000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1400" y="209597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" name="Rectangle 1"/>
          <p:cNvSpPr/>
          <p:nvPr/>
        </p:nvSpPr>
        <p:spPr>
          <a:xfrm>
            <a:off x="2466753" y="3572540"/>
            <a:ext cx="4359349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1476675" y="126742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1476675" y="226673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1476675" y="319847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3492579" y="4486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2373356" y="1352146"/>
            <a:ext cx="338228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2403588" y="2351684"/>
            <a:ext cx="359182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2409236" y="3332262"/>
            <a:ext cx="478178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Advantages and Disadvantages of TPUs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1558844" y="14162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558844" y="241764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1558844" y="33505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" name="Google Shape;2122;p37">
            <a:extLst>
              <a:ext uri="{FF2B5EF4-FFF2-40B4-BE49-F238E27FC236}">
                <a16:creationId xmlns:a16="http://schemas.microsoft.com/office/drawing/2014/main" id="{B48C7029-580E-314F-C211-CFA8ED32F1A8}"/>
              </a:ext>
            </a:extLst>
          </p:cNvPr>
          <p:cNvGrpSpPr/>
          <p:nvPr/>
        </p:nvGrpSpPr>
        <p:grpSpPr>
          <a:xfrm>
            <a:off x="1476675" y="4120633"/>
            <a:ext cx="635100" cy="734984"/>
            <a:chOff x="731647" y="2728277"/>
            <a:chExt cx="635100" cy="734984"/>
          </a:xfrm>
        </p:grpSpPr>
        <p:grpSp>
          <p:nvGrpSpPr>
            <p:cNvPr id="5" name="Google Shape;2123;p37">
              <a:extLst>
                <a:ext uri="{FF2B5EF4-FFF2-40B4-BE49-F238E27FC236}">
                  <a16:creationId xmlns:a16="http://schemas.microsoft.com/office/drawing/2014/main" id="{99FDA3F6-2AD4-4004-7720-BFE44281BD3C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0" name="Google Shape;2124;p37">
                <a:extLst>
                  <a:ext uri="{FF2B5EF4-FFF2-40B4-BE49-F238E27FC236}">
                    <a16:creationId xmlns:a16="http://schemas.microsoft.com/office/drawing/2014/main" id="{F1C4F787-474D-5259-B6A5-30185160C465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5;p37">
                <a:extLst>
                  <a:ext uri="{FF2B5EF4-FFF2-40B4-BE49-F238E27FC236}">
                    <a16:creationId xmlns:a16="http://schemas.microsoft.com/office/drawing/2014/main" id="{BF91AE72-C6F9-D576-176A-9BE76349A724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6;p37">
              <a:extLst>
                <a:ext uri="{FF2B5EF4-FFF2-40B4-BE49-F238E27FC236}">
                  <a16:creationId xmlns:a16="http://schemas.microsoft.com/office/drawing/2014/main" id="{231B4689-3844-E58E-1977-0E3B8D1DD1B7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7" name="Google Shape;2127;p37">
                <a:extLst>
                  <a:ext uri="{FF2B5EF4-FFF2-40B4-BE49-F238E27FC236}">
                    <a16:creationId xmlns:a16="http://schemas.microsoft.com/office/drawing/2014/main" id="{03B02E73-05F7-ED21-4AA8-41DD99D56CD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8" name="Google Shape;2128;p37">
                <a:extLst>
                  <a:ext uri="{FF2B5EF4-FFF2-40B4-BE49-F238E27FC236}">
                    <a16:creationId xmlns:a16="http://schemas.microsoft.com/office/drawing/2014/main" id="{943E2262-2461-8488-1B4B-CC0331EFC55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9" name="Google Shape;2129;p37">
                <a:extLst>
                  <a:ext uri="{FF2B5EF4-FFF2-40B4-BE49-F238E27FC236}">
                    <a16:creationId xmlns:a16="http://schemas.microsoft.com/office/drawing/2014/main" id="{2EF9345A-11DB-ECE4-B8C2-4110A3FD08C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2" name="Google Shape;2143;p37">
            <a:extLst>
              <a:ext uri="{FF2B5EF4-FFF2-40B4-BE49-F238E27FC236}">
                <a16:creationId xmlns:a16="http://schemas.microsoft.com/office/drawing/2014/main" id="{CAB22120-EAA4-F64B-6276-0D8A9D7F1186}"/>
              </a:ext>
            </a:extLst>
          </p:cNvPr>
          <p:cNvSpPr txBox="1">
            <a:spLocks/>
          </p:cNvSpPr>
          <p:nvPr/>
        </p:nvSpPr>
        <p:spPr>
          <a:xfrm>
            <a:off x="2409236" y="4254416"/>
            <a:ext cx="4781786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Results</a:t>
            </a:r>
          </a:p>
        </p:txBody>
      </p:sp>
      <p:sp>
        <p:nvSpPr>
          <p:cNvPr id="13" name="Google Shape;2149;p37">
            <a:extLst>
              <a:ext uri="{FF2B5EF4-FFF2-40B4-BE49-F238E27FC236}">
                <a16:creationId xmlns:a16="http://schemas.microsoft.com/office/drawing/2014/main" id="{D6E26E0C-3ED1-F970-ADD1-B3BCD18F3284}"/>
              </a:ext>
            </a:extLst>
          </p:cNvPr>
          <p:cNvSpPr txBox="1">
            <a:spLocks/>
          </p:cNvSpPr>
          <p:nvPr/>
        </p:nvSpPr>
        <p:spPr>
          <a:xfrm>
            <a:off x="1558844" y="42727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953732" y="2510113"/>
            <a:ext cx="523653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23483" y="267838"/>
            <a:ext cx="549703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946559" y="1298223"/>
            <a:ext cx="7250880" cy="2946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In computer architecture, a </a:t>
            </a:r>
            <a:r>
              <a:rPr lang="en-US" sz="1800" b="1" dirty="0"/>
              <a:t>systolic architecture is a pipelined network </a:t>
            </a:r>
            <a:r>
              <a:rPr lang="en-US" sz="1800" dirty="0"/>
              <a:t>arrangement of </a:t>
            </a:r>
            <a:r>
              <a:rPr lang="en-US" sz="1800" b="1" dirty="0"/>
              <a:t>Processing Elements </a:t>
            </a:r>
            <a:r>
              <a:rPr lang="en-US" sz="1800" dirty="0"/>
              <a:t>(PEs) called cells.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It is a specialized form of </a:t>
            </a:r>
            <a:r>
              <a:rPr lang="en-US" sz="1800" b="1" dirty="0"/>
              <a:t>parallel computing</a:t>
            </a:r>
            <a:r>
              <a:rPr lang="en-US" sz="1800" dirty="0"/>
              <a:t>, where cells compute the data which is coming as input and store them independently.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 systolic architecture is an </a:t>
            </a:r>
            <a:r>
              <a:rPr lang="en-US" sz="1800" b="1" dirty="0"/>
              <a:t>array </a:t>
            </a:r>
            <a:r>
              <a:rPr lang="en-US" sz="1800" dirty="0"/>
              <a:t>composed of </a:t>
            </a:r>
            <a:r>
              <a:rPr lang="en-US" sz="1800" b="1" dirty="0"/>
              <a:t>matrix-like rows of cells</a:t>
            </a:r>
            <a:r>
              <a:rPr lang="en-US" sz="1800" dirty="0"/>
              <a:t>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Each </a:t>
            </a:r>
            <a:r>
              <a:rPr lang="en-US" sz="1800" b="1" dirty="0"/>
              <a:t>cell shares </a:t>
            </a:r>
            <a:r>
              <a:rPr lang="en-US" sz="1800" dirty="0"/>
              <a:t>the information with its neighbors immediately after processing. The </a:t>
            </a:r>
            <a:r>
              <a:rPr lang="en-US" sz="1800" b="1" dirty="0"/>
              <a:t>systolic array </a:t>
            </a:r>
            <a:r>
              <a:rPr lang="en-US" sz="1800" dirty="0"/>
              <a:t>is </a:t>
            </a:r>
            <a:r>
              <a:rPr lang="en-US" sz="1800" b="1" dirty="0"/>
              <a:t>often rectangular </a:t>
            </a:r>
            <a:r>
              <a:rPr lang="en-US" sz="1800" dirty="0"/>
              <a:t>where data flows across the array between neighbor </a:t>
            </a:r>
            <a:r>
              <a:rPr lang="en-US" sz="1800" b="1" dirty="0"/>
              <a:t>Data Processing Units</a:t>
            </a:r>
            <a:r>
              <a:rPr lang="en-US" sz="1800" dirty="0"/>
              <a:t> (DPUs).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DPUs perform a sequence of operations on data that flows between them.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Through this presentation, DPU performs the Multiplication and Accumulation (MAC) using systolic array.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837332" y="2571750"/>
            <a:ext cx="523653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800" dirty="0"/>
              <a:t>System Architecture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36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328"/>
            <a:ext cx="8195733" cy="1859335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/>
              <a:t>PE of systolic array computes the multiplication of elements and accumulates to the corresponding element and then elements will be passed to neighbor PE in the systolic array.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/>
              <a:t>Systolic arrays can exist in a 2D configuration, enabling data flow at various speeds and directions. In systolic arrays, both input and output can move, whereas in pipelined systems, only results flow.</a:t>
            </a:r>
          </a:p>
        </p:txBody>
      </p:sp>
      <p:sp>
        <p:nvSpPr>
          <p:cNvPr id="5" name="Google Shape;1891;p36"/>
          <p:cNvSpPr txBox="1">
            <a:spLocks/>
          </p:cNvSpPr>
          <p:nvPr/>
        </p:nvSpPr>
        <p:spPr>
          <a:xfrm>
            <a:off x="5147724" y="4608675"/>
            <a:ext cx="3160888" cy="3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</a:t>
            </a:r>
            <a:r>
              <a:rPr lang="en-US" i="1" dirty="0"/>
              <a:t>Internal structure of the processing unit.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731ED-8C0C-1991-5FC8-C31D00D9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68" y="2700480"/>
            <a:ext cx="3160888" cy="196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0BD68-B2A3-6498-7CE0-C1B5FD78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02" y="2700552"/>
            <a:ext cx="2372832" cy="1908123"/>
          </a:xfrm>
          <a:prstGeom prst="rect">
            <a:avLst/>
          </a:prstGeom>
        </p:spPr>
      </p:pic>
      <p:sp>
        <p:nvSpPr>
          <p:cNvPr id="10" name="Google Shape;1891;p36">
            <a:extLst>
              <a:ext uri="{FF2B5EF4-FFF2-40B4-BE49-F238E27FC236}">
                <a16:creationId xmlns:a16="http://schemas.microsoft.com/office/drawing/2014/main" id="{94647BB8-B4F7-FAAF-AD4D-3F7F9C4A324B}"/>
              </a:ext>
            </a:extLst>
          </p:cNvPr>
          <p:cNvSpPr txBox="1">
            <a:spLocks/>
          </p:cNvSpPr>
          <p:nvPr/>
        </p:nvSpPr>
        <p:spPr>
          <a:xfrm>
            <a:off x="2129022" y="4608675"/>
            <a:ext cx="2468145" cy="3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</a:t>
            </a:r>
            <a:r>
              <a:rPr lang="en-US" i="1" dirty="0"/>
              <a:t>PE of Systolic Architecture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System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3812" y="1272714"/>
                <a:ext cx="5091068" cy="2870308"/>
              </a:xfrm>
            </p:spPr>
            <p:txBody>
              <a:bodyPr/>
              <a:lstStyle/>
              <a:p>
                <a:pPr marL="4381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First elements in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matrix  are injected first into PE as pipeline with the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800" dirty="0"/>
                  <a:t> and the input time to the element of is one time unit later than . </a:t>
                </a:r>
              </a:p>
              <a:p>
                <a:pPr marL="4381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Similarly, elements in column j of matrix B are injected in parallel into PE as pipeline then locked until the injection of matrix A elements.</a:t>
                </a:r>
              </a:p>
              <a:p>
                <a:pPr marL="4381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It requires 2N-1 clock cycles to finish multiplying two N × N matrices.</a:t>
                </a:r>
              </a:p>
              <a:p>
                <a:pPr marL="4381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Barlow Semi Condensed" panose="00000506000000000000" pitchFamily="2" charset="0"/>
                    <a:cs typeface="Times New Roman" panose="02020603050405020304" pitchFamily="18" charset="0"/>
                  </a:rPr>
                  <a:t>Time between first time activation to last bata value is 3N-1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3812" y="1272714"/>
                <a:ext cx="5091068" cy="2870308"/>
              </a:xfrm>
              <a:blipFill>
                <a:blip r:embed="rId2"/>
                <a:stretch>
                  <a:fillRect t="-5945" b="-7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891;p36"/>
          <p:cNvSpPr txBox="1">
            <a:spLocks/>
          </p:cNvSpPr>
          <p:nvPr/>
        </p:nvSpPr>
        <p:spPr>
          <a:xfrm>
            <a:off x="6075391" y="3975807"/>
            <a:ext cx="2617053" cy="3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</a:t>
            </a:r>
            <a:r>
              <a:rPr lang="en-US" i="1" dirty="0"/>
              <a:t>Two-dimensional Systolic Array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F273C-1AC0-DEE8-E5F5-211B3FE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80" y="1272714"/>
            <a:ext cx="3494474" cy="25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67582" y="2510113"/>
            <a:ext cx="417603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800" dirty="0"/>
              <a:t>Advantages and Disadvantages of TPUs 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39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2" y="338328"/>
            <a:ext cx="7315200" cy="5760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en-US" dirty="0"/>
              <a:t>Advantages and Disadvantages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61" y="1157884"/>
            <a:ext cx="7482171" cy="3249729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Advantages: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TPU and systolic architectures offer a significant benefit in their simplicity. Unlike general-purpose processors, the TPU is specifically designed for efficient matrix multiplication without incorporating features like caches, branch prediction, out-of-order execution, multiprocessing, and context switching. This streamlined design results in lower power consumption.</a:t>
            </a:r>
          </a:p>
          <a:p>
            <a:pPr marL="152400" indent="0">
              <a:buNone/>
            </a:pPr>
            <a:r>
              <a:rPr lang="en-US" sz="1600" b="1" dirty="0"/>
              <a:t>Disadvantages: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/>
              <a:t>Latency Depends on Matrix Dimensions: It requires 2N-1 clock cycles to finish multiplying two N × N matrices.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/>
              <a:t>Poor Utilization and Wasted Memory BW for Non-Standard Matrix Dimensions.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54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635</Words>
  <Application>Microsoft Office PowerPoint</Application>
  <PresentationFormat>On-screen Show (16:9)</PresentationFormat>
  <Paragraphs>74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Barlow Semi Condensed</vt:lpstr>
      <vt:lpstr>Times New Roman</vt:lpstr>
      <vt:lpstr>Cambria Math</vt:lpstr>
      <vt:lpstr>Fjalla One</vt:lpstr>
      <vt:lpstr>Barlow Semi Condensed Medium</vt:lpstr>
      <vt:lpstr>Roboto Condensed Light</vt:lpstr>
      <vt:lpstr>Technology Consulting by Slidesgo</vt:lpstr>
      <vt:lpstr>Interview_Part_2</vt:lpstr>
      <vt:lpstr>Table of Contents</vt:lpstr>
      <vt:lpstr>Introduction</vt:lpstr>
      <vt:lpstr>Introduction</vt:lpstr>
      <vt:lpstr>System Architecture</vt:lpstr>
      <vt:lpstr>System Architecture</vt:lpstr>
      <vt:lpstr>System Architecture</vt:lpstr>
      <vt:lpstr>Advantages and Disadvantages of TPUs </vt:lpstr>
      <vt:lpstr>Advantages and Disadvantages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Mahmoud Marzouk</dc:creator>
  <cp:lastModifiedBy>Mahmoud Marzouk</cp:lastModifiedBy>
  <cp:revision>41</cp:revision>
  <dcterms:modified xsi:type="dcterms:W3CDTF">2024-05-04T18:04:08Z</dcterms:modified>
</cp:coreProperties>
</file>