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3" r:id="rId6"/>
    <p:sldId id="259" r:id="rId7"/>
    <p:sldId id="260" r:id="rId8"/>
  </p:sldIdLst>
  <p:sldSz cx="18288000" cy="10287000"/>
  <p:notesSz cx="6858000" cy="9144000"/>
  <p:embeddedFontLst>
    <p:embeddedFont>
      <p:font typeface="Bubblebody Neue Bold" panose="020B0604020202020204" charset="0"/>
      <p:regular r:id="rId9"/>
    </p:embeddedFont>
    <p:embeddedFont>
      <p:font typeface="Bubblebody Neue Light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Bubblebody Neue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6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60141" y="1406044"/>
            <a:ext cx="6127859" cy="8880956"/>
          </a:xfrm>
          <a:custGeom>
            <a:avLst/>
            <a:gdLst/>
            <a:ahLst/>
            <a:cxnLst/>
            <a:rect l="l" t="t" r="r" b="b"/>
            <a:pathLst>
              <a:path w="6127859" h="8880956">
                <a:moveTo>
                  <a:pt x="0" y="0"/>
                </a:moveTo>
                <a:lnTo>
                  <a:pt x="6127859" y="0"/>
                </a:lnTo>
                <a:lnTo>
                  <a:pt x="6127859" y="8880956"/>
                </a:lnTo>
                <a:lnTo>
                  <a:pt x="0" y="8880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462056" y="6283661"/>
            <a:ext cx="8685835" cy="1156276"/>
            <a:chOff x="0" y="0"/>
            <a:chExt cx="2110604" cy="2809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10604" cy="280968"/>
            </a:xfrm>
            <a:custGeom>
              <a:avLst/>
              <a:gdLst/>
              <a:ahLst/>
              <a:cxnLst/>
              <a:rect l="l" t="t" r="r" b="b"/>
              <a:pathLst>
                <a:path w="2110604" h="280968">
                  <a:moveTo>
                    <a:pt x="45458" y="0"/>
                  </a:moveTo>
                  <a:lnTo>
                    <a:pt x="2065146" y="0"/>
                  </a:lnTo>
                  <a:cubicBezTo>
                    <a:pt x="2077202" y="0"/>
                    <a:pt x="2088765" y="4789"/>
                    <a:pt x="2097290" y="13314"/>
                  </a:cubicBezTo>
                  <a:cubicBezTo>
                    <a:pt x="2105815" y="21839"/>
                    <a:pt x="2110604" y="33402"/>
                    <a:pt x="2110604" y="45458"/>
                  </a:cubicBezTo>
                  <a:lnTo>
                    <a:pt x="2110604" y="235510"/>
                  </a:lnTo>
                  <a:cubicBezTo>
                    <a:pt x="2110604" y="247566"/>
                    <a:pt x="2105815" y="259129"/>
                    <a:pt x="2097290" y="267654"/>
                  </a:cubicBezTo>
                  <a:cubicBezTo>
                    <a:pt x="2088765" y="276179"/>
                    <a:pt x="2077202" y="280968"/>
                    <a:pt x="2065146" y="280968"/>
                  </a:cubicBezTo>
                  <a:lnTo>
                    <a:pt x="45458" y="280968"/>
                  </a:lnTo>
                  <a:cubicBezTo>
                    <a:pt x="33402" y="280968"/>
                    <a:pt x="21839" y="276179"/>
                    <a:pt x="13314" y="267654"/>
                  </a:cubicBezTo>
                  <a:cubicBezTo>
                    <a:pt x="4789" y="259129"/>
                    <a:pt x="0" y="247566"/>
                    <a:pt x="0" y="235510"/>
                  </a:cubicBezTo>
                  <a:lnTo>
                    <a:pt x="0" y="45458"/>
                  </a:lnTo>
                  <a:cubicBezTo>
                    <a:pt x="0" y="33402"/>
                    <a:pt x="4789" y="21839"/>
                    <a:pt x="13314" y="13314"/>
                  </a:cubicBezTo>
                  <a:cubicBezTo>
                    <a:pt x="21839" y="4789"/>
                    <a:pt x="33402" y="0"/>
                    <a:pt x="45458" y="0"/>
                  </a:cubicBezTo>
                  <a:close/>
                </a:path>
              </a:pathLst>
            </a:custGeom>
            <a:solidFill>
              <a:srgbClr val="F6B73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10604" cy="319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1285473">
            <a:off x="11196259" y="541385"/>
            <a:ext cx="1927763" cy="2129055"/>
          </a:xfrm>
          <a:custGeom>
            <a:avLst/>
            <a:gdLst/>
            <a:ahLst/>
            <a:cxnLst/>
            <a:rect l="l" t="t" r="r" b="b"/>
            <a:pathLst>
              <a:path w="1927763" h="2129055">
                <a:moveTo>
                  <a:pt x="0" y="0"/>
                </a:moveTo>
                <a:lnTo>
                  <a:pt x="1927763" y="0"/>
                </a:lnTo>
                <a:lnTo>
                  <a:pt x="1927763" y="2129056"/>
                </a:lnTo>
                <a:lnTo>
                  <a:pt x="0" y="2129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57459" y="2834855"/>
            <a:ext cx="11438003" cy="4673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28"/>
              </a:lnSpc>
            </a:pPr>
            <a:r>
              <a:rPr lang="en-US" sz="10935">
                <a:solidFill>
                  <a:srgbClr val="FFFFFF"/>
                </a:solidFill>
                <a:latin typeface="Bubblebody Neue Bold"/>
              </a:rPr>
              <a:t>EXAMINATION</a:t>
            </a:r>
          </a:p>
          <a:p>
            <a:pPr algn="ctr">
              <a:lnSpc>
                <a:spcPts val="12028"/>
              </a:lnSpc>
            </a:pPr>
            <a:r>
              <a:rPr lang="en-US" sz="10935">
                <a:solidFill>
                  <a:srgbClr val="FFFFFF"/>
                </a:solidFill>
                <a:latin typeface="Bubblebody Neue Bold"/>
              </a:rPr>
              <a:t>SYSTEM</a:t>
            </a:r>
          </a:p>
          <a:p>
            <a:pPr algn="ctr">
              <a:lnSpc>
                <a:spcPts val="12028"/>
              </a:lnSpc>
            </a:pPr>
            <a:endParaRPr lang="en-US" sz="10935">
              <a:solidFill>
                <a:srgbClr val="FFFFFF"/>
              </a:solidFill>
              <a:latin typeface="Bubblebody Neue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21829" y="6460728"/>
            <a:ext cx="9366289" cy="707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2"/>
              </a:lnSpc>
            </a:pPr>
            <a:r>
              <a:rPr lang="en-US" sz="4001" spc="200">
                <a:solidFill>
                  <a:srgbClr val="5C3072"/>
                </a:solidFill>
                <a:latin typeface="Bubblebody Neue Bold"/>
              </a:rPr>
              <a:t>Supervisor-Eng: Nada elaraby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93699" y="7765925"/>
            <a:ext cx="7754130" cy="122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9"/>
              </a:lnSpc>
            </a:pPr>
            <a:r>
              <a:rPr lang="en-US" sz="3442" spc="344">
                <a:solidFill>
                  <a:srgbClr val="000000"/>
                </a:solidFill>
                <a:latin typeface="Bubblebody Neue Bold"/>
              </a:rPr>
              <a:t>Presented by Mahmoud Salah </a:t>
            </a:r>
          </a:p>
          <a:p>
            <a:pPr algn="ctr">
              <a:lnSpc>
                <a:spcPts val="4819"/>
              </a:lnSpc>
            </a:pPr>
            <a:r>
              <a:rPr lang="en-US" sz="3442" spc="344">
                <a:solidFill>
                  <a:srgbClr val="000000"/>
                </a:solidFill>
                <a:latin typeface="Bubblebody Neue Bold"/>
              </a:rPr>
              <a:t>and Mahmoud Reda</a:t>
            </a:r>
          </a:p>
        </p:txBody>
      </p:sp>
      <p:sp>
        <p:nvSpPr>
          <p:cNvPr id="10" name="Freeform 10"/>
          <p:cNvSpPr/>
          <p:nvPr/>
        </p:nvSpPr>
        <p:spPr>
          <a:xfrm rot="3137569">
            <a:off x="-1700766" y="6937054"/>
            <a:ext cx="4753918" cy="5218872"/>
          </a:xfrm>
          <a:custGeom>
            <a:avLst/>
            <a:gdLst/>
            <a:ahLst/>
            <a:cxnLst/>
            <a:rect l="l" t="t" r="r" b="b"/>
            <a:pathLst>
              <a:path w="4753918" h="5218872">
                <a:moveTo>
                  <a:pt x="0" y="0"/>
                </a:moveTo>
                <a:lnTo>
                  <a:pt x="4753918" y="0"/>
                </a:lnTo>
                <a:lnTo>
                  <a:pt x="4753918" y="5218872"/>
                </a:lnTo>
                <a:lnTo>
                  <a:pt x="0" y="5218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6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5891" y="1210405"/>
            <a:ext cx="10820400" cy="7010400"/>
            <a:chOff x="0" y="0"/>
            <a:chExt cx="2849817" cy="18463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9817" cy="1846361"/>
            </a:xfrm>
            <a:custGeom>
              <a:avLst/>
              <a:gdLst/>
              <a:ahLst/>
              <a:cxnLst/>
              <a:rect l="l" t="t" r="r" b="b"/>
              <a:pathLst>
                <a:path w="2849817" h="1846361">
                  <a:moveTo>
                    <a:pt x="36490" y="0"/>
                  </a:moveTo>
                  <a:lnTo>
                    <a:pt x="2813327" y="0"/>
                  </a:lnTo>
                  <a:cubicBezTo>
                    <a:pt x="2833480" y="0"/>
                    <a:pt x="2849817" y="16337"/>
                    <a:pt x="2849817" y="36490"/>
                  </a:cubicBezTo>
                  <a:lnTo>
                    <a:pt x="2849817" y="1809870"/>
                  </a:lnTo>
                  <a:cubicBezTo>
                    <a:pt x="2849817" y="1830023"/>
                    <a:pt x="2833480" y="1846361"/>
                    <a:pt x="2813327" y="1846361"/>
                  </a:cubicBezTo>
                  <a:lnTo>
                    <a:pt x="36490" y="1846361"/>
                  </a:lnTo>
                  <a:cubicBezTo>
                    <a:pt x="16337" y="1846361"/>
                    <a:pt x="0" y="1830023"/>
                    <a:pt x="0" y="1809870"/>
                  </a:cubicBezTo>
                  <a:lnTo>
                    <a:pt x="0" y="36490"/>
                  </a:lnTo>
                  <a:cubicBezTo>
                    <a:pt x="0" y="16337"/>
                    <a:pt x="16337" y="0"/>
                    <a:pt x="36490" y="0"/>
                  </a:cubicBezTo>
                  <a:close/>
                </a:path>
              </a:pathLst>
            </a:custGeom>
            <a:solidFill>
              <a:srgbClr val="5C307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9817" cy="1884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961374" y="1406303"/>
            <a:ext cx="7108317" cy="8229600"/>
          </a:xfrm>
          <a:custGeom>
            <a:avLst/>
            <a:gdLst/>
            <a:ahLst/>
            <a:cxnLst/>
            <a:rect l="l" t="t" r="r" b="b"/>
            <a:pathLst>
              <a:path w="7108317" h="8229600">
                <a:moveTo>
                  <a:pt x="0" y="0"/>
                </a:moveTo>
                <a:lnTo>
                  <a:pt x="7108317" y="0"/>
                </a:lnTo>
                <a:lnTo>
                  <a:pt x="71083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1247921">
            <a:off x="789882" y="1759662"/>
            <a:ext cx="3795321" cy="1066800"/>
            <a:chOff x="0" y="0"/>
            <a:chExt cx="999591" cy="2809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9591" cy="280968"/>
            </a:xfrm>
            <a:custGeom>
              <a:avLst/>
              <a:gdLst/>
              <a:ahLst/>
              <a:cxnLst/>
              <a:rect l="l" t="t" r="r" b="b"/>
              <a:pathLst>
                <a:path w="999591" h="280968">
                  <a:moveTo>
                    <a:pt x="104033" y="0"/>
                  </a:moveTo>
                  <a:lnTo>
                    <a:pt x="895558" y="0"/>
                  </a:lnTo>
                  <a:cubicBezTo>
                    <a:pt x="953014" y="0"/>
                    <a:pt x="999591" y="46577"/>
                    <a:pt x="999591" y="104033"/>
                  </a:cubicBezTo>
                  <a:lnTo>
                    <a:pt x="999591" y="176935"/>
                  </a:lnTo>
                  <a:cubicBezTo>
                    <a:pt x="999591" y="234391"/>
                    <a:pt x="953014" y="280968"/>
                    <a:pt x="895558" y="280968"/>
                  </a:cubicBezTo>
                  <a:lnTo>
                    <a:pt x="104033" y="280968"/>
                  </a:lnTo>
                  <a:cubicBezTo>
                    <a:pt x="46577" y="280968"/>
                    <a:pt x="0" y="234391"/>
                    <a:pt x="0" y="176935"/>
                  </a:cubicBezTo>
                  <a:lnTo>
                    <a:pt x="0" y="104033"/>
                  </a:lnTo>
                  <a:cubicBezTo>
                    <a:pt x="0" y="46577"/>
                    <a:pt x="46577" y="0"/>
                    <a:pt x="104033" y="0"/>
                  </a:cubicBezTo>
                  <a:close/>
                </a:path>
              </a:pathLst>
            </a:custGeom>
            <a:solidFill>
              <a:srgbClr val="F6B73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99591" cy="319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898303" y="2474232"/>
            <a:ext cx="9735576" cy="596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8"/>
              </a:lnSpc>
            </a:pPr>
            <a:r>
              <a:rPr lang="en-US" sz="4820" dirty="0">
                <a:solidFill>
                  <a:srgbClr val="FFFFFF"/>
                </a:solidFill>
                <a:latin typeface="Bubblebody Neue"/>
              </a:rPr>
              <a:t>Examination System</a:t>
            </a:r>
          </a:p>
          <a:p>
            <a:pPr algn="ctr">
              <a:lnSpc>
                <a:spcPts val="6748"/>
              </a:lnSpc>
            </a:pPr>
            <a:r>
              <a:rPr lang="en-US" sz="4820" dirty="0">
                <a:solidFill>
                  <a:srgbClr val="FFFFFF"/>
                </a:solidFill>
                <a:latin typeface="Bubblebody Neue"/>
              </a:rPr>
              <a:t>A desktop application for examination system where instructor can generate exam and students take exams and get their grades instantly.</a:t>
            </a:r>
          </a:p>
          <a:p>
            <a:pPr algn="ctr">
              <a:lnSpc>
                <a:spcPts val="6748"/>
              </a:lnSpc>
              <a:spcBef>
                <a:spcPct val="0"/>
              </a:spcBef>
            </a:pPr>
            <a:endParaRPr lang="en-US" sz="4820" dirty="0">
              <a:solidFill>
                <a:srgbClr val="FFFFFF"/>
              </a:solidFill>
              <a:latin typeface="Bubblebody Neue"/>
            </a:endParaRPr>
          </a:p>
        </p:txBody>
      </p:sp>
      <p:sp>
        <p:nvSpPr>
          <p:cNvPr id="10" name="TextBox 10"/>
          <p:cNvSpPr txBox="1"/>
          <p:nvPr/>
        </p:nvSpPr>
        <p:spPr>
          <a:xfrm rot="-1247921">
            <a:off x="873108" y="1965131"/>
            <a:ext cx="3768217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79">
                <a:solidFill>
                  <a:srgbClr val="5C3072"/>
                </a:solidFill>
                <a:latin typeface="Bubblebody Neue Light"/>
              </a:rPr>
              <a:t>Hello there!</a:t>
            </a:r>
          </a:p>
        </p:txBody>
      </p:sp>
      <p:sp>
        <p:nvSpPr>
          <p:cNvPr id="11" name="Freeform 11"/>
          <p:cNvSpPr/>
          <p:nvPr/>
        </p:nvSpPr>
        <p:spPr>
          <a:xfrm rot="1098515">
            <a:off x="-185713" y="8310563"/>
            <a:ext cx="3600710" cy="3952875"/>
          </a:xfrm>
          <a:custGeom>
            <a:avLst/>
            <a:gdLst/>
            <a:ahLst/>
            <a:cxnLst/>
            <a:rect l="l" t="t" r="r" b="b"/>
            <a:pathLst>
              <a:path w="3600710" h="3952875">
                <a:moveTo>
                  <a:pt x="0" y="0"/>
                </a:moveTo>
                <a:lnTo>
                  <a:pt x="3600710" y="0"/>
                </a:lnTo>
                <a:lnTo>
                  <a:pt x="3600710" y="3952875"/>
                </a:lnTo>
                <a:lnTo>
                  <a:pt x="0" y="3952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509839">
            <a:off x="15458945" y="-570134"/>
            <a:ext cx="3600710" cy="3952875"/>
          </a:xfrm>
          <a:custGeom>
            <a:avLst/>
            <a:gdLst/>
            <a:ahLst/>
            <a:cxnLst/>
            <a:rect l="l" t="t" r="r" b="b"/>
            <a:pathLst>
              <a:path w="3600710" h="3952875">
                <a:moveTo>
                  <a:pt x="0" y="0"/>
                </a:moveTo>
                <a:lnTo>
                  <a:pt x="3600710" y="0"/>
                </a:lnTo>
                <a:lnTo>
                  <a:pt x="3600710" y="3952875"/>
                </a:lnTo>
                <a:lnTo>
                  <a:pt x="0" y="3952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6620890">
            <a:off x="12334303" y="-318868"/>
            <a:ext cx="1293016" cy="1236593"/>
          </a:xfrm>
          <a:custGeom>
            <a:avLst/>
            <a:gdLst/>
            <a:ahLst/>
            <a:cxnLst/>
            <a:rect l="l" t="t" r="r" b="b"/>
            <a:pathLst>
              <a:path w="1293016" h="1236593">
                <a:moveTo>
                  <a:pt x="0" y="0"/>
                </a:moveTo>
                <a:lnTo>
                  <a:pt x="1293016" y="0"/>
                </a:lnTo>
                <a:lnTo>
                  <a:pt x="1293016" y="1236594"/>
                </a:lnTo>
                <a:lnTo>
                  <a:pt x="0" y="1236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0" y="1623262"/>
            <a:ext cx="11795291" cy="8473237"/>
            <a:chOff x="0" y="0"/>
            <a:chExt cx="2849817" cy="18463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9817" cy="1846361"/>
            </a:xfrm>
            <a:custGeom>
              <a:avLst/>
              <a:gdLst/>
              <a:ahLst/>
              <a:cxnLst/>
              <a:rect l="l" t="t" r="r" b="b"/>
              <a:pathLst>
                <a:path w="2849817" h="1846361">
                  <a:moveTo>
                    <a:pt x="36490" y="0"/>
                  </a:moveTo>
                  <a:lnTo>
                    <a:pt x="2813327" y="0"/>
                  </a:lnTo>
                  <a:cubicBezTo>
                    <a:pt x="2833480" y="0"/>
                    <a:pt x="2849817" y="16337"/>
                    <a:pt x="2849817" y="36490"/>
                  </a:cubicBezTo>
                  <a:lnTo>
                    <a:pt x="2849817" y="1809870"/>
                  </a:lnTo>
                  <a:cubicBezTo>
                    <a:pt x="2849817" y="1830023"/>
                    <a:pt x="2833480" y="1846361"/>
                    <a:pt x="2813327" y="1846361"/>
                  </a:cubicBezTo>
                  <a:lnTo>
                    <a:pt x="36490" y="1846361"/>
                  </a:lnTo>
                  <a:cubicBezTo>
                    <a:pt x="16337" y="1846361"/>
                    <a:pt x="0" y="1830023"/>
                    <a:pt x="0" y="1809870"/>
                  </a:cubicBezTo>
                  <a:lnTo>
                    <a:pt x="0" y="36490"/>
                  </a:lnTo>
                  <a:cubicBezTo>
                    <a:pt x="0" y="16337"/>
                    <a:pt x="16337" y="0"/>
                    <a:pt x="36490" y="0"/>
                  </a:cubicBezTo>
                  <a:close/>
                </a:path>
              </a:pathLst>
            </a:custGeom>
            <a:solidFill>
              <a:srgbClr val="5C307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9817" cy="1884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961374" y="1406303"/>
            <a:ext cx="7108317" cy="8229600"/>
          </a:xfrm>
          <a:custGeom>
            <a:avLst/>
            <a:gdLst/>
            <a:ahLst/>
            <a:cxnLst/>
            <a:rect l="l" t="t" r="r" b="b"/>
            <a:pathLst>
              <a:path w="7108317" h="8229600">
                <a:moveTo>
                  <a:pt x="0" y="0"/>
                </a:moveTo>
                <a:lnTo>
                  <a:pt x="7108317" y="0"/>
                </a:lnTo>
                <a:lnTo>
                  <a:pt x="71083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1247921">
            <a:off x="-500742" y="263140"/>
            <a:ext cx="3795321" cy="1066800"/>
            <a:chOff x="0" y="0"/>
            <a:chExt cx="999591" cy="2809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9591" cy="280968"/>
            </a:xfrm>
            <a:custGeom>
              <a:avLst/>
              <a:gdLst/>
              <a:ahLst/>
              <a:cxnLst/>
              <a:rect l="l" t="t" r="r" b="b"/>
              <a:pathLst>
                <a:path w="999591" h="280968">
                  <a:moveTo>
                    <a:pt x="104033" y="0"/>
                  </a:moveTo>
                  <a:lnTo>
                    <a:pt x="895558" y="0"/>
                  </a:lnTo>
                  <a:cubicBezTo>
                    <a:pt x="953014" y="0"/>
                    <a:pt x="999591" y="46577"/>
                    <a:pt x="999591" y="104033"/>
                  </a:cubicBezTo>
                  <a:lnTo>
                    <a:pt x="999591" y="176935"/>
                  </a:lnTo>
                  <a:cubicBezTo>
                    <a:pt x="999591" y="234391"/>
                    <a:pt x="953014" y="280968"/>
                    <a:pt x="895558" y="280968"/>
                  </a:cubicBezTo>
                  <a:lnTo>
                    <a:pt x="104033" y="280968"/>
                  </a:lnTo>
                  <a:cubicBezTo>
                    <a:pt x="46577" y="280968"/>
                    <a:pt x="0" y="234391"/>
                    <a:pt x="0" y="176935"/>
                  </a:cubicBezTo>
                  <a:lnTo>
                    <a:pt x="0" y="104033"/>
                  </a:lnTo>
                  <a:cubicBezTo>
                    <a:pt x="0" y="46577"/>
                    <a:pt x="46577" y="0"/>
                    <a:pt x="104033" y="0"/>
                  </a:cubicBezTo>
                  <a:close/>
                </a:path>
              </a:pathLst>
            </a:custGeom>
            <a:solidFill>
              <a:srgbClr val="F6B73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99591" cy="319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9600" y="1990068"/>
            <a:ext cx="11000212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</a:rPr>
              <a:t>Sign </a:t>
            </a:r>
            <a:r>
              <a:rPr lang="en-US" sz="2400" b="1" dirty="0">
                <a:solidFill>
                  <a:schemeClr val="bg1"/>
                </a:solidFill>
              </a:rPr>
              <a:t>in as student/ instructor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- </a:t>
            </a:r>
            <a:r>
              <a:rPr lang="en-US" sz="2400" b="1" dirty="0">
                <a:solidFill>
                  <a:schemeClr val="bg1"/>
                </a:solidFill>
              </a:rPr>
              <a:t>Login as instructor first to add an exam (insert duration and select </a:t>
            </a:r>
            <a:r>
              <a:rPr lang="en-US" sz="2400" b="1" dirty="0" smtClean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courses that this instructor </a:t>
            </a:r>
            <a:r>
              <a:rPr lang="en-US" sz="2400" b="1" dirty="0" smtClean="0">
                <a:solidFill>
                  <a:schemeClr val="bg1"/>
                </a:solidFill>
              </a:rPr>
              <a:t>teach And add Questions, </a:t>
            </a:r>
            <a:r>
              <a:rPr lang="en-US" sz="2400" b="1" dirty="0">
                <a:solidFill>
                  <a:schemeClr val="bg1"/>
                </a:solidFill>
              </a:rPr>
              <a:t>database would be updated in grid)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- </a:t>
            </a:r>
            <a:r>
              <a:rPr lang="en-US" sz="2400" b="1" dirty="0">
                <a:solidFill>
                  <a:schemeClr val="bg1"/>
                </a:solidFill>
              </a:rPr>
              <a:t>Logout then login as student (student would only find in the exam list the courses which he is </a:t>
            </a:r>
            <a:r>
              <a:rPr lang="en-US" sz="2400" b="1" dirty="0" smtClean="0">
                <a:solidFill>
                  <a:schemeClr val="bg1"/>
                </a:solidFill>
              </a:rPr>
              <a:t>enrolled)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- </a:t>
            </a:r>
            <a:r>
              <a:rPr lang="en-US" sz="2400" b="1" dirty="0">
                <a:solidFill>
                  <a:schemeClr val="bg1"/>
                </a:solidFill>
              </a:rPr>
              <a:t>Press button to get started (a random exam model </a:t>
            </a:r>
            <a:r>
              <a:rPr lang="en-US" sz="2400" b="1" dirty="0" smtClean="0">
                <a:solidFill>
                  <a:schemeClr val="bg1"/>
                </a:solidFill>
              </a:rPr>
              <a:t>random </a:t>
            </a:r>
            <a:r>
              <a:rPr lang="en-US" sz="2400" b="1" dirty="0">
                <a:solidFill>
                  <a:schemeClr val="bg1"/>
                </a:solidFill>
              </a:rPr>
              <a:t>questions are generated)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- </a:t>
            </a:r>
            <a:r>
              <a:rPr lang="en-US" sz="2400" b="1" dirty="0">
                <a:solidFill>
                  <a:schemeClr val="bg1"/>
                </a:solidFill>
              </a:rPr>
              <a:t>choose the correct </a:t>
            </a:r>
            <a:r>
              <a:rPr lang="en-US" sz="2400" b="1" dirty="0" smtClean="0">
                <a:solidFill>
                  <a:schemeClr val="bg1"/>
                </a:solidFill>
              </a:rPr>
              <a:t>answer and True-False </a:t>
            </a:r>
            <a:r>
              <a:rPr lang="en-US" sz="2400" b="1" dirty="0">
                <a:solidFill>
                  <a:schemeClr val="bg1"/>
                </a:solidFill>
              </a:rPr>
              <a:t>from the </a:t>
            </a:r>
            <a:r>
              <a:rPr lang="en-US" sz="2400" b="1" dirty="0" err="1">
                <a:solidFill>
                  <a:schemeClr val="bg1"/>
                </a:solidFill>
              </a:rPr>
              <a:t>combobox</a:t>
            </a:r>
            <a:r>
              <a:rPr lang="en-US" sz="2400" b="1" dirty="0">
                <a:solidFill>
                  <a:schemeClr val="bg1"/>
                </a:solidFill>
              </a:rPr>
              <a:t> beside each question (if </a:t>
            </a:r>
            <a:r>
              <a:rPr lang="en-US" sz="2400" b="1" dirty="0" smtClean="0">
                <a:solidFill>
                  <a:schemeClr val="bg1"/>
                </a:solidFill>
              </a:rPr>
              <a:t>student has </a:t>
            </a:r>
            <a:r>
              <a:rPr lang="en-US" sz="2400" b="1" dirty="0">
                <a:solidFill>
                  <a:schemeClr val="bg1"/>
                </a:solidFill>
              </a:rPr>
              <a:t>passed </a:t>
            </a:r>
            <a:r>
              <a:rPr lang="en-US" sz="2400" b="1" dirty="0" smtClean="0">
                <a:solidFill>
                  <a:schemeClr val="bg1"/>
                </a:solidFill>
              </a:rPr>
              <a:t>on submit button</a:t>
            </a:r>
            <a:r>
              <a:rPr lang="en-US" sz="2400" b="1" dirty="0">
                <a:solidFill>
                  <a:schemeClr val="bg1"/>
                </a:solidFill>
              </a:rPr>
              <a:t>, the exam is submitted and grade </a:t>
            </a:r>
            <a:r>
              <a:rPr lang="en-US" sz="2400" b="1" dirty="0" smtClean="0">
                <a:solidFill>
                  <a:schemeClr val="bg1"/>
                </a:solidFill>
              </a:rPr>
              <a:t>reviewed in table with all exam that student take)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- </a:t>
            </a:r>
            <a:r>
              <a:rPr lang="en-US" sz="2400" b="1" dirty="0">
                <a:solidFill>
                  <a:schemeClr val="bg1"/>
                </a:solidFill>
              </a:rPr>
              <a:t>press submit to get redirected to the grade page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- </a:t>
            </a:r>
            <a:r>
              <a:rPr lang="en-US" sz="2400" b="1" dirty="0">
                <a:solidFill>
                  <a:schemeClr val="bg1"/>
                </a:solidFill>
              </a:rPr>
              <a:t>you can then choose to log out or go to your profile (if went back to profile you wouldn't find the exam that has just finished in the exam list)</a:t>
            </a:r>
          </a:p>
        </p:txBody>
      </p:sp>
      <p:sp>
        <p:nvSpPr>
          <p:cNvPr id="10" name="TextBox 10"/>
          <p:cNvSpPr txBox="1"/>
          <p:nvPr/>
        </p:nvSpPr>
        <p:spPr>
          <a:xfrm rot="-1247921">
            <a:off x="-713186" y="657545"/>
            <a:ext cx="3768217" cy="55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79" dirty="0">
                <a:solidFill>
                  <a:srgbClr val="5C3072"/>
                </a:solidFill>
                <a:latin typeface="Bubblebody Neue Light"/>
              </a:rPr>
              <a:t>Features </a:t>
            </a:r>
            <a:endParaRPr lang="en-US" sz="3600" spc="179" dirty="0">
              <a:solidFill>
                <a:srgbClr val="5C3072"/>
              </a:solidFill>
              <a:latin typeface="Bubblebody Neue Light"/>
            </a:endParaRPr>
          </a:p>
        </p:txBody>
      </p:sp>
      <p:sp>
        <p:nvSpPr>
          <p:cNvPr id="12" name="Freeform 12"/>
          <p:cNvSpPr/>
          <p:nvPr/>
        </p:nvSpPr>
        <p:spPr>
          <a:xfrm rot="-10509839">
            <a:off x="15458945" y="-570134"/>
            <a:ext cx="3600710" cy="3952875"/>
          </a:xfrm>
          <a:custGeom>
            <a:avLst/>
            <a:gdLst/>
            <a:ahLst/>
            <a:cxnLst/>
            <a:rect l="l" t="t" r="r" b="b"/>
            <a:pathLst>
              <a:path w="3600710" h="3952875">
                <a:moveTo>
                  <a:pt x="0" y="0"/>
                </a:moveTo>
                <a:lnTo>
                  <a:pt x="3600710" y="0"/>
                </a:lnTo>
                <a:lnTo>
                  <a:pt x="3600710" y="3952875"/>
                </a:lnTo>
                <a:lnTo>
                  <a:pt x="0" y="3952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6620890">
            <a:off x="12334303" y="-318868"/>
            <a:ext cx="1293016" cy="1236593"/>
          </a:xfrm>
          <a:custGeom>
            <a:avLst/>
            <a:gdLst/>
            <a:ahLst/>
            <a:cxnLst/>
            <a:rect l="l" t="t" r="r" b="b"/>
            <a:pathLst>
              <a:path w="1293016" h="1236593">
                <a:moveTo>
                  <a:pt x="0" y="0"/>
                </a:moveTo>
                <a:lnTo>
                  <a:pt x="1293016" y="0"/>
                </a:lnTo>
                <a:lnTo>
                  <a:pt x="1293016" y="1236594"/>
                </a:lnTo>
                <a:lnTo>
                  <a:pt x="0" y="1236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296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0" y="1028700"/>
            <a:ext cx="17706120" cy="906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2667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 Diagram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86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200" y="1257299"/>
            <a:ext cx="11719091" cy="8895309"/>
            <a:chOff x="0" y="0"/>
            <a:chExt cx="2849817" cy="18463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9817" cy="1846361"/>
            </a:xfrm>
            <a:custGeom>
              <a:avLst/>
              <a:gdLst/>
              <a:ahLst/>
              <a:cxnLst/>
              <a:rect l="l" t="t" r="r" b="b"/>
              <a:pathLst>
                <a:path w="2849817" h="1846361">
                  <a:moveTo>
                    <a:pt x="36490" y="0"/>
                  </a:moveTo>
                  <a:lnTo>
                    <a:pt x="2813327" y="0"/>
                  </a:lnTo>
                  <a:cubicBezTo>
                    <a:pt x="2833480" y="0"/>
                    <a:pt x="2849817" y="16337"/>
                    <a:pt x="2849817" y="36490"/>
                  </a:cubicBezTo>
                  <a:lnTo>
                    <a:pt x="2849817" y="1809870"/>
                  </a:lnTo>
                  <a:cubicBezTo>
                    <a:pt x="2849817" y="1830023"/>
                    <a:pt x="2833480" y="1846361"/>
                    <a:pt x="2813327" y="1846361"/>
                  </a:cubicBezTo>
                  <a:lnTo>
                    <a:pt x="36490" y="1846361"/>
                  </a:lnTo>
                  <a:cubicBezTo>
                    <a:pt x="16337" y="1846361"/>
                    <a:pt x="0" y="1830023"/>
                    <a:pt x="0" y="1809870"/>
                  </a:cubicBezTo>
                  <a:lnTo>
                    <a:pt x="0" y="36490"/>
                  </a:lnTo>
                  <a:cubicBezTo>
                    <a:pt x="0" y="16337"/>
                    <a:pt x="16337" y="0"/>
                    <a:pt x="36490" y="0"/>
                  </a:cubicBezTo>
                  <a:close/>
                </a:path>
              </a:pathLst>
            </a:custGeom>
            <a:solidFill>
              <a:srgbClr val="5C307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9817" cy="1884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961374" y="1406303"/>
            <a:ext cx="7108317" cy="8229600"/>
          </a:xfrm>
          <a:custGeom>
            <a:avLst/>
            <a:gdLst/>
            <a:ahLst/>
            <a:cxnLst/>
            <a:rect l="l" t="t" r="r" b="b"/>
            <a:pathLst>
              <a:path w="7108317" h="8229600">
                <a:moveTo>
                  <a:pt x="0" y="0"/>
                </a:moveTo>
                <a:lnTo>
                  <a:pt x="7108317" y="0"/>
                </a:lnTo>
                <a:lnTo>
                  <a:pt x="71083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77945" y="1751278"/>
            <a:ext cx="11277600" cy="7109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(M-to-M) Course: This relationship indicates that a student can enroll in multiple courses, and a course can have multiple students.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(1-to-M)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StudentAnswer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Each student can have multiple answers to different questions. </a:t>
            </a:r>
            <a:endParaRPr lang="en-US" sz="2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(M-to-M) Exam: A student can take multiple exams, and an exam can be taken by multiple </a:t>
            </a: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students.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(1-to-1) Exam: Each course has one associated exam. </a:t>
            </a:r>
            <a:endParaRPr lang="en-US" sz="2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(1-to-1)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StudentAnswer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Each question has one corresponding student answer. </a:t>
            </a:r>
            <a:endParaRPr lang="en-US" sz="2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 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(1-to-M) Question: An instructor can create multiple questions. </a:t>
            </a:r>
            <a:endParaRPr lang="en-US" sz="2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(1-to-M)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StudentHistory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relationship indicates that each student can have multiple entries in their history. </a:t>
            </a:r>
            <a:endParaRPr lang="en-US" sz="2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course(1-to-M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StudentHistory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course can have multiple entries in the student </a:t>
            </a: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history.</a:t>
            </a:r>
            <a:endParaRPr lang="en-US" sz="5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2"/>
          <p:cNvSpPr/>
          <p:nvPr/>
        </p:nvSpPr>
        <p:spPr>
          <a:xfrm rot="-10509839">
            <a:off x="15458945" y="-570134"/>
            <a:ext cx="3600710" cy="3952875"/>
          </a:xfrm>
          <a:custGeom>
            <a:avLst/>
            <a:gdLst/>
            <a:ahLst/>
            <a:cxnLst/>
            <a:rect l="l" t="t" r="r" b="b"/>
            <a:pathLst>
              <a:path w="3600710" h="3952875">
                <a:moveTo>
                  <a:pt x="0" y="0"/>
                </a:moveTo>
                <a:lnTo>
                  <a:pt x="3600710" y="0"/>
                </a:lnTo>
                <a:lnTo>
                  <a:pt x="3600710" y="3952875"/>
                </a:lnTo>
                <a:lnTo>
                  <a:pt x="0" y="3952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6620890">
            <a:off x="12334303" y="-318868"/>
            <a:ext cx="1293016" cy="1236593"/>
          </a:xfrm>
          <a:custGeom>
            <a:avLst/>
            <a:gdLst/>
            <a:ahLst/>
            <a:cxnLst/>
            <a:rect l="l" t="t" r="r" b="b"/>
            <a:pathLst>
              <a:path w="1293016" h="1236593">
                <a:moveTo>
                  <a:pt x="0" y="0"/>
                </a:moveTo>
                <a:lnTo>
                  <a:pt x="1293016" y="0"/>
                </a:lnTo>
                <a:lnTo>
                  <a:pt x="1293016" y="1236594"/>
                </a:lnTo>
                <a:lnTo>
                  <a:pt x="0" y="1236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6"/>
          <p:cNvGrpSpPr/>
          <p:nvPr/>
        </p:nvGrpSpPr>
        <p:grpSpPr>
          <a:xfrm rot="20352079">
            <a:off x="-76334" y="132056"/>
            <a:ext cx="4563946" cy="1266018"/>
            <a:chOff x="-345028" y="-52469"/>
            <a:chExt cx="1344619" cy="333437"/>
          </a:xfrm>
        </p:grpSpPr>
        <p:sp>
          <p:nvSpPr>
            <p:cNvPr id="15" name="Freeform 7"/>
            <p:cNvSpPr/>
            <p:nvPr/>
          </p:nvSpPr>
          <p:spPr>
            <a:xfrm>
              <a:off x="-345028" y="-52469"/>
              <a:ext cx="891905" cy="280968"/>
            </a:xfrm>
            <a:custGeom>
              <a:avLst/>
              <a:gdLst/>
              <a:ahLst/>
              <a:cxnLst/>
              <a:rect l="l" t="t" r="r" b="b"/>
              <a:pathLst>
                <a:path w="999591" h="280968">
                  <a:moveTo>
                    <a:pt x="104033" y="0"/>
                  </a:moveTo>
                  <a:lnTo>
                    <a:pt x="895558" y="0"/>
                  </a:lnTo>
                  <a:cubicBezTo>
                    <a:pt x="953014" y="0"/>
                    <a:pt x="999591" y="46577"/>
                    <a:pt x="999591" y="104033"/>
                  </a:cubicBezTo>
                  <a:lnTo>
                    <a:pt x="999591" y="176935"/>
                  </a:lnTo>
                  <a:cubicBezTo>
                    <a:pt x="999591" y="234391"/>
                    <a:pt x="953014" y="280968"/>
                    <a:pt x="895558" y="280968"/>
                  </a:cubicBezTo>
                  <a:lnTo>
                    <a:pt x="104033" y="280968"/>
                  </a:lnTo>
                  <a:cubicBezTo>
                    <a:pt x="46577" y="280968"/>
                    <a:pt x="0" y="234391"/>
                    <a:pt x="0" y="176935"/>
                  </a:cubicBezTo>
                  <a:lnTo>
                    <a:pt x="0" y="104033"/>
                  </a:lnTo>
                  <a:cubicBezTo>
                    <a:pt x="0" y="46577"/>
                    <a:pt x="46577" y="0"/>
                    <a:pt x="104033" y="0"/>
                  </a:cubicBezTo>
                  <a:close/>
                </a:path>
              </a:pathLst>
            </a:custGeom>
            <a:solidFill>
              <a:srgbClr val="F6B737"/>
            </a:solidFill>
          </p:spPr>
          <p:txBody>
            <a:bodyPr/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SCENARIO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8"/>
            <p:cNvSpPr txBox="1"/>
            <p:nvPr/>
          </p:nvSpPr>
          <p:spPr>
            <a:xfrm>
              <a:off x="0" y="-38100"/>
              <a:ext cx="999591" cy="319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448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6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4800" y="190500"/>
            <a:ext cx="17678400" cy="9829800"/>
          </a:xfrm>
          <a:custGeom>
            <a:avLst/>
            <a:gdLst/>
            <a:ahLst/>
            <a:cxnLst/>
            <a:rect l="l" t="t" r="r" b="b"/>
            <a:pathLst>
              <a:path w="12358353" h="10287000">
                <a:moveTo>
                  <a:pt x="0" y="0"/>
                </a:moveTo>
                <a:lnTo>
                  <a:pt x="12358353" y="0"/>
                </a:lnTo>
                <a:lnTo>
                  <a:pt x="123583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08" b="-2008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8288000" cy="92583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340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Bubblebody Neue Bold</vt:lpstr>
      <vt:lpstr>Bubblebody Neue Light</vt:lpstr>
      <vt:lpstr>Calibri</vt:lpstr>
      <vt:lpstr>Bubblebody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Hanover and Tyke Team</dc:title>
  <cp:lastModifiedBy>Mahmoud Salah</cp:lastModifiedBy>
  <cp:revision>4</cp:revision>
  <dcterms:created xsi:type="dcterms:W3CDTF">2006-08-16T00:00:00Z</dcterms:created>
  <dcterms:modified xsi:type="dcterms:W3CDTF">2024-03-11T00:03:07Z</dcterms:modified>
  <dc:identifier>DAF_J8DtJrk</dc:identifier>
</cp:coreProperties>
</file>