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41"/>
  </p:notesMasterIdLst>
  <p:sldIdLst>
    <p:sldId id="278" r:id="rId5"/>
    <p:sldId id="279" r:id="rId6"/>
    <p:sldId id="280" r:id="rId7"/>
    <p:sldId id="315" r:id="rId8"/>
    <p:sldId id="281" r:id="rId9"/>
    <p:sldId id="282" r:id="rId10"/>
    <p:sldId id="314" r:id="rId11"/>
    <p:sldId id="316" r:id="rId12"/>
    <p:sldId id="318" r:id="rId13"/>
    <p:sldId id="285" r:id="rId14"/>
    <p:sldId id="286" r:id="rId15"/>
    <p:sldId id="287" r:id="rId16"/>
    <p:sldId id="288" r:id="rId17"/>
    <p:sldId id="289" r:id="rId18"/>
    <p:sldId id="298" r:id="rId19"/>
    <p:sldId id="290" r:id="rId20"/>
    <p:sldId id="291" r:id="rId21"/>
    <p:sldId id="292" r:id="rId22"/>
    <p:sldId id="293" r:id="rId23"/>
    <p:sldId id="299" r:id="rId24"/>
    <p:sldId id="294" r:id="rId25"/>
    <p:sldId id="295" r:id="rId26"/>
    <p:sldId id="296" r:id="rId27"/>
    <p:sldId id="300" r:id="rId28"/>
    <p:sldId id="301" r:id="rId29"/>
    <p:sldId id="302" r:id="rId30"/>
    <p:sldId id="303" r:id="rId31"/>
    <p:sldId id="305" r:id="rId32"/>
    <p:sldId id="306" r:id="rId33"/>
    <p:sldId id="304" r:id="rId34"/>
    <p:sldId id="307" r:id="rId35"/>
    <p:sldId id="308" r:id="rId36"/>
    <p:sldId id="309" r:id="rId37"/>
    <p:sldId id="312" r:id="rId38"/>
    <p:sldId id="317" r:id="rId39"/>
    <p:sldId id="31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4619" autoAdjust="0"/>
  </p:normalViewPr>
  <p:slideViewPr>
    <p:cSldViewPr snapToGrid="0">
      <p:cViewPr>
        <p:scale>
          <a:sx n="70" d="100"/>
          <a:sy n="70" d="100"/>
        </p:scale>
        <p:origin x="2298"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7/22/2020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rimcao/lef-pars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Maze Router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0000" lnSpcReduction="20000"/>
          </a:bodyPr>
          <a:lstStyle/>
          <a:p>
            <a:pPr algn="l"/>
            <a:r>
              <a:rPr lang="en-US" sz="2300" dirty="0"/>
              <a:t>Ismael Elsharkawi</a:t>
            </a:r>
          </a:p>
          <a:p>
            <a:pPr algn="l"/>
            <a:r>
              <a:rPr lang="en-US" dirty="0"/>
              <a:t>Mahmoud Elsayed</a:t>
            </a:r>
          </a:p>
          <a:p>
            <a:pPr algn="l"/>
            <a:r>
              <a:rPr lang="en-US" sz="2300" dirty="0"/>
              <a:t>Ahmed Ehab </a:t>
            </a:r>
            <a:r>
              <a:rPr lang="en-US" sz="2300" dirty="0" err="1"/>
              <a:t>Hamouda</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p:txBody>
          <a:bodyPr/>
          <a:lstStyle/>
          <a:p>
            <a:r>
              <a:rPr lang="en-US" dirty="0"/>
              <a:t>Example Runs </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p:txBody>
          <a:bodyPr/>
          <a:lstStyle/>
          <a:p>
            <a:r>
              <a:rPr lang="en-US" dirty="0"/>
              <a:t>This is the input file </a:t>
            </a:r>
          </a:p>
          <a:p>
            <a:r>
              <a:rPr lang="en-US" dirty="0"/>
              <a:t>The output </a:t>
            </a:r>
            <a:r>
              <a:rPr lang="en-US" dirty="0" err="1"/>
              <a:t>png</a:t>
            </a:r>
            <a:r>
              <a:rPr lang="en-US" dirty="0"/>
              <a:t> images are shown in the following slides, one layer in each slide. </a:t>
            </a:r>
          </a:p>
          <a:p>
            <a:r>
              <a:rPr lang="en-US" dirty="0"/>
              <a:t>This is the output of the sample</a:t>
            </a:r>
          </a:p>
          <a:p>
            <a:endParaRPr lang="en-US" dirty="0"/>
          </a:p>
        </p:txBody>
      </p:sp>
      <p:pic>
        <p:nvPicPr>
          <p:cNvPr id="5" name="Picture 4">
            <a:extLst>
              <a:ext uri="{FF2B5EF4-FFF2-40B4-BE49-F238E27FC236}">
                <a16:creationId xmlns:a16="http://schemas.microsoft.com/office/drawing/2014/main" id="{3F07C974-0078-4EE1-803B-31C651B9FE7A}"/>
              </a:ext>
            </a:extLst>
          </p:cNvPr>
          <p:cNvPicPr>
            <a:picLocks noChangeAspect="1"/>
          </p:cNvPicPr>
          <p:nvPr/>
        </p:nvPicPr>
        <p:blipFill>
          <a:blip r:embed="rId2"/>
          <a:stretch>
            <a:fillRect/>
          </a:stretch>
        </p:blipFill>
        <p:spPr>
          <a:xfrm>
            <a:off x="6494883" y="2137099"/>
            <a:ext cx="3886200" cy="476250"/>
          </a:xfrm>
          <a:prstGeom prst="rect">
            <a:avLst/>
          </a:prstGeom>
        </p:spPr>
      </p:pic>
      <p:pic>
        <p:nvPicPr>
          <p:cNvPr id="4" name="Picture 3">
            <a:extLst>
              <a:ext uri="{FF2B5EF4-FFF2-40B4-BE49-F238E27FC236}">
                <a16:creationId xmlns:a16="http://schemas.microsoft.com/office/drawing/2014/main" id="{C8329712-E6C7-4A69-927A-89541D8C230E}"/>
              </a:ext>
            </a:extLst>
          </p:cNvPr>
          <p:cNvPicPr>
            <a:picLocks noChangeAspect="1"/>
          </p:cNvPicPr>
          <p:nvPr/>
        </p:nvPicPr>
        <p:blipFill>
          <a:blip r:embed="rId3"/>
          <a:stretch>
            <a:fillRect/>
          </a:stretch>
        </p:blipFill>
        <p:spPr>
          <a:xfrm>
            <a:off x="297455" y="3602516"/>
            <a:ext cx="11347374" cy="3233451"/>
          </a:xfrm>
          <a:prstGeom prst="rect">
            <a:avLst/>
          </a:prstGeom>
        </p:spPr>
      </p:pic>
    </p:spTree>
    <p:extLst>
      <p:ext uri="{BB962C8B-B14F-4D97-AF65-F5344CB8AC3E}">
        <p14:creationId xmlns:p14="http://schemas.microsoft.com/office/powerpoint/2010/main" val="3289350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AA2A6-56BB-4C71-AE5B-FC45A6568DD7}"/>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Layer 1</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logo&#10;&#10;Description automatically generated">
            <a:extLst>
              <a:ext uri="{FF2B5EF4-FFF2-40B4-BE49-F238E27FC236}">
                <a16:creationId xmlns:a16="http://schemas.microsoft.com/office/drawing/2014/main" id="{B24496EC-5831-4A4E-A2D6-DD45535AACEC}"/>
              </a:ext>
            </a:extLst>
          </p:cNvPr>
          <p:cNvPicPr>
            <a:picLocks noGrp="1" noChangeAspect="1"/>
          </p:cNvPicPr>
          <p:nvPr>
            <p:ph idx="1"/>
          </p:nvPr>
        </p:nvPicPr>
        <p:blipFill>
          <a:blip r:embed="rId3"/>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3777777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4754C-F3E6-4930-9DDE-2AEEC9353AAD}"/>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Layer 2</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logo&#10;&#10;Description automatically generated">
            <a:extLst>
              <a:ext uri="{FF2B5EF4-FFF2-40B4-BE49-F238E27FC236}">
                <a16:creationId xmlns:a16="http://schemas.microsoft.com/office/drawing/2014/main" id="{FD089F04-68D9-4C50-9D55-B491E935F253}"/>
              </a:ext>
            </a:extLst>
          </p:cNvPr>
          <p:cNvPicPr>
            <a:picLocks noGrp="1" noChangeAspect="1"/>
          </p:cNvPicPr>
          <p:nvPr>
            <p:ph idx="1"/>
          </p:nvPr>
        </p:nvPicPr>
        <p:blipFill>
          <a:blip r:embed="rId3"/>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29713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D15D5-0544-4125-A885-35C73F22FB83}"/>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Layer 3</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logo&#10;&#10;Description automatically generated">
            <a:extLst>
              <a:ext uri="{FF2B5EF4-FFF2-40B4-BE49-F238E27FC236}">
                <a16:creationId xmlns:a16="http://schemas.microsoft.com/office/drawing/2014/main" id="{7C38F14E-BC2F-45F4-BB45-AD75A06C1CBE}"/>
              </a:ext>
            </a:extLst>
          </p:cNvPr>
          <p:cNvPicPr>
            <a:picLocks noGrp="1" noChangeAspect="1"/>
          </p:cNvPicPr>
          <p:nvPr>
            <p:ph idx="1"/>
          </p:nvPr>
        </p:nvPicPr>
        <p:blipFill>
          <a:blip r:embed="rId3"/>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1068407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F2F330-196B-4A2C-8E08-23958E621324}"/>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Layer 4</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logo&#10;&#10;Description automatically generated">
            <a:extLst>
              <a:ext uri="{FF2B5EF4-FFF2-40B4-BE49-F238E27FC236}">
                <a16:creationId xmlns:a16="http://schemas.microsoft.com/office/drawing/2014/main" id="{9821A623-5E40-40AB-AF42-B27480146EC6}"/>
              </a:ext>
            </a:extLst>
          </p:cNvPr>
          <p:cNvPicPr>
            <a:picLocks noGrp="1" noChangeAspect="1"/>
          </p:cNvPicPr>
          <p:nvPr>
            <p:ph idx="1"/>
          </p:nvPr>
        </p:nvPicPr>
        <p:blipFill>
          <a:blip r:embed="rId3"/>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2986366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a:xfrm>
            <a:off x="913796" y="643465"/>
            <a:ext cx="3382638" cy="1370605"/>
          </a:xfrm>
        </p:spPr>
        <p:txBody>
          <a:bodyPr>
            <a:normAutofit/>
          </a:bodyPr>
          <a:lstStyle/>
          <a:p>
            <a:pPr algn="l"/>
            <a:r>
              <a:rPr lang="en-US" sz="3000"/>
              <a:t>Performance</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a:xfrm>
            <a:off x="913796" y="2247153"/>
            <a:ext cx="3358084" cy="3544046"/>
          </a:xfrm>
        </p:spPr>
        <p:txBody>
          <a:bodyPr>
            <a:normAutofit/>
          </a:bodyPr>
          <a:lstStyle/>
          <a:p>
            <a:r>
              <a:rPr lang="en-US" sz="1800"/>
              <a:t>Runtime</a:t>
            </a:r>
          </a:p>
          <a:p>
            <a:endParaRPr lang="en-US" sz="1800"/>
          </a:p>
        </p:txBody>
      </p:sp>
      <p:pic>
        <p:nvPicPr>
          <p:cNvPr id="9" name="Picture 8" descr="A screenshot of a cell phone&#10;&#10;Description automatically generated">
            <a:extLst>
              <a:ext uri="{FF2B5EF4-FFF2-40B4-BE49-F238E27FC236}">
                <a16:creationId xmlns:a16="http://schemas.microsoft.com/office/drawing/2014/main" id="{BA7858C0-A7E1-4370-84A3-D5E0FCDDC482}"/>
              </a:ext>
            </a:extLst>
          </p:cNvPr>
          <p:cNvPicPr>
            <a:picLocks noChangeAspect="1"/>
          </p:cNvPicPr>
          <p:nvPr/>
        </p:nvPicPr>
        <p:blipFill>
          <a:blip r:embed="rId3"/>
          <a:stretch>
            <a:fillRect/>
          </a:stretch>
        </p:blipFill>
        <p:spPr>
          <a:xfrm>
            <a:off x="4915348" y="1812488"/>
            <a:ext cx="6633184" cy="2809689"/>
          </a:xfrm>
          <a:prstGeom prst="rect">
            <a:avLst/>
          </a:prstGeom>
        </p:spPr>
      </p:pic>
    </p:spTree>
    <p:extLst>
      <p:ext uri="{BB962C8B-B14F-4D97-AF65-F5344CB8AC3E}">
        <p14:creationId xmlns:p14="http://schemas.microsoft.com/office/powerpoint/2010/main" val="3132343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p:txBody>
          <a:bodyPr/>
          <a:lstStyle/>
          <a:p>
            <a:r>
              <a:rPr lang="en-US" dirty="0"/>
              <a:t>Example Runs </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p:txBody>
          <a:bodyPr/>
          <a:lstStyle/>
          <a:p>
            <a:r>
              <a:rPr lang="en-US"/>
              <a:t>This is the input file </a:t>
            </a:r>
          </a:p>
          <a:p>
            <a:r>
              <a:rPr lang="en-US"/>
              <a:t>The output png images are shown in the following slides, one layer in each slide. </a:t>
            </a:r>
          </a:p>
          <a:p>
            <a:r>
              <a:rPr lang="en-US"/>
              <a:t>This is path of the output of the sample</a:t>
            </a:r>
          </a:p>
          <a:p>
            <a:endParaRPr lang="en-US" dirty="0"/>
          </a:p>
        </p:txBody>
      </p:sp>
      <p:pic>
        <p:nvPicPr>
          <p:cNvPr id="4" name="Picture 3">
            <a:extLst>
              <a:ext uri="{FF2B5EF4-FFF2-40B4-BE49-F238E27FC236}">
                <a16:creationId xmlns:a16="http://schemas.microsoft.com/office/drawing/2014/main" id="{2BD8809C-DAB1-4E77-A016-9A35E3366FFD}"/>
              </a:ext>
            </a:extLst>
          </p:cNvPr>
          <p:cNvPicPr>
            <a:picLocks noChangeAspect="1"/>
          </p:cNvPicPr>
          <p:nvPr/>
        </p:nvPicPr>
        <p:blipFill>
          <a:blip r:embed="rId2"/>
          <a:stretch>
            <a:fillRect/>
          </a:stretch>
        </p:blipFill>
        <p:spPr>
          <a:xfrm>
            <a:off x="6187578" y="1866900"/>
            <a:ext cx="4686300" cy="666750"/>
          </a:xfrm>
          <a:prstGeom prst="rect">
            <a:avLst/>
          </a:prstGeom>
        </p:spPr>
      </p:pic>
      <p:pic>
        <p:nvPicPr>
          <p:cNvPr id="6" name="Picture 5">
            <a:extLst>
              <a:ext uri="{FF2B5EF4-FFF2-40B4-BE49-F238E27FC236}">
                <a16:creationId xmlns:a16="http://schemas.microsoft.com/office/drawing/2014/main" id="{CECA2C31-17E3-42A4-9985-7797671BDAD7}"/>
              </a:ext>
            </a:extLst>
          </p:cNvPr>
          <p:cNvPicPr>
            <a:picLocks noChangeAspect="1"/>
          </p:cNvPicPr>
          <p:nvPr/>
        </p:nvPicPr>
        <p:blipFill>
          <a:blip r:embed="rId3"/>
          <a:stretch>
            <a:fillRect/>
          </a:stretch>
        </p:blipFill>
        <p:spPr>
          <a:xfrm>
            <a:off x="1614079" y="3618547"/>
            <a:ext cx="8362950" cy="3095625"/>
          </a:xfrm>
          <a:prstGeom prst="rect">
            <a:avLst/>
          </a:prstGeom>
        </p:spPr>
      </p:pic>
    </p:spTree>
    <p:extLst>
      <p:ext uri="{BB962C8B-B14F-4D97-AF65-F5344CB8AC3E}">
        <p14:creationId xmlns:p14="http://schemas.microsoft.com/office/powerpoint/2010/main" val="179330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AA2A6-56BB-4C71-AE5B-FC45A6568DD7}"/>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Layer 1</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logo&#10;&#10;Description automatically generated">
            <a:extLst>
              <a:ext uri="{FF2B5EF4-FFF2-40B4-BE49-F238E27FC236}">
                <a16:creationId xmlns:a16="http://schemas.microsoft.com/office/drawing/2014/main" id="{01EC54CD-D7B9-4E27-AA32-F2BDE03330C0}"/>
              </a:ext>
            </a:extLst>
          </p:cNvPr>
          <p:cNvPicPr>
            <a:picLocks noGrp="1" noChangeAspect="1"/>
          </p:cNvPicPr>
          <p:nvPr>
            <p:ph idx="1"/>
          </p:nvPr>
        </p:nvPicPr>
        <p:blipFill>
          <a:blip r:embed="rId3"/>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1988399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4754C-F3E6-4930-9DDE-2AEEC9353AAD}"/>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Layer 2</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logo&#10;&#10;Description automatically generated">
            <a:extLst>
              <a:ext uri="{FF2B5EF4-FFF2-40B4-BE49-F238E27FC236}">
                <a16:creationId xmlns:a16="http://schemas.microsoft.com/office/drawing/2014/main" id="{5111C705-E54E-4F59-B728-4570324663CF}"/>
              </a:ext>
            </a:extLst>
          </p:cNvPr>
          <p:cNvPicPr>
            <a:picLocks noGrp="1" noChangeAspect="1"/>
          </p:cNvPicPr>
          <p:nvPr>
            <p:ph idx="1"/>
          </p:nvPr>
        </p:nvPicPr>
        <p:blipFill>
          <a:blip r:embed="rId3"/>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1407293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D15D5-0544-4125-A885-35C73F22FB83}"/>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Layer 3</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logo&#10;&#10;Description automatically generated">
            <a:extLst>
              <a:ext uri="{FF2B5EF4-FFF2-40B4-BE49-F238E27FC236}">
                <a16:creationId xmlns:a16="http://schemas.microsoft.com/office/drawing/2014/main" id="{E9D97ADB-3732-4346-B91F-4778699ED929}"/>
              </a:ext>
            </a:extLst>
          </p:cNvPr>
          <p:cNvPicPr>
            <a:picLocks noGrp="1" noChangeAspect="1"/>
          </p:cNvPicPr>
          <p:nvPr>
            <p:ph idx="1"/>
          </p:nvPr>
        </p:nvPicPr>
        <p:blipFill>
          <a:blip r:embed="rId3"/>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22692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Outline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Division of the work</a:t>
            </a:r>
          </a:p>
          <a:p>
            <a:pPr marL="36900" lvl="0" indent="0">
              <a:buNone/>
            </a:pPr>
            <a:r>
              <a:rPr lang="en-US" sz="2400" dirty="0"/>
              <a:t>The Input Parser</a:t>
            </a:r>
          </a:p>
          <a:p>
            <a:pPr marL="36900" lvl="0" indent="0">
              <a:buNone/>
            </a:pPr>
            <a:r>
              <a:rPr lang="en-US" sz="2400" dirty="0"/>
              <a:t>The A* Algorithm and Routing using A*</a:t>
            </a:r>
          </a:p>
          <a:p>
            <a:pPr marL="36900" lvl="0" indent="0">
              <a:buNone/>
            </a:pPr>
            <a:r>
              <a:rPr lang="en-US" sz="2400" dirty="0"/>
              <a:t>The LEF and DEF Parsers</a:t>
            </a:r>
          </a:p>
          <a:p>
            <a:pPr marL="36900" lvl="0" indent="0">
              <a:buNone/>
            </a:pPr>
            <a:r>
              <a:rPr lang="en-US" sz="2400" dirty="0"/>
              <a:t>Run Examples </a:t>
            </a:r>
          </a:p>
          <a:p>
            <a:pPr marL="36900" lvl="0" indent="0">
              <a:buNone/>
            </a:pPr>
            <a:r>
              <a:rPr lang="en-US" sz="2400" dirty="0"/>
              <a:t>Complexity Analysis</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p:txBody>
          <a:bodyPr/>
          <a:lstStyle/>
          <a:p>
            <a:r>
              <a:rPr lang="en-US" dirty="0"/>
              <a:t>Runtime</a:t>
            </a:r>
          </a:p>
          <a:p>
            <a:pPr marL="36900" indent="0">
              <a:buNone/>
            </a:pPr>
            <a:endParaRPr lang="en-US" dirty="0"/>
          </a:p>
        </p:txBody>
      </p:sp>
      <p:pic>
        <p:nvPicPr>
          <p:cNvPr id="4" name="Picture 3">
            <a:extLst>
              <a:ext uri="{FF2B5EF4-FFF2-40B4-BE49-F238E27FC236}">
                <a16:creationId xmlns:a16="http://schemas.microsoft.com/office/drawing/2014/main" id="{BCADCBDB-4C08-42C6-BBAB-4EA45A36AF52}"/>
              </a:ext>
            </a:extLst>
          </p:cNvPr>
          <p:cNvPicPr>
            <a:picLocks noChangeAspect="1"/>
          </p:cNvPicPr>
          <p:nvPr/>
        </p:nvPicPr>
        <p:blipFill>
          <a:blip r:embed="rId2"/>
          <a:stretch>
            <a:fillRect/>
          </a:stretch>
        </p:blipFill>
        <p:spPr>
          <a:xfrm>
            <a:off x="2559050" y="2809875"/>
            <a:ext cx="6057900" cy="2609850"/>
          </a:xfrm>
          <a:prstGeom prst="rect">
            <a:avLst/>
          </a:prstGeom>
        </p:spPr>
      </p:pic>
    </p:spTree>
    <p:extLst>
      <p:ext uri="{BB962C8B-B14F-4D97-AF65-F5344CB8AC3E}">
        <p14:creationId xmlns:p14="http://schemas.microsoft.com/office/powerpoint/2010/main" val="3119049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p:txBody>
          <a:bodyPr/>
          <a:lstStyle/>
          <a:p>
            <a:r>
              <a:rPr lang="en-US" dirty="0"/>
              <a:t>Example Runs </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p:txBody>
          <a:bodyPr/>
          <a:lstStyle/>
          <a:p>
            <a:r>
              <a:rPr lang="en-US" dirty="0"/>
              <a:t>This is the input file </a:t>
            </a:r>
          </a:p>
          <a:p>
            <a:r>
              <a:rPr lang="en-US" dirty="0"/>
              <a:t>The output </a:t>
            </a:r>
            <a:r>
              <a:rPr lang="en-US" dirty="0" err="1"/>
              <a:t>png</a:t>
            </a:r>
            <a:r>
              <a:rPr lang="en-US" dirty="0"/>
              <a:t> images are shown in the following slides, one layer in each slide. </a:t>
            </a:r>
          </a:p>
          <a:p>
            <a:r>
              <a:rPr lang="en-US" dirty="0"/>
              <a:t>This is path of the output of the sample</a:t>
            </a:r>
          </a:p>
          <a:p>
            <a:endParaRPr lang="en-US" dirty="0"/>
          </a:p>
        </p:txBody>
      </p:sp>
      <p:pic>
        <p:nvPicPr>
          <p:cNvPr id="5" name="Picture 4">
            <a:extLst>
              <a:ext uri="{FF2B5EF4-FFF2-40B4-BE49-F238E27FC236}">
                <a16:creationId xmlns:a16="http://schemas.microsoft.com/office/drawing/2014/main" id="{AD098030-79E6-47FA-826F-4608BC421D6E}"/>
              </a:ext>
            </a:extLst>
          </p:cNvPr>
          <p:cNvPicPr>
            <a:picLocks noChangeAspect="1"/>
          </p:cNvPicPr>
          <p:nvPr/>
        </p:nvPicPr>
        <p:blipFill>
          <a:blip r:embed="rId2"/>
          <a:stretch>
            <a:fillRect/>
          </a:stretch>
        </p:blipFill>
        <p:spPr>
          <a:xfrm>
            <a:off x="5795554" y="1866900"/>
            <a:ext cx="4257675" cy="609600"/>
          </a:xfrm>
          <a:prstGeom prst="rect">
            <a:avLst/>
          </a:prstGeom>
        </p:spPr>
      </p:pic>
      <p:pic>
        <p:nvPicPr>
          <p:cNvPr id="7" name="Picture 6">
            <a:extLst>
              <a:ext uri="{FF2B5EF4-FFF2-40B4-BE49-F238E27FC236}">
                <a16:creationId xmlns:a16="http://schemas.microsoft.com/office/drawing/2014/main" id="{76384F5B-E0FB-4171-856C-72135C8CDFBE}"/>
              </a:ext>
            </a:extLst>
          </p:cNvPr>
          <p:cNvPicPr>
            <a:picLocks noChangeAspect="1"/>
          </p:cNvPicPr>
          <p:nvPr/>
        </p:nvPicPr>
        <p:blipFill>
          <a:blip r:embed="rId3"/>
          <a:stretch>
            <a:fillRect/>
          </a:stretch>
        </p:blipFill>
        <p:spPr>
          <a:xfrm>
            <a:off x="1642654" y="3933824"/>
            <a:ext cx="8305800" cy="2238375"/>
          </a:xfrm>
          <a:prstGeom prst="rect">
            <a:avLst/>
          </a:prstGeom>
        </p:spPr>
      </p:pic>
    </p:spTree>
    <p:extLst>
      <p:ext uri="{BB962C8B-B14F-4D97-AF65-F5344CB8AC3E}">
        <p14:creationId xmlns:p14="http://schemas.microsoft.com/office/powerpoint/2010/main" val="2085499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A2A6-56BB-4C71-AE5B-FC45A6568DD7}"/>
              </a:ext>
            </a:extLst>
          </p:cNvPr>
          <p:cNvSpPr>
            <a:spLocks noGrp="1"/>
          </p:cNvSpPr>
          <p:nvPr>
            <p:ph type="title"/>
          </p:nvPr>
        </p:nvSpPr>
        <p:spPr/>
        <p:txBody>
          <a:bodyPr/>
          <a:lstStyle/>
          <a:p>
            <a:pPr algn="l"/>
            <a:r>
              <a:rPr lang="en-US"/>
              <a:t>Layer 1</a:t>
            </a:r>
            <a:endParaRPr lang="en-US" dirty="0"/>
          </a:p>
        </p:txBody>
      </p:sp>
      <p:pic>
        <p:nvPicPr>
          <p:cNvPr id="6" name="Content Placeholder 5" descr="A close up of a logo&#10;&#10;Description automatically generated">
            <a:extLst>
              <a:ext uri="{FF2B5EF4-FFF2-40B4-BE49-F238E27FC236}">
                <a16:creationId xmlns:a16="http://schemas.microsoft.com/office/drawing/2014/main" id="{F8D5ABCF-A4BB-4D8F-93A6-57D8FA08603B}"/>
              </a:ext>
            </a:extLst>
          </p:cNvPr>
          <p:cNvPicPr>
            <a:picLocks noGrp="1" noChangeAspect="1"/>
          </p:cNvPicPr>
          <p:nvPr>
            <p:ph idx="1"/>
          </p:nvPr>
        </p:nvPicPr>
        <p:blipFill>
          <a:blip r:embed="rId2"/>
          <a:stretch>
            <a:fillRect/>
          </a:stretch>
        </p:blipFill>
        <p:spPr>
          <a:xfrm>
            <a:off x="4170362" y="0"/>
            <a:ext cx="6859588" cy="6859588"/>
          </a:xfrm>
        </p:spPr>
      </p:pic>
    </p:spTree>
    <p:extLst>
      <p:ext uri="{BB962C8B-B14F-4D97-AF65-F5344CB8AC3E}">
        <p14:creationId xmlns:p14="http://schemas.microsoft.com/office/powerpoint/2010/main" val="333001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754C-F3E6-4930-9DDE-2AEEC9353AAD}"/>
              </a:ext>
            </a:extLst>
          </p:cNvPr>
          <p:cNvSpPr>
            <a:spLocks noGrp="1"/>
          </p:cNvSpPr>
          <p:nvPr>
            <p:ph type="title"/>
          </p:nvPr>
        </p:nvSpPr>
        <p:spPr/>
        <p:txBody>
          <a:bodyPr/>
          <a:lstStyle/>
          <a:p>
            <a:pPr algn="l"/>
            <a:r>
              <a:rPr lang="en-US" dirty="0"/>
              <a:t>Layer 2</a:t>
            </a:r>
          </a:p>
        </p:txBody>
      </p:sp>
      <p:pic>
        <p:nvPicPr>
          <p:cNvPr id="6" name="Content Placeholder 5" descr="A close up of a logo&#10;&#10;Description automatically generated">
            <a:extLst>
              <a:ext uri="{FF2B5EF4-FFF2-40B4-BE49-F238E27FC236}">
                <a16:creationId xmlns:a16="http://schemas.microsoft.com/office/drawing/2014/main" id="{123B7589-D637-4CEE-B8B9-6CB3E69D3DE2}"/>
              </a:ext>
            </a:extLst>
          </p:cNvPr>
          <p:cNvPicPr>
            <a:picLocks noGrp="1" noChangeAspect="1"/>
          </p:cNvPicPr>
          <p:nvPr>
            <p:ph idx="1"/>
          </p:nvPr>
        </p:nvPicPr>
        <p:blipFill>
          <a:blip r:embed="rId2"/>
          <a:stretch>
            <a:fillRect/>
          </a:stretch>
        </p:blipFill>
        <p:spPr>
          <a:xfrm>
            <a:off x="5326062" y="0"/>
            <a:ext cx="6858000" cy="6858000"/>
          </a:xfrm>
        </p:spPr>
      </p:pic>
    </p:spTree>
    <p:extLst>
      <p:ext uri="{BB962C8B-B14F-4D97-AF65-F5344CB8AC3E}">
        <p14:creationId xmlns:p14="http://schemas.microsoft.com/office/powerpoint/2010/main" val="412446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a:xfrm>
            <a:off x="913796" y="643465"/>
            <a:ext cx="3382638" cy="1370605"/>
          </a:xfrm>
        </p:spPr>
        <p:txBody>
          <a:bodyPr>
            <a:normAutofit/>
          </a:bodyPr>
          <a:lstStyle/>
          <a:p>
            <a:pPr algn="l"/>
            <a:r>
              <a:rPr lang="en-US" sz="3000"/>
              <a:t>Performance</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a:xfrm>
            <a:off x="913796" y="2247153"/>
            <a:ext cx="3358084" cy="3544046"/>
          </a:xfrm>
        </p:spPr>
        <p:txBody>
          <a:bodyPr>
            <a:normAutofit/>
          </a:bodyPr>
          <a:lstStyle/>
          <a:p>
            <a:r>
              <a:rPr lang="en-US" sz="1800"/>
              <a:t>Runtime</a:t>
            </a:r>
          </a:p>
          <a:p>
            <a:pPr marL="36900" indent="0">
              <a:buNone/>
            </a:pPr>
            <a:endParaRPr lang="en-US" sz="1800"/>
          </a:p>
        </p:txBody>
      </p:sp>
      <p:pic>
        <p:nvPicPr>
          <p:cNvPr id="4" name="Picture 3">
            <a:extLst>
              <a:ext uri="{FF2B5EF4-FFF2-40B4-BE49-F238E27FC236}">
                <a16:creationId xmlns:a16="http://schemas.microsoft.com/office/drawing/2014/main" id="{0CFE8EE1-8980-45B2-8D7F-4B0894D66188}"/>
              </a:ext>
            </a:extLst>
          </p:cNvPr>
          <p:cNvPicPr>
            <a:picLocks noChangeAspect="1"/>
          </p:cNvPicPr>
          <p:nvPr/>
        </p:nvPicPr>
        <p:blipFill>
          <a:blip r:embed="rId3"/>
          <a:stretch>
            <a:fillRect/>
          </a:stretch>
        </p:blipFill>
        <p:spPr>
          <a:xfrm>
            <a:off x="4915348" y="1353521"/>
            <a:ext cx="6633184" cy="3727622"/>
          </a:xfrm>
          <a:prstGeom prst="rect">
            <a:avLst/>
          </a:prstGeom>
        </p:spPr>
      </p:pic>
    </p:spTree>
    <p:extLst>
      <p:ext uri="{BB962C8B-B14F-4D97-AF65-F5344CB8AC3E}">
        <p14:creationId xmlns:p14="http://schemas.microsoft.com/office/powerpoint/2010/main" val="3883946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p:txBody>
          <a:bodyPr/>
          <a:lstStyle/>
          <a:p>
            <a:r>
              <a:rPr lang="en-US" dirty="0"/>
              <a:t>Example Runs </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p:txBody>
          <a:bodyPr/>
          <a:lstStyle/>
          <a:p>
            <a:r>
              <a:rPr lang="en-US" dirty="0"/>
              <a:t>This is the input file </a:t>
            </a:r>
          </a:p>
          <a:p>
            <a:r>
              <a:rPr lang="en-US" dirty="0"/>
              <a:t>The output </a:t>
            </a:r>
            <a:r>
              <a:rPr lang="en-US" dirty="0" err="1"/>
              <a:t>png</a:t>
            </a:r>
            <a:r>
              <a:rPr lang="en-US" dirty="0"/>
              <a:t> images are shown in the following slides, one layer in each slide. </a:t>
            </a:r>
          </a:p>
          <a:p>
            <a:r>
              <a:rPr lang="en-US" dirty="0"/>
              <a:t>This is path of the output of the sample</a:t>
            </a:r>
          </a:p>
          <a:p>
            <a:endParaRPr lang="en-US" dirty="0"/>
          </a:p>
        </p:txBody>
      </p:sp>
      <p:pic>
        <p:nvPicPr>
          <p:cNvPr id="4" name="Picture 3">
            <a:extLst>
              <a:ext uri="{FF2B5EF4-FFF2-40B4-BE49-F238E27FC236}">
                <a16:creationId xmlns:a16="http://schemas.microsoft.com/office/drawing/2014/main" id="{93C54D67-6EE0-4844-9453-1CD7B0922EBA}"/>
              </a:ext>
            </a:extLst>
          </p:cNvPr>
          <p:cNvPicPr>
            <a:picLocks noChangeAspect="1"/>
          </p:cNvPicPr>
          <p:nvPr/>
        </p:nvPicPr>
        <p:blipFill>
          <a:blip r:embed="rId2"/>
          <a:stretch>
            <a:fillRect/>
          </a:stretch>
        </p:blipFill>
        <p:spPr>
          <a:xfrm>
            <a:off x="5795554" y="1704975"/>
            <a:ext cx="4848225" cy="742950"/>
          </a:xfrm>
          <a:prstGeom prst="rect">
            <a:avLst/>
          </a:prstGeom>
        </p:spPr>
      </p:pic>
      <p:pic>
        <p:nvPicPr>
          <p:cNvPr id="6" name="Picture 5">
            <a:extLst>
              <a:ext uri="{FF2B5EF4-FFF2-40B4-BE49-F238E27FC236}">
                <a16:creationId xmlns:a16="http://schemas.microsoft.com/office/drawing/2014/main" id="{5B6EBC2C-52D2-48B6-AE09-E821C7208DA8}"/>
              </a:ext>
            </a:extLst>
          </p:cNvPr>
          <p:cNvPicPr>
            <a:picLocks noChangeAspect="1"/>
          </p:cNvPicPr>
          <p:nvPr/>
        </p:nvPicPr>
        <p:blipFill>
          <a:blip r:embed="rId3"/>
          <a:stretch>
            <a:fillRect/>
          </a:stretch>
        </p:blipFill>
        <p:spPr>
          <a:xfrm>
            <a:off x="0" y="4133894"/>
            <a:ext cx="12192000" cy="2038262"/>
          </a:xfrm>
          <a:prstGeom prst="rect">
            <a:avLst/>
          </a:prstGeom>
        </p:spPr>
      </p:pic>
    </p:spTree>
    <p:extLst>
      <p:ext uri="{BB962C8B-B14F-4D97-AF65-F5344CB8AC3E}">
        <p14:creationId xmlns:p14="http://schemas.microsoft.com/office/powerpoint/2010/main" val="3466283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A2A6-56BB-4C71-AE5B-FC45A6568DD7}"/>
              </a:ext>
            </a:extLst>
          </p:cNvPr>
          <p:cNvSpPr>
            <a:spLocks noGrp="1"/>
          </p:cNvSpPr>
          <p:nvPr>
            <p:ph type="title"/>
          </p:nvPr>
        </p:nvSpPr>
        <p:spPr/>
        <p:txBody>
          <a:bodyPr/>
          <a:lstStyle/>
          <a:p>
            <a:pPr algn="l"/>
            <a:r>
              <a:rPr lang="en-US"/>
              <a:t>Layer 1</a:t>
            </a:r>
            <a:endParaRPr lang="en-US" dirty="0"/>
          </a:p>
        </p:txBody>
      </p:sp>
      <p:pic>
        <p:nvPicPr>
          <p:cNvPr id="7" name="Content Placeholder 6" descr="A close up of a logo&#10;&#10;Description automatically generated">
            <a:extLst>
              <a:ext uri="{FF2B5EF4-FFF2-40B4-BE49-F238E27FC236}">
                <a16:creationId xmlns:a16="http://schemas.microsoft.com/office/drawing/2014/main" id="{29840185-90C0-4732-A381-150444BBA5C8}"/>
              </a:ext>
            </a:extLst>
          </p:cNvPr>
          <p:cNvPicPr>
            <a:picLocks noGrp="1" noChangeAspect="1"/>
          </p:cNvPicPr>
          <p:nvPr>
            <p:ph idx="1"/>
          </p:nvPr>
        </p:nvPicPr>
        <p:blipFill>
          <a:blip r:embed="rId2"/>
          <a:stretch>
            <a:fillRect/>
          </a:stretch>
        </p:blipFill>
        <p:spPr>
          <a:xfrm>
            <a:off x="4233300" y="9524"/>
            <a:ext cx="6853799" cy="6853799"/>
          </a:xfrm>
        </p:spPr>
      </p:pic>
    </p:spTree>
    <p:extLst>
      <p:ext uri="{BB962C8B-B14F-4D97-AF65-F5344CB8AC3E}">
        <p14:creationId xmlns:p14="http://schemas.microsoft.com/office/powerpoint/2010/main" val="3704843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754C-F3E6-4930-9DDE-2AEEC9353AAD}"/>
              </a:ext>
            </a:extLst>
          </p:cNvPr>
          <p:cNvSpPr>
            <a:spLocks noGrp="1"/>
          </p:cNvSpPr>
          <p:nvPr>
            <p:ph type="title"/>
          </p:nvPr>
        </p:nvSpPr>
        <p:spPr/>
        <p:txBody>
          <a:bodyPr/>
          <a:lstStyle/>
          <a:p>
            <a:pPr algn="l"/>
            <a:r>
              <a:rPr lang="en-US" dirty="0"/>
              <a:t>Layer 2</a:t>
            </a:r>
          </a:p>
        </p:txBody>
      </p:sp>
      <p:pic>
        <p:nvPicPr>
          <p:cNvPr id="7" name="Content Placeholder 6" descr="A close up of a logo&#10;&#10;Description automatically generated">
            <a:extLst>
              <a:ext uri="{FF2B5EF4-FFF2-40B4-BE49-F238E27FC236}">
                <a16:creationId xmlns:a16="http://schemas.microsoft.com/office/drawing/2014/main" id="{7906995B-DCFF-48E6-802F-71AF92D1670C}"/>
              </a:ext>
            </a:extLst>
          </p:cNvPr>
          <p:cNvPicPr>
            <a:picLocks noGrp="1" noChangeAspect="1"/>
          </p:cNvPicPr>
          <p:nvPr>
            <p:ph idx="1"/>
          </p:nvPr>
        </p:nvPicPr>
        <p:blipFill>
          <a:blip r:embed="rId2"/>
          <a:stretch>
            <a:fillRect/>
          </a:stretch>
        </p:blipFill>
        <p:spPr>
          <a:xfrm>
            <a:off x="4398961" y="9524"/>
            <a:ext cx="6868595" cy="6868595"/>
          </a:xfrm>
        </p:spPr>
      </p:pic>
    </p:spTree>
    <p:extLst>
      <p:ext uri="{BB962C8B-B14F-4D97-AF65-F5344CB8AC3E}">
        <p14:creationId xmlns:p14="http://schemas.microsoft.com/office/powerpoint/2010/main" val="2092170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754C-F3E6-4930-9DDE-2AEEC9353AAD}"/>
              </a:ext>
            </a:extLst>
          </p:cNvPr>
          <p:cNvSpPr>
            <a:spLocks noGrp="1"/>
          </p:cNvSpPr>
          <p:nvPr>
            <p:ph type="title"/>
          </p:nvPr>
        </p:nvSpPr>
        <p:spPr/>
        <p:txBody>
          <a:bodyPr/>
          <a:lstStyle/>
          <a:p>
            <a:pPr algn="l"/>
            <a:r>
              <a:rPr lang="en-US" dirty="0"/>
              <a:t>Layer 3</a:t>
            </a:r>
          </a:p>
        </p:txBody>
      </p:sp>
      <p:pic>
        <p:nvPicPr>
          <p:cNvPr id="6" name="Content Placeholder 5" descr="A picture containing bird&#10;&#10;Description automatically generated">
            <a:extLst>
              <a:ext uri="{FF2B5EF4-FFF2-40B4-BE49-F238E27FC236}">
                <a16:creationId xmlns:a16="http://schemas.microsoft.com/office/drawing/2014/main" id="{ACC47D68-5A74-4071-BA19-5A001F49F89B}"/>
              </a:ext>
            </a:extLst>
          </p:cNvPr>
          <p:cNvPicPr>
            <a:picLocks noGrp="1" noChangeAspect="1"/>
          </p:cNvPicPr>
          <p:nvPr>
            <p:ph idx="1"/>
          </p:nvPr>
        </p:nvPicPr>
        <p:blipFill>
          <a:blip r:embed="rId2"/>
          <a:stretch>
            <a:fillRect/>
          </a:stretch>
        </p:blipFill>
        <p:spPr>
          <a:xfrm>
            <a:off x="4830761" y="9524"/>
            <a:ext cx="6848475" cy="6848475"/>
          </a:xfrm>
        </p:spPr>
      </p:pic>
    </p:spTree>
    <p:extLst>
      <p:ext uri="{BB962C8B-B14F-4D97-AF65-F5344CB8AC3E}">
        <p14:creationId xmlns:p14="http://schemas.microsoft.com/office/powerpoint/2010/main" val="2536740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754C-F3E6-4930-9DDE-2AEEC9353AAD}"/>
              </a:ext>
            </a:extLst>
          </p:cNvPr>
          <p:cNvSpPr>
            <a:spLocks noGrp="1"/>
          </p:cNvSpPr>
          <p:nvPr>
            <p:ph type="title"/>
          </p:nvPr>
        </p:nvSpPr>
        <p:spPr/>
        <p:txBody>
          <a:bodyPr/>
          <a:lstStyle/>
          <a:p>
            <a:pPr algn="l"/>
            <a:r>
              <a:rPr lang="en-US" dirty="0"/>
              <a:t>Layer 4</a:t>
            </a:r>
          </a:p>
        </p:txBody>
      </p:sp>
      <p:pic>
        <p:nvPicPr>
          <p:cNvPr id="6" name="Content Placeholder 5" descr="A close up of a logo&#10;&#10;Description automatically generated">
            <a:extLst>
              <a:ext uri="{FF2B5EF4-FFF2-40B4-BE49-F238E27FC236}">
                <a16:creationId xmlns:a16="http://schemas.microsoft.com/office/drawing/2014/main" id="{3B164594-6769-468E-89FF-6F06CD5C84D1}"/>
              </a:ext>
            </a:extLst>
          </p:cNvPr>
          <p:cNvPicPr>
            <a:picLocks noGrp="1" noChangeAspect="1"/>
          </p:cNvPicPr>
          <p:nvPr>
            <p:ph idx="1"/>
          </p:nvPr>
        </p:nvPicPr>
        <p:blipFill>
          <a:blip r:embed="rId2"/>
          <a:stretch>
            <a:fillRect/>
          </a:stretch>
        </p:blipFill>
        <p:spPr>
          <a:xfrm>
            <a:off x="4525961" y="9524"/>
            <a:ext cx="6848475" cy="6848475"/>
          </a:xfrm>
        </p:spPr>
      </p:pic>
    </p:spTree>
    <p:extLst>
      <p:ext uri="{BB962C8B-B14F-4D97-AF65-F5344CB8AC3E}">
        <p14:creationId xmlns:p14="http://schemas.microsoft.com/office/powerpoint/2010/main" val="2228204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AB4F-7329-4509-82C9-BEF41E3A65E8}"/>
              </a:ext>
            </a:extLst>
          </p:cNvPr>
          <p:cNvSpPr>
            <a:spLocks noGrp="1"/>
          </p:cNvSpPr>
          <p:nvPr>
            <p:ph type="title"/>
          </p:nvPr>
        </p:nvSpPr>
        <p:spPr/>
        <p:txBody>
          <a:bodyPr/>
          <a:lstStyle/>
          <a:p>
            <a:r>
              <a:rPr lang="en-US" dirty="0"/>
              <a:t>Division of the work</a:t>
            </a:r>
          </a:p>
        </p:txBody>
      </p:sp>
      <p:sp>
        <p:nvSpPr>
          <p:cNvPr id="3" name="Content Placeholder 2">
            <a:extLst>
              <a:ext uri="{FF2B5EF4-FFF2-40B4-BE49-F238E27FC236}">
                <a16:creationId xmlns:a16="http://schemas.microsoft.com/office/drawing/2014/main" id="{F1689685-1205-47B7-988C-43782EBCD450}"/>
              </a:ext>
            </a:extLst>
          </p:cNvPr>
          <p:cNvSpPr>
            <a:spLocks noGrp="1"/>
          </p:cNvSpPr>
          <p:nvPr>
            <p:ph idx="1"/>
          </p:nvPr>
        </p:nvSpPr>
        <p:spPr>
          <a:xfrm>
            <a:off x="913795" y="2113772"/>
            <a:ext cx="3891470" cy="3714749"/>
          </a:xfrm>
        </p:spPr>
        <p:txBody>
          <a:bodyPr>
            <a:normAutofit lnSpcReduction="10000"/>
          </a:bodyPr>
          <a:lstStyle/>
          <a:p>
            <a:pPr marL="36900" indent="0" algn="ctr">
              <a:buNone/>
            </a:pPr>
            <a:r>
              <a:rPr lang="en-US" b="1" i="1" u="sng" dirty="0"/>
              <a:t>Ismael Elsharkawi </a:t>
            </a:r>
          </a:p>
          <a:p>
            <a:r>
              <a:rPr lang="en-US" dirty="0"/>
              <a:t>Built the Input Parser</a:t>
            </a:r>
          </a:p>
          <a:p>
            <a:r>
              <a:rPr lang="en-US" dirty="0"/>
              <a:t>Worked on some modifications in the A* Algorithm in python</a:t>
            </a:r>
          </a:p>
          <a:p>
            <a:r>
              <a:rPr lang="en-US" dirty="0"/>
              <a:t>Made the PNG drawer</a:t>
            </a:r>
          </a:p>
          <a:p>
            <a:r>
              <a:rPr lang="en-US" dirty="0"/>
              <a:t>Made the DEF and LEF parsers in python</a:t>
            </a:r>
          </a:p>
          <a:p>
            <a:endParaRPr lang="en-US" dirty="0"/>
          </a:p>
        </p:txBody>
      </p:sp>
      <p:sp>
        <p:nvSpPr>
          <p:cNvPr id="7" name="TextBox 6">
            <a:extLst>
              <a:ext uri="{FF2B5EF4-FFF2-40B4-BE49-F238E27FC236}">
                <a16:creationId xmlns:a16="http://schemas.microsoft.com/office/drawing/2014/main" id="{13746093-DA34-4080-98EA-8683E4E33B70}"/>
              </a:ext>
            </a:extLst>
          </p:cNvPr>
          <p:cNvSpPr txBox="1"/>
          <p:nvPr/>
        </p:nvSpPr>
        <p:spPr>
          <a:xfrm>
            <a:off x="4742014" y="2113772"/>
            <a:ext cx="2697324" cy="4185761"/>
          </a:xfrm>
          <a:prstGeom prst="rect">
            <a:avLst/>
          </a:prstGeom>
          <a:noFill/>
        </p:spPr>
        <p:txBody>
          <a:bodyPr wrap="square" rtlCol="0">
            <a:spAutoFit/>
          </a:bodyPr>
          <a:lstStyle/>
          <a:p>
            <a:pPr algn="ctr"/>
            <a:r>
              <a:rPr lang="en-US" sz="2300" b="1" i="1" u="sng" dirty="0">
                <a:solidFill>
                  <a:schemeClr val="tx2"/>
                </a:solidFill>
                <a:effectLst>
                  <a:outerShdw blurRad="38100" dist="38100" dir="2700000" algn="tl">
                    <a:srgbClr val="000000">
                      <a:alpha val="43137"/>
                    </a:srgbClr>
                  </a:outerShdw>
                </a:effectLst>
              </a:rPr>
              <a:t>Mahmoud Ahmed</a:t>
            </a:r>
          </a:p>
          <a:p>
            <a:pPr marL="285750" indent="-285750">
              <a:buFont typeface="Courier New" panose="02070309020205020404" pitchFamily="49" charset="0"/>
              <a:buChar char="o"/>
            </a:pPr>
            <a:r>
              <a:rPr lang="en-US" sz="2300" dirty="0">
                <a:solidFill>
                  <a:schemeClr val="tx2"/>
                </a:solidFill>
                <a:effectLst>
                  <a:outerShdw blurRad="38100" dist="38100" dir="2700000" algn="tl">
                    <a:srgbClr val="000000">
                      <a:alpha val="43137"/>
                    </a:srgbClr>
                  </a:outerShdw>
                </a:effectLst>
              </a:rPr>
              <a:t>Built most of the A* algorithm and its classes including the pins, the nodes.</a:t>
            </a:r>
          </a:p>
          <a:p>
            <a:pPr marL="285750" indent="-285750">
              <a:buFont typeface="Courier New" panose="02070309020205020404" pitchFamily="49" charset="0"/>
              <a:buChar char="o"/>
            </a:pPr>
            <a:r>
              <a:rPr lang="en-US" sz="2300" dirty="0">
                <a:solidFill>
                  <a:schemeClr val="tx2"/>
                </a:solidFill>
                <a:effectLst>
                  <a:outerShdw blurRad="38100" dist="38100" dir="2700000" algn="tl">
                    <a:srgbClr val="000000">
                      <a:alpha val="43137"/>
                    </a:srgbClr>
                  </a:outerShdw>
                </a:effectLst>
              </a:rPr>
              <a:t>Made most of the routing algorithm using the A* algorithm</a:t>
            </a:r>
          </a:p>
          <a:p>
            <a:endParaRPr lang="en-US" dirty="0">
              <a:solidFill>
                <a:schemeClr val="tx2"/>
              </a:solidFill>
            </a:endParaRPr>
          </a:p>
          <a:p>
            <a:endParaRPr lang="en-US" dirty="0"/>
          </a:p>
        </p:txBody>
      </p:sp>
      <p:sp>
        <p:nvSpPr>
          <p:cNvPr id="9" name="TextBox 8">
            <a:extLst>
              <a:ext uri="{FF2B5EF4-FFF2-40B4-BE49-F238E27FC236}">
                <a16:creationId xmlns:a16="http://schemas.microsoft.com/office/drawing/2014/main" id="{6E20F148-FD59-47EA-A382-B0276215219A}"/>
              </a:ext>
            </a:extLst>
          </p:cNvPr>
          <p:cNvSpPr txBox="1"/>
          <p:nvPr/>
        </p:nvSpPr>
        <p:spPr>
          <a:xfrm>
            <a:off x="8514184" y="2225739"/>
            <a:ext cx="2943808" cy="2923877"/>
          </a:xfrm>
          <a:prstGeom prst="rect">
            <a:avLst/>
          </a:prstGeom>
          <a:noFill/>
        </p:spPr>
        <p:txBody>
          <a:bodyPr wrap="square" rtlCol="0">
            <a:spAutoFit/>
          </a:bodyPr>
          <a:lstStyle/>
          <a:p>
            <a:r>
              <a:rPr lang="en-US" sz="2300" b="1" i="1" u="sng" dirty="0">
                <a:solidFill>
                  <a:schemeClr val="tx2"/>
                </a:solidFill>
                <a:effectLst>
                  <a:outerShdw blurRad="38100" dist="38100" dir="2700000" algn="tl">
                    <a:srgbClr val="000000">
                      <a:alpha val="43137"/>
                    </a:srgbClr>
                  </a:outerShdw>
                </a:effectLst>
              </a:rPr>
              <a:t>Ahmed </a:t>
            </a:r>
            <a:r>
              <a:rPr lang="en-US" sz="2300" b="1" i="1" u="sng" dirty="0" err="1">
                <a:solidFill>
                  <a:schemeClr val="tx2"/>
                </a:solidFill>
                <a:effectLst>
                  <a:outerShdw blurRad="38100" dist="38100" dir="2700000" algn="tl">
                    <a:srgbClr val="000000">
                      <a:alpha val="43137"/>
                    </a:srgbClr>
                  </a:outerShdw>
                </a:effectLst>
              </a:rPr>
              <a:t>Hamouda</a:t>
            </a:r>
            <a:endParaRPr lang="en-US" sz="2300" b="1" i="1" u="sng" dirty="0">
              <a:solidFill>
                <a:schemeClr val="tx2"/>
              </a:solidFill>
              <a:effectLst>
                <a:outerShdw blurRad="38100" dist="38100" dir="2700000" algn="tl">
                  <a:srgbClr val="000000">
                    <a:alpha val="43137"/>
                  </a:srgbClr>
                </a:outerShdw>
              </a:effectLst>
            </a:endParaRPr>
          </a:p>
          <a:p>
            <a:pPr marL="285750" indent="-285750">
              <a:buFont typeface="Wingdings" panose="05000000000000000000" pitchFamily="2" charset="2"/>
              <a:buChar char="§"/>
            </a:pPr>
            <a:r>
              <a:rPr lang="en-US" sz="2300" dirty="0">
                <a:solidFill>
                  <a:schemeClr val="tx2"/>
                </a:solidFill>
                <a:effectLst>
                  <a:outerShdw blurRad="38100" dist="38100" dir="2700000" algn="tl">
                    <a:srgbClr val="000000">
                      <a:alpha val="43137"/>
                    </a:srgbClr>
                  </a:outerShdw>
                </a:effectLst>
              </a:rPr>
              <a:t>Worked on the A* algorithm in C++ before switching to python, then worked on it with python.</a:t>
            </a:r>
          </a:p>
          <a:p>
            <a:pPr marL="285750" indent="-285750">
              <a:buFont typeface="Wingdings" panose="05000000000000000000" pitchFamily="2" charset="2"/>
              <a:buChar char="§"/>
            </a:pPr>
            <a:r>
              <a:rPr lang="en-US" sz="2300" dirty="0">
                <a:solidFill>
                  <a:schemeClr val="tx2"/>
                </a:solidFill>
                <a:effectLst>
                  <a:outerShdw blurRad="38100" dist="38100" dir="2700000" algn="tl">
                    <a:srgbClr val="000000">
                      <a:alpha val="43137"/>
                    </a:srgbClr>
                  </a:outerShdw>
                </a:effectLst>
              </a:rPr>
              <a:t>Fixed some issues in the A* algorithm</a:t>
            </a:r>
          </a:p>
        </p:txBody>
      </p:sp>
    </p:spTree>
    <p:extLst>
      <p:ext uri="{BB962C8B-B14F-4D97-AF65-F5344CB8AC3E}">
        <p14:creationId xmlns:p14="http://schemas.microsoft.com/office/powerpoint/2010/main" val="3854361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a:xfrm>
            <a:off x="913796" y="643465"/>
            <a:ext cx="3382638" cy="1370605"/>
          </a:xfrm>
        </p:spPr>
        <p:txBody>
          <a:bodyPr>
            <a:normAutofit/>
          </a:bodyPr>
          <a:lstStyle/>
          <a:p>
            <a:pPr algn="l"/>
            <a:r>
              <a:rPr lang="en-US" sz="3000"/>
              <a:t>Performance</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a:xfrm>
            <a:off x="913796" y="2247153"/>
            <a:ext cx="3358084" cy="3544046"/>
          </a:xfrm>
        </p:spPr>
        <p:txBody>
          <a:bodyPr>
            <a:normAutofit/>
          </a:bodyPr>
          <a:lstStyle/>
          <a:p>
            <a:r>
              <a:rPr lang="en-US" sz="1800"/>
              <a:t>Runtime</a:t>
            </a:r>
          </a:p>
          <a:p>
            <a:pPr marL="36900" indent="0">
              <a:buNone/>
            </a:pPr>
            <a:endParaRPr lang="en-US" sz="1800"/>
          </a:p>
        </p:txBody>
      </p:sp>
      <p:pic>
        <p:nvPicPr>
          <p:cNvPr id="4" name="Picture 3">
            <a:extLst>
              <a:ext uri="{FF2B5EF4-FFF2-40B4-BE49-F238E27FC236}">
                <a16:creationId xmlns:a16="http://schemas.microsoft.com/office/drawing/2014/main" id="{F2CC12F2-91D2-486B-A4FD-A93C073BC37C}"/>
              </a:ext>
            </a:extLst>
          </p:cNvPr>
          <p:cNvPicPr>
            <a:picLocks noChangeAspect="1"/>
          </p:cNvPicPr>
          <p:nvPr/>
        </p:nvPicPr>
        <p:blipFill>
          <a:blip r:embed="rId3"/>
          <a:stretch>
            <a:fillRect/>
          </a:stretch>
        </p:blipFill>
        <p:spPr>
          <a:xfrm>
            <a:off x="4915348" y="854261"/>
            <a:ext cx="6633184" cy="4726143"/>
          </a:xfrm>
          <a:prstGeom prst="rect">
            <a:avLst/>
          </a:prstGeom>
        </p:spPr>
      </p:pic>
    </p:spTree>
    <p:extLst>
      <p:ext uri="{BB962C8B-B14F-4D97-AF65-F5344CB8AC3E}">
        <p14:creationId xmlns:p14="http://schemas.microsoft.com/office/powerpoint/2010/main" val="3065076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p:txBody>
          <a:bodyPr/>
          <a:lstStyle/>
          <a:p>
            <a:r>
              <a:rPr lang="en-US" dirty="0"/>
              <a:t>Example Runs </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p:txBody>
          <a:bodyPr/>
          <a:lstStyle/>
          <a:p>
            <a:r>
              <a:rPr lang="en-US" dirty="0"/>
              <a:t>This is the input file </a:t>
            </a:r>
          </a:p>
          <a:p>
            <a:r>
              <a:rPr lang="en-US" dirty="0"/>
              <a:t>The output </a:t>
            </a:r>
            <a:r>
              <a:rPr lang="en-US" dirty="0" err="1"/>
              <a:t>png</a:t>
            </a:r>
            <a:r>
              <a:rPr lang="en-US" dirty="0"/>
              <a:t> images are shown in the following slides, one layer in each slide. </a:t>
            </a:r>
          </a:p>
          <a:p>
            <a:r>
              <a:rPr lang="en-US" dirty="0"/>
              <a:t>This is path of the output of the sample</a:t>
            </a:r>
          </a:p>
          <a:p>
            <a:endParaRPr lang="en-US" dirty="0"/>
          </a:p>
        </p:txBody>
      </p:sp>
      <p:pic>
        <p:nvPicPr>
          <p:cNvPr id="5" name="Picture 4">
            <a:extLst>
              <a:ext uri="{FF2B5EF4-FFF2-40B4-BE49-F238E27FC236}">
                <a16:creationId xmlns:a16="http://schemas.microsoft.com/office/drawing/2014/main" id="{6C0381CF-7E62-4478-803D-EAAEE10AEB2E}"/>
              </a:ext>
            </a:extLst>
          </p:cNvPr>
          <p:cNvPicPr>
            <a:picLocks noChangeAspect="1"/>
          </p:cNvPicPr>
          <p:nvPr/>
        </p:nvPicPr>
        <p:blipFill>
          <a:blip r:embed="rId2"/>
          <a:stretch>
            <a:fillRect/>
          </a:stretch>
        </p:blipFill>
        <p:spPr>
          <a:xfrm>
            <a:off x="5814209" y="1943122"/>
            <a:ext cx="4772025" cy="704850"/>
          </a:xfrm>
          <a:prstGeom prst="rect">
            <a:avLst/>
          </a:prstGeom>
        </p:spPr>
      </p:pic>
      <p:pic>
        <p:nvPicPr>
          <p:cNvPr id="7" name="Picture 6">
            <a:extLst>
              <a:ext uri="{FF2B5EF4-FFF2-40B4-BE49-F238E27FC236}">
                <a16:creationId xmlns:a16="http://schemas.microsoft.com/office/drawing/2014/main" id="{E2AB88A0-5B89-4A7C-A87E-641D9D16923F}"/>
              </a:ext>
            </a:extLst>
          </p:cNvPr>
          <p:cNvPicPr>
            <a:picLocks noChangeAspect="1"/>
          </p:cNvPicPr>
          <p:nvPr/>
        </p:nvPicPr>
        <p:blipFill>
          <a:blip r:embed="rId3"/>
          <a:stretch>
            <a:fillRect/>
          </a:stretch>
        </p:blipFill>
        <p:spPr>
          <a:xfrm>
            <a:off x="847207" y="3870324"/>
            <a:ext cx="10420350" cy="2571750"/>
          </a:xfrm>
          <a:prstGeom prst="rect">
            <a:avLst/>
          </a:prstGeom>
        </p:spPr>
      </p:pic>
    </p:spTree>
    <p:extLst>
      <p:ext uri="{BB962C8B-B14F-4D97-AF65-F5344CB8AC3E}">
        <p14:creationId xmlns:p14="http://schemas.microsoft.com/office/powerpoint/2010/main" val="4290410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A2A6-56BB-4C71-AE5B-FC45A6568DD7}"/>
              </a:ext>
            </a:extLst>
          </p:cNvPr>
          <p:cNvSpPr>
            <a:spLocks noGrp="1"/>
          </p:cNvSpPr>
          <p:nvPr>
            <p:ph type="title"/>
          </p:nvPr>
        </p:nvSpPr>
        <p:spPr/>
        <p:txBody>
          <a:bodyPr/>
          <a:lstStyle/>
          <a:p>
            <a:pPr algn="l"/>
            <a:r>
              <a:rPr lang="en-US"/>
              <a:t>Layer 1</a:t>
            </a:r>
            <a:endParaRPr lang="en-US" dirty="0"/>
          </a:p>
        </p:txBody>
      </p:sp>
      <p:pic>
        <p:nvPicPr>
          <p:cNvPr id="11" name="Content Placeholder 10" descr="A picture containing bird&#10;&#10;Description automatically generated">
            <a:extLst>
              <a:ext uri="{FF2B5EF4-FFF2-40B4-BE49-F238E27FC236}">
                <a16:creationId xmlns:a16="http://schemas.microsoft.com/office/drawing/2014/main" id="{DAD7E129-4A23-4467-8CCA-5634435812E1}"/>
              </a:ext>
            </a:extLst>
          </p:cNvPr>
          <p:cNvPicPr>
            <a:picLocks noGrp="1" noChangeAspect="1"/>
          </p:cNvPicPr>
          <p:nvPr>
            <p:ph idx="1"/>
          </p:nvPr>
        </p:nvPicPr>
        <p:blipFill>
          <a:blip r:embed="rId2"/>
          <a:stretch>
            <a:fillRect/>
          </a:stretch>
        </p:blipFill>
        <p:spPr>
          <a:xfrm>
            <a:off x="4932361" y="9524"/>
            <a:ext cx="6848475" cy="6848475"/>
          </a:xfrm>
        </p:spPr>
      </p:pic>
    </p:spTree>
    <p:extLst>
      <p:ext uri="{BB962C8B-B14F-4D97-AF65-F5344CB8AC3E}">
        <p14:creationId xmlns:p14="http://schemas.microsoft.com/office/powerpoint/2010/main" val="154937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754C-F3E6-4930-9DDE-2AEEC9353AAD}"/>
              </a:ext>
            </a:extLst>
          </p:cNvPr>
          <p:cNvSpPr>
            <a:spLocks noGrp="1"/>
          </p:cNvSpPr>
          <p:nvPr>
            <p:ph type="title"/>
          </p:nvPr>
        </p:nvSpPr>
        <p:spPr/>
        <p:txBody>
          <a:bodyPr/>
          <a:lstStyle/>
          <a:p>
            <a:pPr algn="l"/>
            <a:r>
              <a:rPr lang="en-US" dirty="0"/>
              <a:t>Layer 2</a:t>
            </a:r>
          </a:p>
        </p:txBody>
      </p:sp>
      <p:pic>
        <p:nvPicPr>
          <p:cNvPr id="11" name="Content Placeholder 10" descr="A close up of a logo&#10;&#10;Description automatically generated">
            <a:extLst>
              <a:ext uri="{FF2B5EF4-FFF2-40B4-BE49-F238E27FC236}">
                <a16:creationId xmlns:a16="http://schemas.microsoft.com/office/drawing/2014/main" id="{2E1E22AB-FAC9-4BCE-BE51-1D25A64C46BC}"/>
              </a:ext>
            </a:extLst>
          </p:cNvPr>
          <p:cNvPicPr>
            <a:picLocks noGrp="1" noChangeAspect="1"/>
          </p:cNvPicPr>
          <p:nvPr>
            <p:ph idx="1"/>
          </p:nvPr>
        </p:nvPicPr>
        <p:blipFill>
          <a:blip r:embed="rId2"/>
          <a:stretch>
            <a:fillRect/>
          </a:stretch>
        </p:blipFill>
        <p:spPr>
          <a:xfrm>
            <a:off x="5021261" y="0"/>
            <a:ext cx="6858000" cy="6858000"/>
          </a:xfrm>
        </p:spPr>
      </p:pic>
    </p:spTree>
    <p:extLst>
      <p:ext uri="{BB962C8B-B14F-4D97-AF65-F5344CB8AC3E}">
        <p14:creationId xmlns:p14="http://schemas.microsoft.com/office/powerpoint/2010/main" val="4048669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AB218-FAB6-4250-8192-112E14450B94}"/>
              </a:ext>
            </a:extLst>
          </p:cNvPr>
          <p:cNvSpPr>
            <a:spLocks noGrp="1"/>
          </p:cNvSpPr>
          <p:nvPr>
            <p:ph type="title"/>
          </p:nvPr>
        </p:nvSpPr>
        <p:spPr>
          <a:xfrm>
            <a:off x="913796" y="643465"/>
            <a:ext cx="3382638" cy="1370605"/>
          </a:xfrm>
        </p:spPr>
        <p:txBody>
          <a:bodyPr>
            <a:normAutofit/>
          </a:bodyPr>
          <a:lstStyle/>
          <a:p>
            <a:pPr algn="l"/>
            <a:r>
              <a:rPr lang="en-US" sz="3000"/>
              <a:t>Performance</a:t>
            </a:r>
          </a:p>
        </p:txBody>
      </p:sp>
      <p:sp>
        <p:nvSpPr>
          <p:cNvPr id="3" name="Content Placeholder 2">
            <a:extLst>
              <a:ext uri="{FF2B5EF4-FFF2-40B4-BE49-F238E27FC236}">
                <a16:creationId xmlns:a16="http://schemas.microsoft.com/office/drawing/2014/main" id="{7A14795C-689A-4842-A878-0A0421399C00}"/>
              </a:ext>
            </a:extLst>
          </p:cNvPr>
          <p:cNvSpPr>
            <a:spLocks noGrp="1"/>
          </p:cNvSpPr>
          <p:nvPr>
            <p:ph idx="1"/>
          </p:nvPr>
        </p:nvSpPr>
        <p:spPr>
          <a:xfrm>
            <a:off x="913796" y="2247153"/>
            <a:ext cx="3358084" cy="3544046"/>
          </a:xfrm>
        </p:spPr>
        <p:txBody>
          <a:bodyPr>
            <a:normAutofit/>
          </a:bodyPr>
          <a:lstStyle/>
          <a:p>
            <a:r>
              <a:rPr lang="en-US" sz="1800"/>
              <a:t>Runtime</a:t>
            </a:r>
          </a:p>
          <a:p>
            <a:pPr marL="36900" indent="0">
              <a:buNone/>
            </a:pPr>
            <a:endParaRPr lang="en-US" sz="1800"/>
          </a:p>
        </p:txBody>
      </p:sp>
      <p:pic>
        <p:nvPicPr>
          <p:cNvPr id="4" name="Picture 3">
            <a:extLst>
              <a:ext uri="{FF2B5EF4-FFF2-40B4-BE49-F238E27FC236}">
                <a16:creationId xmlns:a16="http://schemas.microsoft.com/office/drawing/2014/main" id="{E8373402-47A3-444E-A9B5-87640483679D}"/>
              </a:ext>
            </a:extLst>
          </p:cNvPr>
          <p:cNvPicPr>
            <a:picLocks noChangeAspect="1"/>
          </p:cNvPicPr>
          <p:nvPr/>
        </p:nvPicPr>
        <p:blipFill>
          <a:blip r:embed="rId3"/>
          <a:stretch>
            <a:fillRect/>
          </a:stretch>
        </p:blipFill>
        <p:spPr>
          <a:xfrm>
            <a:off x="4955416" y="643466"/>
            <a:ext cx="6553048" cy="5147733"/>
          </a:xfrm>
          <a:prstGeom prst="rect">
            <a:avLst/>
          </a:prstGeom>
        </p:spPr>
      </p:pic>
    </p:spTree>
    <p:extLst>
      <p:ext uri="{BB962C8B-B14F-4D97-AF65-F5344CB8AC3E}">
        <p14:creationId xmlns:p14="http://schemas.microsoft.com/office/powerpoint/2010/main" val="317370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7942-4996-4D7B-A20C-9408EC23AF7B}"/>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D04871DA-A860-430E-A8B3-3A0AD3381B7A}"/>
              </a:ext>
            </a:extLst>
          </p:cNvPr>
          <p:cNvSpPr>
            <a:spLocks noGrp="1"/>
          </p:cNvSpPr>
          <p:nvPr>
            <p:ph idx="1"/>
          </p:nvPr>
        </p:nvSpPr>
        <p:spPr/>
        <p:txBody>
          <a:bodyPr/>
          <a:lstStyle/>
          <a:p>
            <a:r>
              <a:rPr lang="en-US" dirty="0"/>
              <a:t>Python runtime slows down the performance</a:t>
            </a:r>
          </a:p>
          <a:p>
            <a:r>
              <a:rPr lang="en-US" dirty="0"/>
              <a:t>Memory complexity is high</a:t>
            </a:r>
          </a:p>
        </p:txBody>
      </p:sp>
    </p:spTree>
    <p:extLst>
      <p:ext uri="{BB962C8B-B14F-4D97-AF65-F5344CB8AC3E}">
        <p14:creationId xmlns:p14="http://schemas.microsoft.com/office/powerpoint/2010/main" val="2663310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7942-4996-4D7B-A20C-9408EC23AF7B}"/>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D04871DA-A860-430E-A8B3-3A0AD3381B7A}"/>
              </a:ext>
            </a:extLst>
          </p:cNvPr>
          <p:cNvSpPr>
            <a:spLocks noGrp="1"/>
          </p:cNvSpPr>
          <p:nvPr>
            <p:ph idx="1"/>
          </p:nvPr>
        </p:nvSpPr>
        <p:spPr/>
        <p:txBody>
          <a:bodyPr/>
          <a:lstStyle/>
          <a:p>
            <a:r>
              <a:rPr lang="en-US" dirty="0"/>
              <a:t>Support all the DEF/LEF format information</a:t>
            </a:r>
          </a:p>
          <a:p>
            <a:r>
              <a:rPr lang="en-US" dirty="0"/>
              <a:t>Implement Rip-up Reroute</a:t>
            </a:r>
          </a:p>
          <a:p>
            <a:r>
              <a:rPr lang="en-US" dirty="0"/>
              <a:t>Check for the possibility of threading the routing to reduce time</a:t>
            </a:r>
          </a:p>
        </p:txBody>
      </p:sp>
    </p:spTree>
    <p:extLst>
      <p:ext uri="{BB962C8B-B14F-4D97-AF65-F5344CB8AC3E}">
        <p14:creationId xmlns:p14="http://schemas.microsoft.com/office/powerpoint/2010/main" val="418176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D824-9E93-436E-9262-69D6371AF431}"/>
              </a:ext>
            </a:extLst>
          </p:cNvPr>
          <p:cNvSpPr>
            <a:spLocks noGrp="1"/>
          </p:cNvSpPr>
          <p:nvPr>
            <p:ph type="title"/>
          </p:nvPr>
        </p:nvSpPr>
        <p:spPr/>
        <p:txBody>
          <a:bodyPr/>
          <a:lstStyle/>
          <a:p>
            <a:r>
              <a:rPr lang="en-US" dirty="0"/>
              <a:t>Design tradeoffs</a:t>
            </a:r>
          </a:p>
        </p:txBody>
      </p:sp>
      <p:sp>
        <p:nvSpPr>
          <p:cNvPr id="3" name="Content Placeholder 2">
            <a:extLst>
              <a:ext uri="{FF2B5EF4-FFF2-40B4-BE49-F238E27FC236}">
                <a16:creationId xmlns:a16="http://schemas.microsoft.com/office/drawing/2014/main" id="{D083B876-4C55-47D1-8B4F-75A2C3CDDAAD}"/>
              </a:ext>
            </a:extLst>
          </p:cNvPr>
          <p:cNvSpPr>
            <a:spLocks noGrp="1"/>
          </p:cNvSpPr>
          <p:nvPr>
            <p:ph idx="1"/>
          </p:nvPr>
        </p:nvSpPr>
        <p:spPr/>
        <p:txBody>
          <a:bodyPr/>
          <a:lstStyle/>
          <a:p>
            <a:r>
              <a:rPr lang="en-US" dirty="0"/>
              <a:t>Due to the limited time of the project, the router was developed using python</a:t>
            </a:r>
          </a:p>
          <a:p>
            <a:r>
              <a:rPr lang="en-US" dirty="0"/>
              <a:t>Python:</a:t>
            </a:r>
          </a:p>
          <a:p>
            <a:pPr lvl="1"/>
            <a:r>
              <a:rPr lang="en-US" dirty="0"/>
              <a:t>Easier implementation</a:t>
            </a:r>
          </a:p>
          <a:p>
            <a:pPr lvl="1"/>
            <a:r>
              <a:rPr lang="en-US" dirty="0"/>
              <a:t>Slower runtime</a:t>
            </a:r>
          </a:p>
          <a:p>
            <a:r>
              <a:rPr lang="en-US" dirty="0"/>
              <a:t>C/C++:</a:t>
            </a:r>
          </a:p>
          <a:p>
            <a:pPr lvl="1"/>
            <a:r>
              <a:rPr lang="en-US" dirty="0"/>
              <a:t>More complex implementation</a:t>
            </a:r>
          </a:p>
          <a:p>
            <a:pPr lvl="1"/>
            <a:r>
              <a:rPr lang="en-US" dirty="0"/>
              <a:t>Faster runtime</a:t>
            </a:r>
          </a:p>
          <a:p>
            <a:endParaRPr lang="en-US" dirty="0"/>
          </a:p>
        </p:txBody>
      </p:sp>
    </p:spTree>
    <p:extLst>
      <p:ext uri="{BB962C8B-B14F-4D97-AF65-F5344CB8AC3E}">
        <p14:creationId xmlns:p14="http://schemas.microsoft.com/office/powerpoint/2010/main" val="183803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D824-9E93-436E-9262-69D6371AF431}"/>
              </a:ext>
            </a:extLst>
          </p:cNvPr>
          <p:cNvSpPr>
            <a:spLocks noGrp="1"/>
          </p:cNvSpPr>
          <p:nvPr>
            <p:ph type="title"/>
          </p:nvPr>
        </p:nvSpPr>
        <p:spPr/>
        <p:txBody>
          <a:bodyPr/>
          <a:lstStyle/>
          <a:p>
            <a:r>
              <a:rPr lang="en-US" dirty="0"/>
              <a:t>Input Parser</a:t>
            </a:r>
          </a:p>
        </p:txBody>
      </p:sp>
      <p:sp>
        <p:nvSpPr>
          <p:cNvPr id="3" name="Content Placeholder 2">
            <a:extLst>
              <a:ext uri="{FF2B5EF4-FFF2-40B4-BE49-F238E27FC236}">
                <a16:creationId xmlns:a16="http://schemas.microsoft.com/office/drawing/2014/main" id="{D083B876-4C55-47D1-8B4F-75A2C3CDDAAD}"/>
              </a:ext>
            </a:extLst>
          </p:cNvPr>
          <p:cNvSpPr>
            <a:spLocks noGrp="1"/>
          </p:cNvSpPr>
          <p:nvPr>
            <p:ph idx="1"/>
          </p:nvPr>
        </p:nvSpPr>
        <p:spPr/>
        <p:txBody>
          <a:bodyPr/>
          <a:lstStyle/>
          <a:p>
            <a:r>
              <a:rPr lang="en-US" dirty="0"/>
              <a:t>A class called </a:t>
            </a:r>
            <a:r>
              <a:rPr lang="en-US" dirty="0" err="1"/>
              <a:t>InputParser</a:t>
            </a:r>
            <a:r>
              <a:rPr lang="en-US" dirty="0"/>
              <a:t> was created.</a:t>
            </a:r>
          </a:p>
          <a:p>
            <a:r>
              <a:rPr lang="en-US" dirty="0"/>
              <a:t>It extracts the input pins locations for each net using regular expressions and saves them in classes of type Pin, there is a vector of pins that represents the net, that vector is pushed into the nets vector that is an attribute of the class </a:t>
            </a:r>
            <a:r>
              <a:rPr lang="en-US" dirty="0" err="1"/>
              <a:t>InputParser</a:t>
            </a:r>
            <a:r>
              <a:rPr lang="en-US" dirty="0"/>
              <a:t>. </a:t>
            </a:r>
          </a:p>
          <a:p>
            <a:r>
              <a:rPr lang="en-US" dirty="0" err="1"/>
              <a:t>PinsGrid</a:t>
            </a:r>
            <a:r>
              <a:rPr lang="en-US" dirty="0"/>
              <a:t> is a python dictionary that takes a tuple of three elements representing the layer, y-coordinate, x-coordinate. </a:t>
            </a:r>
          </a:p>
          <a:p>
            <a:endParaRPr lang="en-US" dirty="0"/>
          </a:p>
        </p:txBody>
      </p:sp>
      <p:pic>
        <p:nvPicPr>
          <p:cNvPr id="4" name="Picture 3">
            <a:extLst>
              <a:ext uri="{FF2B5EF4-FFF2-40B4-BE49-F238E27FC236}">
                <a16:creationId xmlns:a16="http://schemas.microsoft.com/office/drawing/2014/main" id="{895C0DCB-8C71-4247-9C4A-063D75043CA3}"/>
              </a:ext>
            </a:extLst>
          </p:cNvPr>
          <p:cNvPicPr>
            <a:picLocks noChangeAspect="1"/>
          </p:cNvPicPr>
          <p:nvPr/>
        </p:nvPicPr>
        <p:blipFill>
          <a:blip r:embed="rId2"/>
          <a:stretch>
            <a:fillRect/>
          </a:stretch>
        </p:blipFill>
        <p:spPr>
          <a:xfrm>
            <a:off x="5214757" y="5414281"/>
            <a:ext cx="6368614" cy="753836"/>
          </a:xfrm>
          <a:prstGeom prst="rect">
            <a:avLst/>
          </a:prstGeom>
        </p:spPr>
      </p:pic>
    </p:spTree>
    <p:extLst>
      <p:ext uri="{BB962C8B-B14F-4D97-AF65-F5344CB8AC3E}">
        <p14:creationId xmlns:p14="http://schemas.microsoft.com/office/powerpoint/2010/main" val="2270067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618C-F60B-4C8F-8155-B3CCC3111F1C}"/>
              </a:ext>
            </a:extLst>
          </p:cNvPr>
          <p:cNvSpPr>
            <a:spLocks noGrp="1"/>
          </p:cNvSpPr>
          <p:nvPr>
            <p:ph type="title"/>
          </p:nvPr>
        </p:nvSpPr>
        <p:spPr/>
        <p:txBody>
          <a:bodyPr/>
          <a:lstStyle/>
          <a:p>
            <a:r>
              <a:rPr lang="en-US" dirty="0"/>
              <a:t>A* Algorithm</a:t>
            </a:r>
          </a:p>
        </p:txBody>
      </p:sp>
      <p:sp>
        <p:nvSpPr>
          <p:cNvPr id="3" name="Content Placeholder 2">
            <a:extLst>
              <a:ext uri="{FF2B5EF4-FFF2-40B4-BE49-F238E27FC236}">
                <a16:creationId xmlns:a16="http://schemas.microsoft.com/office/drawing/2014/main" id="{A252F4DB-6307-4DC3-8845-9AEA2B03445B}"/>
              </a:ext>
            </a:extLst>
          </p:cNvPr>
          <p:cNvSpPr>
            <a:spLocks noGrp="1"/>
          </p:cNvSpPr>
          <p:nvPr>
            <p:ph idx="1"/>
          </p:nvPr>
        </p:nvSpPr>
        <p:spPr/>
        <p:txBody>
          <a:bodyPr>
            <a:normAutofit lnSpcReduction="10000"/>
          </a:bodyPr>
          <a:lstStyle/>
          <a:p>
            <a:r>
              <a:rPr lang="en-US" dirty="0"/>
              <a:t>The A* algorithm depends on a priority queue called </a:t>
            </a:r>
            <a:r>
              <a:rPr lang="en-US" dirty="0" err="1"/>
              <a:t>open_list</a:t>
            </a:r>
            <a:r>
              <a:rPr lang="en-US" dirty="0"/>
              <a:t>. </a:t>
            </a:r>
          </a:p>
          <a:p>
            <a:r>
              <a:rPr lang="en-US" dirty="0"/>
              <a:t>At each position we are standing at, we calculate a function f, where f = g + h. g is the cost from the starting position until the current location, h is the heuristic function, that is the estimated cost of reaching the target. </a:t>
            </a:r>
          </a:p>
          <a:p>
            <a:r>
              <a:rPr lang="en-US" dirty="0"/>
              <a:t>Choose the position with the least value of f as the new position, remove it from the </a:t>
            </a:r>
            <a:r>
              <a:rPr lang="en-US" dirty="0" err="1"/>
              <a:t>open_list</a:t>
            </a:r>
            <a:r>
              <a:rPr lang="en-US" dirty="0"/>
              <a:t> and add it to the </a:t>
            </a:r>
            <a:r>
              <a:rPr lang="en-US" dirty="0" err="1"/>
              <a:t>closed_list</a:t>
            </a:r>
            <a:r>
              <a:rPr lang="en-US" dirty="0"/>
              <a:t>, we continue doing that until we reach any of the targets.</a:t>
            </a:r>
          </a:p>
          <a:p>
            <a:r>
              <a:rPr lang="en-US" dirty="0"/>
              <a:t>Create the children for each node and calculate the cost function for it and mark this node as invalid on the grid.</a:t>
            </a:r>
          </a:p>
        </p:txBody>
      </p:sp>
    </p:spTree>
    <p:extLst>
      <p:ext uri="{BB962C8B-B14F-4D97-AF65-F5344CB8AC3E}">
        <p14:creationId xmlns:p14="http://schemas.microsoft.com/office/powerpoint/2010/main" val="88307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618C-F60B-4C8F-8155-B3CCC3111F1C}"/>
              </a:ext>
            </a:extLst>
          </p:cNvPr>
          <p:cNvSpPr>
            <a:spLocks noGrp="1"/>
          </p:cNvSpPr>
          <p:nvPr>
            <p:ph type="title"/>
          </p:nvPr>
        </p:nvSpPr>
        <p:spPr/>
        <p:txBody>
          <a:bodyPr/>
          <a:lstStyle/>
          <a:p>
            <a:r>
              <a:rPr lang="en-US" dirty="0"/>
              <a:t>A* Algorithm: cost</a:t>
            </a:r>
          </a:p>
        </p:txBody>
      </p:sp>
      <p:sp>
        <p:nvSpPr>
          <p:cNvPr id="3" name="Content Placeholder 2">
            <a:extLst>
              <a:ext uri="{FF2B5EF4-FFF2-40B4-BE49-F238E27FC236}">
                <a16:creationId xmlns:a16="http://schemas.microsoft.com/office/drawing/2014/main" id="{A252F4DB-6307-4DC3-8845-9AEA2B03445B}"/>
              </a:ext>
            </a:extLst>
          </p:cNvPr>
          <p:cNvSpPr>
            <a:spLocks noGrp="1"/>
          </p:cNvSpPr>
          <p:nvPr>
            <p:ph idx="1"/>
          </p:nvPr>
        </p:nvSpPr>
        <p:spPr/>
        <p:txBody>
          <a:bodyPr>
            <a:normAutofit/>
          </a:bodyPr>
          <a:lstStyle/>
          <a:p>
            <a:r>
              <a:rPr lang="en-US" dirty="0"/>
              <a:t>The g function is calculated for even layers as :</a:t>
            </a:r>
          </a:p>
          <a:p>
            <a:endParaRPr lang="en-US" dirty="0"/>
          </a:p>
          <a:p>
            <a:endParaRPr lang="en-US" dirty="0"/>
          </a:p>
          <a:p>
            <a:endParaRPr lang="en-US" dirty="0"/>
          </a:p>
          <a:p>
            <a:r>
              <a:rPr lang="en-US" dirty="0"/>
              <a:t>The function g is calculated for odd layers as:</a:t>
            </a:r>
          </a:p>
          <a:p>
            <a:endParaRPr lang="en-US" dirty="0"/>
          </a:p>
          <a:p>
            <a:pPr marL="450000" lvl="1" indent="0">
              <a:buNone/>
            </a:pPr>
            <a:endParaRPr lang="en-US" dirty="0"/>
          </a:p>
        </p:txBody>
      </p:sp>
      <p:pic>
        <p:nvPicPr>
          <p:cNvPr id="4" name="Picture 3">
            <a:extLst>
              <a:ext uri="{FF2B5EF4-FFF2-40B4-BE49-F238E27FC236}">
                <a16:creationId xmlns:a16="http://schemas.microsoft.com/office/drawing/2014/main" id="{F5E1C5CE-5E2F-4281-BDF6-21ED6EC5344B}"/>
              </a:ext>
            </a:extLst>
          </p:cNvPr>
          <p:cNvPicPr>
            <a:picLocks noChangeAspect="1"/>
          </p:cNvPicPr>
          <p:nvPr/>
        </p:nvPicPr>
        <p:blipFill>
          <a:blip r:embed="rId2"/>
          <a:stretch>
            <a:fillRect/>
          </a:stretch>
        </p:blipFill>
        <p:spPr>
          <a:xfrm>
            <a:off x="2099057" y="2532962"/>
            <a:ext cx="6076950" cy="1219200"/>
          </a:xfrm>
          <a:prstGeom prst="rect">
            <a:avLst/>
          </a:prstGeom>
        </p:spPr>
      </p:pic>
      <p:pic>
        <p:nvPicPr>
          <p:cNvPr id="5" name="Picture 4">
            <a:extLst>
              <a:ext uri="{FF2B5EF4-FFF2-40B4-BE49-F238E27FC236}">
                <a16:creationId xmlns:a16="http://schemas.microsoft.com/office/drawing/2014/main" id="{8C2B68A8-D6DF-487B-BE71-950ED8A9146C}"/>
              </a:ext>
            </a:extLst>
          </p:cNvPr>
          <p:cNvPicPr>
            <a:picLocks noChangeAspect="1"/>
          </p:cNvPicPr>
          <p:nvPr/>
        </p:nvPicPr>
        <p:blipFill>
          <a:blip r:embed="rId3"/>
          <a:stretch>
            <a:fillRect/>
          </a:stretch>
        </p:blipFill>
        <p:spPr>
          <a:xfrm>
            <a:off x="2194307" y="4752974"/>
            <a:ext cx="5981700" cy="1247775"/>
          </a:xfrm>
          <a:prstGeom prst="rect">
            <a:avLst/>
          </a:prstGeom>
        </p:spPr>
      </p:pic>
    </p:spTree>
    <p:extLst>
      <p:ext uri="{BB962C8B-B14F-4D97-AF65-F5344CB8AC3E}">
        <p14:creationId xmlns:p14="http://schemas.microsoft.com/office/powerpoint/2010/main" val="428652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7942-4996-4D7B-A20C-9408EC23AF7B}"/>
              </a:ext>
            </a:extLst>
          </p:cNvPr>
          <p:cNvSpPr>
            <a:spLocks noGrp="1"/>
          </p:cNvSpPr>
          <p:nvPr>
            <p:ph type="title"/>
          </p:nvPr>
        </p:nvSpPr>
        <p:spPr/>
        <p:txBody>
          <a:bodyPr/>
          <a:lstStyle/>
          <a:p>
            <a:r>
              <a:rPr lang="en-US" dirty="0"/>
              <a:t>LEF and DEF formats parsing</a:t>
            </a:r>
          </a:p>
        </p:txBody>
      </p:sp>
      <p:sp>
        <p:nvSpPr>
          <p:cNvPr id="3" name="Content Placeholder 2">
            <a:extLst>
              <a:ext uri="{FF2B5EF4-FFF2-40B4-BE49-F238E27FC236}">
                <a16:creationId xmlns:a16="http://schemas.microsoft.com/office/drawing/2014/main" id="{D04871DA-A860-430E-A8B3-3A0AD3381B7A}"/>
              </a:ext>
            </a:extLst>
          </p:cNvPr>
          <p:cNvSpPr>
            <a:spLocks noGrp="1"/>
          </p:cNvSpPr>
          <p:nvPr>
            <p:ph idx="1"/>
          </p:nvPr>
        </p:nvSpPr>
        <p:spPr/>
        <p:txBody>
          <a:bodyPr/>
          <a:lstStyle/>
          <a:p>
            <a:r>
              <a:rPr lang="en-US" dirty="0"/>
              <a:t>We parse both the LEF and the DEF to make the input list that the input parser expects</a:t>
            </a:r>
          </a:p>
          <a:p>
            <a:r>
              <a:rPr lang="en-US" dirty="0"/>
              <a:t>The components, nets, pins, rows, tracks, etc. are saved in classes. </a:t>
            </a:r>
          </a:p>
          <a:p>
            <a:r>
              <a:rPr lang="en-US" dirty="0"/>
              <a:t>We get the location of each macro from the DEF file, then we get the relative location of each pin from the LEF file, then we get the nets from the DEF file again, then we get the location of the global pins. </a:t>
            </a:r>
          </a:p>
        </p:txBody>
      </p:sp>
    </p:spTree>
    <p:extLst>
      <p:ext uri="{BB962C8B-B14F-4D97-AF65-F5344CB8AC3E}">
        <p14:creationId xmlns:p14="http://schemas.microsoft.com/office/powerpoint/2010/main" val="272201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7942-4996-4D7B-A20C-9408EC23AF7B}"/>
              </a:ext>
            </a:extLst>
          </p:cNvPr>
          <p:cNvSpPr>
            <a:spLocks noGrp="1"/>
          </p:cNvSpPr>
          <p:nvPr>
            <p:ph type="title"/>
          </p:nvPr>
        </p:nvSpPr>
        <p:spPr/>
        <p:txBody>
          <a:bodyPr/>
          <a:lstStyle/>
          <a:p>
            <a:r>
              <a:rPr lang="en-US" dirty="0"/>
              <a:t>LEF and DEF formats parsing</a:t>
            </a:r>
          </a:p>
        </p:txBody>
      </p:sp>
      <p:sp>
        <p:nvSpPr>
          <p:cNvPr id="3" name="Content Placeholder 2">
            <a:extLst>
              <a:ext uri="{FF2B5EF4-FFF2-40B4-BE49-F238E27FC236}">
                <a16:creationId xmlns:a16="http://schemas.microsoft.com/office/drawing/2014/main" id="{D04871DA-A860-430E-A8B3-3A0AD3381B7A}"/>
              </a:ext>
            </a:extLst>
          </p:cNvPr>
          <p:cNvSpPr>
            <a:spLocks noGrp="1"/>
          </p:cNvSpPr>
          <p:nvPr>
            <p:ph idx="1"/>
          </p:nvPr>
        </p:nvSpPr>
        <p:spPr/>
        <p:txBody>
          <a:bodyPr/>
          <a:lstStyle/>
          <a:p>
            <a:r>
              <a:rPr lang="en-US" dirty="0"/>
              <a:t>Open-source Parser</a:t>
            </a:r>
          </a:p>
          <a:p>
            <a:pPr lvl="1"/>
            <a:r>
              <a:rPr lang="en-US" dirty="0">
                <a:solidFill>
                  <a:schemeClr val="tx1"/>
                </a:solidFill>
                <a:hlinkClick r:id="rId2">
                  <a:extLst>
                    <a:ext uri="{A12FA001-AC4F-418D-AE19-62706E023703}">
                      <ahyp:hlinkClr xmlns:ahyp="http://schemas.microsoft.com/office/drawing/2018/hyperlinkcolor" val="tx"/>
                    </a:ext>
                  </a:extLst>
                </a:hlinkClick>
              </a:rPr>
              <a:t>https://github.com/trimcao/lef-parser</a:t>
            </a:r>
            <a:endParaRPr lang="en-US" dirty="0">
              <a:solidFill>
                <a:schemeClr val="tx1"/>
              </a:solidFill>
            </a:endParaRPr>
          </a:p>
          <a:p>
            <a:r>
              <a:rPr lang="en-US" dirty="0">
                <a:solidFill>
                  <a:schemeClr val="tx1"/>
                </a:solidFill>
              </a:rPr>
              <a:t>Generated the needed input from the parsed data</a:t>
            </a:r>
          </a:p>
        </p:txBody>
      </p:sp>
    </p:spTree>
    <p:extLst>
      <p:ext uri="{BB962C8B-B14F-4D97-AF65-F5344CB8AC3E}">
        <p14:creationId xmlns:p14="http://schemas.microsoft.com/office/powerpoint/2010/main" val="1026650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748</Words>
  <Application>Microsoft Office PowerPoint</Application>
  <PresentationFormat>Widescreen</PresentationFormat>
  <Paragraphs>107</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Goudy Old Style</vt:lpstr>
      <vt:lpstr>Wingdings</vt:lpstr>
      <vt:lpstr>Wingdings 2</vt:lpstr>
      <vt:lpstr>SlateVTI</vt:lpstr>
      <vt:lpstr>Maze Router</vt:lpstr>
      <vt:lpstr>Outline </vt:lpstr>
      <vt:lpstr>Division of the work</vt:lpstr>
      <vt:lpstr>Design tradeoffs</vt:lpstr>
      <vt:lpstr>Input Parser</vt:lpstr>
      <vt:lpstr>A* Algorithm</vt:lpstr>
      <vt:lpstr>A* Algorithm: cost</vt:lpstr>
      <vt:lpstr>LEF and DEF formats parsing</vt:lpstr>
      <vt:lpstr>LEF and DEF formats parsing</vt:lpstr>
      <vt:lpstr>Example Runs </vt:lpstr>
      <vt:lpstr>Layer 1</vt:lpstr>
      <vt:lpstr>Layer 2</vt:lpstr>
      <vt:lpstr>Layer 3</vt:lpstr>
      <vt:lpstr>Layer 4</vt:lpstr>
      <vt:lpstr>Performance</vt:lpstr>
      <vt:lpstr>Example Runs </vt:lpstr>
      <vt:lpstr>Layer 1</vt:lpstr>
      <vt:lpstr>Layer 2</vt:lpstr>
      <vt:lpstr>Layer 3</vt:lpstr>
      <vt:lpstr>Performance</vt:lpstr>
      <vt:lpstr>Example Runs </vt:lpstr>
      <vt:lpstr>Layer 1</vt:lpstr>
      <vt:lpstr>Layer 2</vt:lpstr>
      <vt:lpstr>Performance</vt:lpstr>
      <vt:lpstr>Example Runs </vt:lpstr>
      <vt:lpstr>Layer 1</vt:lpstr>
      <vt:lpstr>Layer 2</vt:lpstr>
      <vt:lpstr>Layer 3</vt:lpstr>
      <vt:lpstr>Layer 4</vt:lpstr>
      <vt:lpstr>Performance</vt:lpstr>
      <vt:lpstr>Example Runs </vt:lpstr>
      <vt:lpstr>Layer 1</vt:lpstr>
      <vt:lpstr>Layer 2</vt:lpstr>
      <vt:lpstr>Performance</vt:lpstr>
      <vt:lpstr>Limitation</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2020-07-22T11:42:17Z</dcterms:created>
  <dcterms:modified xsi:type="dcterms:W3CDTF">2020-07-22T14:43:33Z</dcterms:modified>
</cp:coreProperties>
</file>