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3" r:id="rId5"/>
  </p:sldIdLst>
  <p:sldSz cx="14630400" cy="8229600"/>
  <p:notesSz cx="8229600" cy="14630400"/>
  <p:defaultTextStyle>
    <a:lvl1pPr marL="0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0" d="100"/>
          <a:sy n="60" d="100"/>
        </p:scale>
        <p:origin x="-612" y="-12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B18A7-1450-465F-A18C-8547D585A21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86342-6041-40D1-9D49-A7443762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4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30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6" indent="-342866" algn="l" defTabSz="914309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1" algn="l" defTabSz="914309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1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202" y="1953698"/>
            <a:ext cx="7477602" cy="1197466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 algn="r" rtl="1">
              <a:lnSpc>
                <a:spcPts val="7941"/>
              </a:lnSpc>
            </a:pPr>
            <a:r>
              <a:rPr lang="en-US" sz="5400" dirty="0" err="1">
                <a:solidFill>
                  <a:srgbClr val="FAEBEB"/>
                </a:solidFill>
                <a:latin typeface="Arabic Typesetting" pitchFamily="66" charset="-78"/>
                <a:ea typeface="Dela Gothic One" pitchFamily="34" charset="-122"/>
                <a:cs typeface="Arabic Typesetting" pitchFamily="66" charset="-78"/>
              </a:rPr>
              <a:t>برمجة</a:t>
            </a:r>
            <a:r>
              <a:rPr lang="en-US" sz="5400" dirty="0">
                <a:solidFill>
                  <a:srgbClr val="FAEBEB"/>
                </a:solidFill>
                <a:latin typeface="Arabic Typesetting" pitchFamily="66" charset="-78"/>
                <a:ea typeface="Dela Gothic One" pitchFamily="34" charset="-122"/>
                <a:cs typeface="Arabic Typesetting" pitchFamily="66" charset="-78"/>
              </a:rPr>
              <a:t> </a:t>
            </a:r>
            <a:r>
              <a:rPr lang="ar-JO" sz="5400" dirty="0">
                <a:solidFill>
                  <a:srgbClr val="FAEBEB"/>
                </a:solidFill>
                <a:latin typeface="Arabic Typesetting" pitchFamily="66" charset="-78"/>
                <a:ea typeface="Dela Gothic One" pitchFamily="34" charset="-122"/>
                <a:cs typeface="Arabic Typesetting" pitchFamily="66" charset="-78"/>
              </a:rPr>
              <a:t>تطبيق إدارة مطعم</a:t>
            </a:r>
            <a:endParaRPr lang="en-US" sz="54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202" y="4304110"/>
            <a:ext cx="7477602" cy="1333024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 algn="just" rtl="1">
              <a:lnSpc>
                <a:spcPts val="2624"/>
              </a:lnSpc>
            </a:pPr>
            <a:r>
              <a:rPr lang="en-US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لقد </a:t>
            </a:r>
            <a:r>
              <a:rPr lang="en-US" sz="31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طور</a:t>
            </a:r>
            <a:r>
              <a:rPr lang="en-US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ar-JO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الطالب </a:t>
            </a:r>
            <a:r>
              <a:rPr lang="en-US" sz="31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محمود</a:t>
            </a:r>
            <a:r>
              <a:rPr lang="en-US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en-US" sz="31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الرواشد</a:t>
            </a:r>
            <a:r>
              <a:rPr lang="ar-JO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ه </a:t>
            </a:r>
            <a:r>
              <a:rPr lang="en-US" sz="31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هذا</a:t>
            </a:r>
            <a:r>
              <a:rPr lang="en-US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en-US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المشروع </a:t>
            </a:r>
            <a:r>
              <a:rPr lang="en-US" sz="31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البرمجي</a:t>
            </a:r>
            <a:r>
              <a:rPr lang="en-US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en-US" sz="31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باستخدام</a:t>
            </a:r>
            <a:r>
              <a:rPr lang="en-US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en-US" sz="31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لغة</a:t>
            </a:r>
            <a:r>
              <a:rPr lang="en-US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en-US" sz="31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الجافا</a:t>
            </a:r>
            <a:r>
              <a:rPr lang="ar-JO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، حيث </a:t>
            </a:r>
            <a:r>
              <a:rPr lang="en-US" sz="31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يهدف</a:t>
            </a:r>
            <a:r>
              <a:rPr lang="en-US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en-US" sz="31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هذا</a:t>
            </a:r>
            <a:r>
              <a:rPr lang="en-US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en-US" sz="31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ال</a:t>
            </a:r>
            <a:r>
              <a:rPr lang="ar-JO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ت</a:t>
            </a:r>
            <a:r>
              <a:rPr lang="en-US" sz="31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طبيق</a:t>
            </a:r>
            <a:r>
              <a:rPr lang="en-US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en-US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إلى </a:t>
            </a:r>
            <a:r>
              <a:rPr lang="en-US" sz="31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مساعدة</a:t>
            </a:r>
            <a:r>
              <a:rPr lang="en-US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ar-JO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مالكي المطاعم على الإدارة </a:t>
            </a:r>
            <a:r>
              <a:rPr lang="en-US" sz="31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بطريقة</a:t>
            </a:r>
            <a:r>
              <a:rPr lang="en-US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en-US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سهلة وسريعة، مما </a:t>
            </a:r>
            <a:r>
              <a:rPr lang="en-US" sz="31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يوفر</a:t>
            </a:r>
            <a:r>
              <a:rPr lang="en-US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en-US" sz="31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عليهم</a:t>
            </a:r>
            <a:r>
              <a:rPr lang="ar-JO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وعلى الزبائن</a:t>
            </a:r>
            <a:r>
              <a:rPr lang="en-US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en-US" sz="31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الوقت</a:t>
            </a:r>
            <a:r>
              <a:rPr lang="en-US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en-US" sz="31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والجهد</a:t>
            </a:r>
            <a:r>
              <a:rPr lang="en-US" sz="31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.</a:t>
            </a:r>
            <a:endParaRPr lang="en-US" sz="31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7" name="Shape 3"/>
          <p:cNvSpPr/>
          <p:nvPr/>
        </p:nvSpPr>
        <p:spPr>
          <a:xfrm>
            <a:off x="833200" y="590371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21" y="5911334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9" y="5887045"/>
            <a:ext cx="3600331" cy="388858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 algn="r" rtl="1">
              <a:lnSpc>
                <a:spcPts val="3061"/>
              </a:lnSpc>
            </a:pPr>
            <a:r>
              <a:rPr lang="en-US" sz="2100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Mahmoud Alrawashdeh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7617" y="0"/>
            <a:ext cx="15457467" cy="8229600"/>
            <a:chOff x="0" y="0"/>
            <a:chExt cx="15457467" cy="8229600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4630400" cy="8229600"/>
            </a:xfrm>
            <a:prstGeom prst="rect">
              <a:avLst/>
            </a:prstGeom>
          </p:spPr>
        </p:pic>
        <p:sp>
          <p:nvSpPr>
            <p:cNvPr id="3" name="Shape 0"/>
            <p:cNvSpPr/>
            <p:nvPr/>
          </p:nvSpPr>
          <p:spPr>
            <a:xfrm>
              <a:off x="827067" y="0"/>
              <a:ext cx="14630400" cy="8229600"/>
            </a:xfrm>
            <a:prstGeom prst="rect">
              <a:avLst/>
            </a:prstGeom>
            <a:solidFill>
              <a:srgbClr val="0A0A0A">
                <a:alpha val="75000"/>
              </a:srgbClr>
            </a:solidFill>
            <a:ln/>
          </p:spPr>
        </p:sp>
        <p:pic>
          <p:nvPicPr>
            <p:cNvPr id="4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80420" y="0"/>
              <a:ext cx="3657600" cy="8229600"/>
            </a:xfrm>
            <a:prstGeom prst="rect">
              <a:avLst/>
            </a:prstGeom>
          </p:spPr>
        </p:pic>
        <p:sp>
          <p:nvSpPr>
            <p:cNvPr id="5" name="Text 1"/>
            <p:cNvSpPr/>
            <p:nvPr/>
          </p:nvSpPr>
          <p:spPr>
            <a:xfrm>
              <a:off x="4292322" y="1092606"/>
              <a:ext cx="5847278" cy="73080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just" rtl="1">
                <a:lnSpc>
                  <a:spcPts val="5754"/>
                </a:lnSpc>
              </a:pPr>
              <a:r>
                <a:rPr lang="en-US" sz="4600" dirty="0">
                  <a:solidFill>
                    <a:srgbClr val="FAEBEB"/>
                  </a:solidFill>
                  <a:latin typeface="Arabic Typesetting" pitchFamily="66" charset="-78"/>
                  <a:ea typeface="Dela Gothic One" pitchFamily="34" charset="-122"/>
                  <a:cs typeface="Arabic Typesetting" pitchFamily="66" charset="-78"/>
                </a:rPr>
                <a:t>مهارات وأدوات البرمجة</a:t>
              </a:r>
              <a:endParaRPr lang="en-US" sz="4600" dirty="0"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6" name="Shape 2"/>
            <p:cNvSpPr/>
            <p:nvPr/>
          </p:nvSpPr>
          <p:spPr>
            <a:xfrm>
              <a:off x="1327165" y="2244328"/>
              <a:ext cx="4542115" cy="2624614"/>
            </a:xfrm>
            <a:prstGeom prst="roundRect">
              <a:avLst>
                <a:gd name="adj" fmla="val 3810"/>
              </a:avLst>
            </a:prstGeom>
            <a:solidFill>
              <a:srgbClr val="740B0B"/>
            </a:solidFill>
            <a:ln w="7620">
              <a:solidFill>
                <a:srgbClr val="8D2424"/>
              </a:solidFill>
              <a:prstDash val="solid"/>
            </a:ln>
          </p:spPr>
        </p:sp>
        <p:sp>
          <p:nvSpPr>
            <p:cNvPr id="7" name="Text 3"/>
            <p:cNvSpPr/>
            <p:nvPr/>
          </p:nvSpPr>
          <p:spPr>
            <a:xfrm>
              <a:off x="2562820" y="2470852"/>
              <a:ext cx="2923580" cy="36552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just" rtl="1">
                <a:lnSpc>
                  <a:spcPts val="2878"/>
                </a:lnSpc>
              </a:pPr>
              <a:r>
                <a:rPr lang="en-US" sz="36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لغة الجافا</a:t>
              </a:r>
            </a:p>
          </p:txBody>
        </p:sp>
        <p:sp>
          <p:nvSpPr>
            <p:cNvPr id="8" name="Text 4"/>
            <p:cNvSpPr/>
            <p:nvPr/>
          </p:nvSpPr>
          <p:spPr>
            <a:xfrm>
              <a:off x="1556955" y="2953162"/>
              <a:ext cx="4082534" cy="166628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algn="just" rtl="1">
                <a:lnSpc>
                  <a:spcPts val="2624"/>
                </a:lnSpc>
              </a:pP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إن لغة الجافا هي اللغة البرمجية الأساسية </a:t>
              </a:r>
              <a:r>
                <a:rPr lang="en-US" sz="2900" dirty="0" err="1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التي</a:t>
              </a: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 </a:t>
              </a:r>
              <a:r>
                <a:rPr lang="en-US" sz="2900" dirty="0" err="1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استخدم</a:t>
              </a:r>
              <a:r>
                <a:rPr lang="ar-JO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ت</a:t>
              </a:r>
              <a:r>
                <a:rPr lang="en-US" sz="2900" dirty="0" err="1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ها</a:t>
              </a: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 </a:t>
              </a:r>
              <a:r>
                <a:rPr lang="en-US" sz="2900" dirty="0" err="1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في</a:t>
              </a: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 </a:t>
              </a:r>
              <a:r>
                <a:rPr lang="en-US" sz="2900" dirty="0" err="1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هذا</a:t>
              </a: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 </a:t>
              </a:r>
              <a:r>
                <a:rPr lang="en-US" sz="2900" dirty="0" err="1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المشروع</a:t>
              </a:r>
              <a:r>
                <a:rPr lang="ar-JO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.</a:t>
              </a:r>
            </a:p>
            <a:p>
              <a:pPr algn="just" rtl="1">
                <a:lnSpc>
                  <a:spcPts val="2624"/>
                </a:lnSpc>
              </a:pP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 </a:t>
              </a:r>
              <a:r>
                <a:rPr lang="ar-JO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حيث </a:t>
              </a:r>
              <a:r>
                <a:rPr lang="en-US" sz="2900" dirty="0" err="1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تتميز</a:t>
              </a:r>
              <a:r>
                <a:rPr lang="ar-JO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 لغة</a:t>
              </a: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 </a:t>
              </a: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الجافا بقوتها وقابليتها للتطبيق على مجموعة واسعة من الأنظمة والأجهزة المختلفة، مما جعلها اختيارًا مثاليًا لهذا التطبيق.</a:t>
              </a:r>
              <a:endParaRPr lang="en-US" sz="2900" dirty="0"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9" name="Shape 5"/>
            <p:cNvSpPr/>
            <p:nvPr/>
          </p:nvSpPr>
          <p:spPr>
            <a:xfrm>
              <a:off x="6119999" y="2244328"/>
              <a:ext cx="4542115" cy="2624614"/>
            </a:xfrm>
            <a:prstGeom prst="roundRect">
              <a:avLst>
                <a:gd name="adj" fmla="val 3810"/>
              </a:avLst>
            </a:prstGeom>
            <a:solidFill>
              <a:srgbClr val="740B0B"/>
            </a:solidFill>
            <a:ln w="7620">
              <a:solidFill>
                <a:srgbClr val="8D2424"/>
              </a:solidFill>
              <a:prstDash val="solid"/>
            </a:ln>
          </p:spPr>
        </p:sp>
        <p:sp>
          <p:nvSpPr>
            <p:cNvPr id="10" name="Text 6"/>
            <p:cNvSpPr/>
            <p:nvPr/>
          </p:nvSpPr>
          <p:spPr>
            <a:xfrm>
              <a:off x="7033135" y="2470852"/>
              <a:ext cx="3366016" cy="36552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just" rtl="1">
                <a:lnSpc>
                  <a:spcPts val="2878"/>
                </a:lnSpc>
              </a:pPr>
              <a:r>
                <a:rPr lang="en-US" sz="36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بيئة التطوير المتكاملة (IDE)</a:t>
              </a:r>
            </a:p>
          </p:txBody>
        </p:sp>
        <p:sp>
          <p:nvSpPr>
            <p:cNvPr id="11" name="Text 7"/>
            <p:cNvSpPr/>
            <p:nvPr/>
          </p:nvSpPr>
          <p:spPr>
            <a:xfrm>
              <a:off x="6432918" y="2972872"/>
              <a:ext cx="4082534" cy="166628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algn="just" rtl="1">
                <a:lnSpc>
                  <a:spcPts val="2624"/>
                </a:lnSpc>
              </a:pPr>
              <a:r>
                <a:rPr lang="en-US" sz="2900" dirty="0" err="1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لقد</a:t>
              </a: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 </a:t>
              </a:r>
              <a:r>
                <a:rPr lang="ar-JO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تم </a:t>
              </a:r>
              <a:r>
                <a:rPr lang="en-US" sz="2900" dirty="0" err="1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استخد</a:t>
              </a:r>
              <a:r>
                <a:rPr lang="ar-JO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ا</a:t>
              </a: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م </a:t>
              </a:r>
              <a:r>
                <a:rPr lang="en-US" sz="2900" dirty="0" err="1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بيئة</a:t>
              </a: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 </a:t>
              </a:r>
              <a:r>
                <a:rPr lang="en-US" sz="2900" dirty="0" err="1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التطوير</a:t>
              </a: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 </a:t>
              </a:r>
              <a:r>
                <a:rPr lang="en-US" sz="2900" dirty="0" err="1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المتكاملة</a:t>
              </a: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(IDE) </a:t>
              </a:r>
              <a:r>
                <a:rPr lang="ar-JO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 </a:t>
              </a:r>
              <a:r>
                <a:rPr lang="en-US" sz="2900" dirty="0" err="1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لتسهيل</a:t>
              </a: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 عملية البرمجة </a:t>
              </a:r>
              <a:r>
                <a:rPr lang="en-US" sz="2900" dirty="0" err="1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وتنظيم</a:t>
              </a: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 </a:t>
              </a:r>
              <a:r>
                <a:rPr lang="en-US" sz="2900" dirty="0" err="1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الكود.هذه</a:t>
              </a: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 البيئة توفر ميزات مثل التحقق من الأخطاء، والتكوين التلقائي للكود، والمساعدة في التصحيح والتنقيح.</a:t>
              </a:r>
            </a:p>
          </p:txBody>
        </p:sp>
        <p:sp>
          <p:nvSpPr>
            <p:cNvPr id="12" name="Shape 8"/>
            <p:cNvSpPr/>
            <p:nvPr/>
          </p:nvSpPr>
          <p:spPr>
            <a:xfrm>
              <a:off x="1355713" y="5091112"/>
              <a:ext cx="9306401" cy="1958102"/>
            </a:xfrm>
            <a:prstGeom prst="roundRect">
              <a:avLst>
                <a:gd name="adj" fmla="val 5106"/>
              </a:avLst>
            </a:prstGeom>
            <a:solidFill>
              <a:srgbClr val="740B0B"/>
            </a:solidFill>
            <a:ln w="7620">
              <a:solidFill>
                <a:srgbClr val="8D2424"/>
              </a:solidFill>
              <a:prstDash val="solid"/>
            </a:ln>
          </p:spPr>
        </p:sp>
        <p:sp>
          <p:nvSpPr>
            <p:cNvPr id="13" name="Text 9"/>
            <p:cNvSpPr/>
            <p:nvPr/>
          </p:nvSpPr>
          <p:spPr>
            <a:xfrm>
              <a:off x="7520079" y="5454134"/>
              <a:ext cx="2923580" cy="36552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just" rtl="1">
                <a:lnSpc>
                  <a:spcPts val="2878"/>
                </a:lnSpc>
              </a:pPr>
              <a:r>
                <a:rPr lang="en-US" sz="36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أدوات التصميم الرسومي</a:t>
              </a:r>
            </a:p>
          </p:txBody>
        </p:sp>
        <p:sp>
          <p:nvSpPr>
            <p:cNvPr id="14" name="Text 10"/>
            <p:cNvSpPr/>
            <p:nvPr/>
          </p:nvSpPr>
          <p:spPr>
            <a:xfrm>
              <a:off x="1552331" y="5926534"/>
              <a:ext cx="8846820" cy="99976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algn="just" rtl="1">
                <a:lnSpc>
                  <a:spcPts val="2624"/>
                </a:lnSpc>
              </a:pP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إضافة إلى البرمجة، </a:t>
              </a:r>
              <a:r>
                <a:rPr lang="ar-JO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قمت </a:t>
              </a:r>
              <a:r>
                <a:rPr lang="en-US" sz="2900" dirty="0" err="1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باستخدام</a:t>
              </a: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 </a:t>
              </a: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مجموعة من أدوات التصميم الرسومي لإنشاء واجهة المستخدم </a:t>
              </a:r>
              <a:r>
                <a:rPr lang="en-US" sz="2900" dirty="0" err="1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الجذابة</a:t>
              </a: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 </a:t>
              </a:r>
              <a:r>
                <a:rPr lang="en-US" sz="2900" dirty="0" err="1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والمريحة</a:t>
              </a:r>
              <a:r>
                <a:rPr lang="ar-JO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، ه</a:t>
              </a:r>
              <a:r>
                <a:rPr lang="en-US" sz="2900" dirty="0" err="1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ذه</a:t>
              </a: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 </a:t>
              </a:r>
              <a:r>
                <a:rPr lang="en-US" sz="2900" dirty="0" err="1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الأدوات</a:t>
              </a: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 </a:t>
              </a:r>
              <a:r>
                <a:rPr lang="en-US" sz="2900" dirty="0" err="1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ساعدت</a:t>
              </a: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 </a:t>
              </a:r>
              <a:r>
                <a:rPr lang="en-US" sz="2900" dirty="0">
                  <a:solidFill>
                    <a:srgbClr val="FFE5E5"/>
                  </a:solidFill>
                  <a:latin typeface="Arabic Typesetting" pitchFamily="66" charset="-78"/>
                  <a:ea typeface="DM Sans" pitchFamily="34" charset="-122"/>
                  <a:cs typeface="Arabic Typesetting" pitchFamily="66" charset="-78"/>
                </a:rPr>
                <a:t>في إنشاء الأزرار والأيقونات والألوان المناسبة لتحسين تجربة المستخدم.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804466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804466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450761" y="2078054"/>
            <a:ext cx="5847278" cy="730806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 algn="r" rtl="1">
              <a:lnSpc>
                <a:spcPts val="5754"/>
              </a:lnSpc>
            </a:pPr>
            <a:r>
              <a:rPr lang="en-US" sz="4600" dirty="0">
                <a:solidFill>
                  <a:srgbClr val="FAEBEB"/>
                </a:solidFill>
                <a:latin typeface="Arabic Typesetting" pitchFamily="66" charset="-78"/>
                <a:ea typeface="Dela Gothic One" pitchFamily="34" charset="-122"/>
                <a:cs typeface="Arabic Typesetting" pitchFamily="66" charset="-78"/>
              </a:rPr>
              <a:t>مكونات الواجهة الرئيسية</a:t>
            </a:r>
            <a:endParaRPr lang="en-US" sz="46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6" name="Text 3"/>
          <p:cNvSpPr/>
          <p:nvPr/>
        </p:nvSpPr>
        <p:spPr>
          <a:xfrm>
            <a:off x="5956373" y="3739751"/>
            <a:ext cx="3341608" cy="1999536"/>
          </a:xfrm>
          <a:prstGeom prst="rect">
            <a:avLst/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 wrap="square" lIns="91431" tIns="45716" rIns="91431" bIns="45716" rtlCol="0" anchor="t"/>
          <a:lstStyle/>
          <a:p>
            <a:pPr algn="just" rtl="1">
              <a:lnSpc>
                <a:spcPts val="2624"/>
              </a:lnSpc>
            </a:pP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تشمل واجهة المستخدم مجموعة من حقول الإدخال، حيث يمكن </a:t>
            </a:r>
            <a:r>
              <a:rPr lang="en-US" sz="20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للمستخدم</a:t>
            </a: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ar-JO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اختيار نوع طلب الزبون ضمن قائمة محددة مسبقاً ورقم طااولة الزبون صاحب الطلب</a:t>
            </a: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). </a:t>
            </a: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هذه الحقول مصممة بشكل بسيط وواضح للمساعدة في تحديد المعلومات </a:t>
            </a:r>
            <a:r>
              <a:rPr lang="en-US" sz="20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بسرعة</a:t>
            </a: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en-US" sz="20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وسهولة</a:t>
            </a:r>
            <a:r>
              <a:rPr lang="ar-JO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). </a:t>
            </a:r>
            <a:endParaRPr lang="en-US" sz="20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9" name="Text 6"/>
          <p:cNvSpPr/>
          <p:nvPr/>
        </p:nvSpPr>
        <p:spPr>
          <a:xfrm>
            <a:off x="818314" y="3038085"/>
            <a:ext cx="2923581" cy="365522"/>
          </a:xfrm>
          <a:prstGeom prst="rect">
            <a:avLst/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 wrap="none" lIns="91431" tIns="45716" rIns="91431" bIns="45716" rtlCol="0" anchor="t"/>
          <a:lstStyle/>
          <a:p>
            <a:pPr algn="r" rtl="1">
              <a:lnSpc>
                <a:spcPts val="2878"/>
              </a:lnSpc>
            </a:pPr>
            <a:r>
              <a:rPr lang="en-US" sz="2900" dirty="0" err="1">
                <a:solidFill>
                  <a:srgbClr val="FAEBEB"/>
                </a:solidFill>
                <a:latin typeface="Arabic Typesetting" pitchFamily="66" charset="-78"/>
                <a:ea typeface="Dela Gothic One" pitchFamily="34" charset="-122"/>
                <a:cs typeface="Arabic Typesetting" pitchFamily="66" charset="-78"/>
              </a:rPr>
              <a:t>عرض</a:t>
            </a:r>
            <a:r>
              <a:rPr lang="en-US" sz="2900" dirty="0">
                <a:solidFill>
                  <a:srgbClr val="FAEBEB"/>
                </a:solidFill>
                <a:latin typeface="Arabic Typesetting" pitchFamily="66" charset="-78"/>
                <a:ea typeface="Dela Gothic One" pitchFamily="34" charset="-122"/>
                <a:cs typeface="Arabic Typesetting" pitchFamily="66" charset="-78"/>
              </a:rPr>
              <a:t> </a:t>
            </a:r>
            <a:r>
              <a:rPr lang="en-US" sz="2900" dirty="0" err="1">
                <a:solidFill>
                  <a:srgbClr val="FAEBEB"/>
                </a:solidFill>
                <a:latin typeface="Arabic Typesetting" pitchFamily="66" charset="-78"/>
                <a:ea typeface="Dela Gothic One" pitchFamily="34" charset="-122"/>
                <a:cs typeface="Arabic Typesetting" pitchFamily="66" charset="-78"/>
              </a:rPr>
              <a:t>النتائج</a:t>
            </a:r>
            <a:r>
              <a:rPr lang="ar-JO" sz="2900" dirty="0">
                <a:solidFill>
                  <a:srgbClr val="FAEBEB"/>
                </a:solidFill>
                <a:latin typeface="Arabic Typesetting" pitchFamily="66" charset="-78"/>
                <a:ea typeface="Dela Gothic One" pitchFamily="34" charset="-122"/>
                <a:cs typeface="Arabic Typesetting" pitchFamily="66" charset="-78"/>
              </a:rPr>
              <a:t> </a:t>
            </a:r>
            <a:endParaRPr lang="en-US" sz="2900" dirty="0">
              <a:latin typeface="Arabic Typesetting" pitchFamily="66" charset="-78"/>
              <a:cs typeface="Arabic Typesetting" pitchFamily="66" charset="-78"/>
            </a:endParaRPr>
          </a:p>
          <a:p>
            <a:pPr algn="r" rtl="1">
              <a:lnSpc>
                <a:spcPts val="2878"/>
              </a:lnSpc>
            </a:pPr>
            <a:endParaRPr lang="en-US" sz="29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10" name="Text 7"/>
          <p:cNvSpPr/>
          <p:nvPr/>
        </p:nvSpPr>
        <p:spPr>
          <a:xfrm>
            <a:off x="420116" y="3758556"/>
            <a:ext cx="3341608" cy="1999536"/>
          </a:xfrm>
          <a:prstGeom prst="rect">
            <a:avLst/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 wrap="square" lIns="91431" tIns="45716" rIns="91431" bIns="45716" rtlCol="0" anchor="t"/>
          <a:lstStyle/>
          <a:p>
            <a:pPr algn="just" rtl="1">
              <a:lnSpc>
                <a:spcPts val="2624"/>
              </a:lnSpc>
            </a:pP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بعد </a:t>
            </a:r>
            <a:r>
              <a:rPr lang="en-US" sz="20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إدخال</a:t>
            </a: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ar-JO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معلومات طلبات الزبائن </a:t>
            </a:r>
            <a:r>
              <a:rPr lang="en-US" sz="20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والضغط</a:t>
            </a: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على الزر، </a:t>
            </a:r>
            <a:r>
              <a:rPr lang="en-US" sz="20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سي</a:t>
            </a:r>
            <a:r>
              <a:rPr lang="ar-JO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قوم التطبيق باظهار الطلبات وقيمة فاتورة الطاولة ذات العلاقة بالدينار الأردني و</a:t>
            </a:r>
            <a:r>
              <a:rPr lang="en-US" sz="20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بتنسيق</a:t>
            </a: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en-US" sz="20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واضح</a:t>
            </a: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.</a:t>
            </a:r>
            <a:endParaRPr lang="en-US" sz="20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12" name="Text 6"/>
          <p:cNvSpPr/>
          <p:nvPr/>
        </p:nvSpPr>
        <p:spPr>
          <a:xfrm>
            <a:off x="6374400" y="3017660"/>
            <a:ext cx="2923581" cy="365522"/>
          </a:xfrm>
          <a:prstGeom prst="rect">
            <a:avLst/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 wrap="none" lIns="91431" tIns="45716" rIns="91431" bIns="45716" rtlCol="0" anchor="t"/>
          <a:lstStyle/>
          <a:p>
            <a:pPr algn="r" rtl="1">
              <a:lnSpc>
                <a:spcPts val="2878"/>
              </a:lnSpc>
            </a:pPr>
            <a:r>
              <a:rPr lang="en-US" sz="2900" dirty="0" err="1">
                <a:solidFill>
                  <a:srgbClr val="FAEBEB"/>
                </a:solidFill>
                <a:latin typeface="Arabic Typesetting" pitchFamily="66" charset="-78"/>
                <a:ea typeface="Dela Gothic One" pitchFamily="34" charset="-122"/>
                <a:cs typeface="Arabic Typesetting" pitchFamily="66" charset="-78"/>
              </a:rPr>
              <a:t>حقول</a:t>
            </a:r>
            <a:r>
              <a:rPr lang="en-US" sz="2900" dirty="0">
                <a:solidFill>
                  <a:srgbClr val="FAEBEB"/>
                </a:solidFill>
                <a:latin typeface="Arabic Typesetting" pitchFamily="66" charset="-78"/>
                <a:ea typeface="Dela Gothic One" pitchFamily="34" charset="-122"/>
                <a:cs typeface="Arabic Typesetting" pitchFamily="66" charset="-78"/>
              </a:rPr>
              <a:t> </a:t>
            </a:r>
            <a:r>
              <a:rPr lang="en-US" sz="2900" dirty="0" err="1">
                <a:solidFill>
                  <a:srgbClr val="FAEBEB"/>
                </a:solidFill>
                <a:latin typeface="Arabic Typesetting" pitchFamily="66" charset="-78"/>
                <a:ea typeface="Dela Gothic One" pitchFamily="34" charset="-122"/>
                <a:cs typeface="Arabic Typesetting" pitchFamily="66" charset="-78"/>
              </a:rPr>
              <a:t>الإدخال</a:t>
            </a:r>
            <a:endParaRPr lang="en-US" sz="2900" dirty="0">
              <a:latin typeface="Arabic Typesetting" pitchFamily="66" charset="-78"/>
              <a:cs typeface="Arabic Typesetting" pitchFamily="66" charset="-78"/>
            </a:endParaRPr>
          </a:p>
          <a:p>
            <a:pPr algn="r" rtl="1">
              <a:lnSpc>
                <a:spcPts val="2878"/>
              </a:lnSpc>
            </a:pPr>
            <a:endParaRPr lang="en-US" sz="29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6866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48689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5101828" y="1921810"/>
            <a:ext cx="5847278" cy="730806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 algn="r" rtl="1">
              <a:lnSpc>
                <a:spcPts val="5754"/>
              </a:lnSpc>
            </a:pPr>
            <a:r>
              <a:rPr lang="en-US" sz="5400" dirty="0">
                <a:solidFill>
                  <a:srgbClr val="FAEBEB"/>
                </a:solidFill>
                <a:latin typeface="Arabic Typesetting" pitchFamily="66" charset="-78"/>
                <a:ea typeface="Dela Gothic One" pitchFamily="34" charset="-122"/>
                <a:cs typeface="Arabic Typesetting" pitchFamily="66" charset="-78"/>
              </a:rPr>
              <a:t>الخلاصة</a:t>
            </a:r>
            <a:endParaRPr lang="en-US" sz="54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Text 2"/>
          <p:cNvSpPr/>
          <p:nvPr/>
        </p:nvSpPr>
        <p:spPr>
          <a:xfrm>
            <a:off x="2178248" y="3025477"/>
            <a:ext cx="2923581" cy="365522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 algn="r" rtl="1">
              <a:lnSpc>
                <a:spcPts val="2878"/>
              </a:lnSpc>
            </a:pPr>
            <a:r>
              <a:rPr lang="en-US" sz="3100" dirty="0">
                <a:solidFill>
                  <a:srgbClr val="FAEBEB"/>
                </a:solidFill>
                <a:latin typeface="Arabic Typesetting" pitchFamily="66" charset="-78"/>
                <a:ea typeface="Dela Gothic One" pitchFamily="34" charset="-122"/>
                <a:cs typeface="Arabic Typesetting" pitchFamily="66" charset="-78"/>
              </a:rPr>
              <a:t>تطبيق مفيد</a:t>
            </a:r>
            <a:endParaRPr lang="en-US" sz="31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6" name="Text 3"/>
          <p:cNvSpPr/>
          <p:nvPr/>
        </p:nvSpPr>
        <p:spPr>
          <a:xfrm>
            <a:off x="1760223" y="3785355"/>
            <a:ext cx="3341608" cy="2532817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 algn="just" rtl="1">
              <a:lnSpc>
                <a:spcPts val="2624"/>
              </a:lnSpc>
            </a:pP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يعد هذا التطبيق أداة مفيدة وسهلة </a:t>
            </a:r>
            <a:r>
              <a:rPr lang="en-US" sz="20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الاستخدام</a:t>
            </a: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ar-JO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لمالكي المطاعم لتسهيل التعامل مع الزبائن وحساب طلباتهم </a:t>
            </a:r>
            <a:r>
              <a:rPr lang="en-US" sz="20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بطريقة</a:t>
            </a: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سريعة وموثوقة. </a:t>
            </a:r>
            <a:endParaRPr lang="ar-JO" sz="2000" dirty="0">
              <a:solidFill>
                <a:srgbClr val="FFE5E5"/>
              </a:solidFill>
              <a:latin typeface="Arabic Typesetting" pitchFamily="66" charset="-78"/>
              <a:ea typeface="DM Sans" pitchFamily="34" charset="-122"/>
              <a:cs typeface="Arabic Typesetting" pitchFamily="66" charset="-78"/>
            </a:endParaRPr>
          </a:p>
          <a:p>
            <a:pPr algn="just" rtl="1">
              <a:lnSpc>
                <a:spcPts val="2624"/>
              </a:lnSpc>
            </a:pPr>
            <a:r>
              <a:rPr lang="en-US" sz="20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كما</a:t>
            </a: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أنه مصمم بشكل جذاب وتفاعلي لتحسين تجربة المستخدم.</a:t>
            </a:r>
            <a:endParaRPr lang="en-US" sz="20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9" name="Text 6"/>
          <p:cNvSpPr/>
          <p:nvPr/>
        </p:nvSpPr>
        <p:spPr>
          <a:xfrm>
            <a:off x="8025467" y="2914392"/>
            <a:ext cx="2923581" cy="587692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 algn="r" rtl="1">
              <a:lnSpc>
                <a:spcPts val="2878"/>
              </a:lnSpc>
            </a:pPr>
            <a:r>
              <a:rPr lang="en-US" sz="3100" dirty="0">
                <a:solidFill>
                  <a:srgbClr val="FAEBEB"/>
                </a:solidFill>
                <a:latin typeface="Arabic Typesetting" pitchFamily="66" charset="-78"/>
                <a:ea typeface="Dela Gothic One" pitchFamily="34" charset="-122"/>
                <a:cs typeface="Arabic Typesetting" pitchFamily="66" charset="-78"/>
              </a:rPr>
              <a:t>الجهد المبذول</a:t>
            </a:r>
            <a:endParaRPr lang="en-US" sz="31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607498" y="3785355"/>
            <a:ext cx="3341608" cy="2332792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 algn="just" rtl="1">
              <a:lnSpc>
                <a:spcPts val="2624"/>
              </a:lnSpc>
            </a:pP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يعكس هذا المشروع الجهد والمهارات </a:t>
            </a:r>
            <a:r>
              <a:rPr lang="en-US" sz="20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التي</a:t>
            </a: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ar-JO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قمت ببذلها </a:t>
            </a:r>
            <a:r>
              <a:rPr lang="en-US" sz="20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في</a:t>
            </a: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تطوير تطبيق جافا فعال وسهل الاستخدام. </a:t>
            </a:r>
            <a:endParaRPr lang="ar-JO" sz="2000" dirty="0">
              <a:solidFill>
                <a:srgbClr val="FFE5E5"/>
              </a:solidFill>
              <a:latin typeface="Arabic Typesetting" pitchFamily="66" charset="-78"/>
              <a:ea typeface="DM Sans" pitchFamily="34" charset="-122"/>
              <a:cs typeface="Arabic Typesetting" pitchFamily="66" charset="-78"/>
            </a:endParaRPr>
          </a:p>
          <a:p>
            <a:pPr algn="just" rtl="1">
              <a:lnSpc>
                <a:spcPts val="2624"/>
              </a:lnSpc>
            </a:pPr>
            <a:r>
              <a:rPr lang="ar-JO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أ</a:t>
            </a:r>
            <a:r>
              <a:rPr lang="en-US" sz="2000" dirty="0" err="1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تمنى</a:t>
            </a: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 </a:t>
            </a:r>
            <a:r>
              <a:rPr lang="en-US" sz="2000" dirty="0">
                <a:solidFill>
                  <a:srgbClr val="FFE5E5"/>
                </a:solidFill>
                <a:latin typeface="Arabic Typesetting" pitchFamily="66" charset="-78"/>
                <a:ea typeface="DM Sans" pitchFamily="34" charset="-122"/>
                <a:cs typeface="Arabic Typesetting" pitchFamily="66" charset="-78"/>
              </a:rPr>
              <a:t>أن يحقق هذا التطبيق النجاح المنشود وأن يكون نموذجًا لمشاريع البرمجة الفعالة.</a:t>
            </a:r>
            <a:endParaRPr lang="en-US" sz="2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297</Words>
  <Application>Microsoft Office PowerPoint</Application>
  <PresentationFormat>Custom</PresentationFormat>
  <Paragraphs>27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13</cp:revision>
  <dcterms:created xsi:type="dcterms:W3CDTF">2024-06-04T16:09:10Z</dcterms:created>
  <dcterms:modified xsi:type="dcterms:W3CDTF">2024-06-08T21:35:32Z</dcterms:modified>
</cp:coreProperties>
</file>