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Montserrat"/>
      <p:regular r:id="rId45"/>
      <p:bold r:id="rId46"/>
      <p:italic r:id="rId47"/>
      <p:boldItalic r:id="rId48"/>
    </p:embeddedFont>
    <p:embeddedFont>
      <p:font typeface="Lato"/>
      <p:regular r:id="rId49"/>
      <p:bold r:id="rId50"/>
      <p:italic r:id="rId51"/>
      <p:boldItalic r:id="rId52"/>
    </p:embeddedFont>
    <p:embeddedFont>
      <p:font typeface="IBM Plex Serif"/>
      <p:regular r:id="rId53"/>
      <p:bold r:id="rId54"/>
      <p:italic r:id="rId55"/>
      <p:boldItalic r:id="rId56"/>
    </p:embeddedFont>
    <p:embeddedFont>
      <p:font typeface="Abril Fatface"/>
      <p:regular r:id="rId57"/>
    </p:embeddedFont>
    <p:embeddedFont>
      <p:font typeface="Merriweather"/>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Montserrat-bold.fntdata"/><Relationship Id="rId45"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Italic.fntdata"/><Relationship Id="rId47" Type="http://schemas.openxmlformats.org/officeDocument/2006/relationships/font" Target="fonts/Montserrat-italic.fntdata"/><Relationship Id="rId49"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Merriweather-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Merriweather-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italic.fntdata"/><Relationship Id="rId50" Type="http://schemas.openxmlformats.org/officeDocument/2006/relationships/font" Target="fonts/Lato-bold.fntdata"/><Relationship Id="rId53" Type="http://schemas.openxmlformats.org/officeDocument/2006/relationships/font" Target="fonts/IBMPlexSerif-regular.fntdata"/><Relationship Id="rId52" Type="http://schemas.openxmlformats.org/officeDocument/2006/relationships/font" Target="fonts/Lato-boldItalic.fntdata"/><Relationship Id="rId11" Type="http://schemas.openxmlformats.org/officeDocument/2006/relationships/slide" Target="slides/slide6.xml"/><Relationship Id="rId55" Type="http://schemas.openxmlformats.org/officeDocument/2006/relationships/font" Target="fonts/IBMPlexSerif-italic.fntdata"/><Relationship Id="rId10" Type="http://schemas.openxmlformats.org/officeDocument/2006/relationships/slide" Target="slides/slide5.xml"/><Relationship Id="rId54" Type="http://schemas.openxmlformats.org/officeDocument/2006/relationships/font" Target="fonts/IBMPlexSerif-bold.fntdata"/><Relationship Id="rId13" Type="http://schemas.openxmlformats.org/officeDocument/2006/relationships/slide" Target="slides/slide8.xml"/><Relationship Id="rId57" Type="http://schemas.openxmlformats.org/officeDocument/2006/relationships/font" Target="fonts/AbrilFatface-regular.fntdata"/><Relationship Id="rId12" Type="http://schemas.openxmlformats.org/officeDocument/2006/relationships/slide" Target="slides/slide7.xml"/><Relationship Id="rId56" Type="http://schemas.openxmlformats.org/officeDocument/2006/relationships/font" Target="fonts/IBMPlexSerif-boldItalic.fntdata"/><Relationship Id="rId15" Type="http://schemas.openxmlformats.org/officeDocument/2006/relationships/slide" Target="slides/slide10.xml"/><Relationship Id="rId59" Type="http://schemas.openxmlformats.org/officeDocument/2006/relationships/font" Target="fonts/Merriweather-bold.fntdata"/><Relationship Id="rId14" Type="http://schemas.openxmlformats.org/officeDocument/2006/relationships/slide" Target="slides/slide9.xml"/><Relationship Id="rId58" Type="http://schemas.openxmlformats.org/officeDocument/2006/relationships/font" Target="fonts/Merriweather-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fb7e1a40b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fb7e1a40b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fb7e1a40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fb7e1a40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fb7e1a40b_2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fb7e1a40b_2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fb7e1a40b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fb7e1a40b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fb7e1a40b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fb7e1a40b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fb7e1a40b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fb7e1a40b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fb7e1a40b_2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fb7e1a40b_2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fb7e1a40b_2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fb7e1a40b_2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fb7e1a40b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fb7e1a40b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fb7e1a40b_2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fb7e1a40b_2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fb7e1a40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fb7e1a40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fb7e1a40b_2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fb7e1a40b_2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fb7e1a40b_2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1fb7e1a40b_2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fb7e1a40b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1fb7e1a40b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fb7e1a40b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fb7e1a40b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1fb7e1a40b_2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1fb7e1a40b_2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fb7e1a40b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fb7e1a40b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fb7e1a40b_2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fb7e1a40b_2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fb7e1a40b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fb7e1a40b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fb7e1a40b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fb7e1a40b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fb7e1a40b_2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fb7e1a40b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fb7e1a40b_2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fb7e1a40b_2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fb7e1a40b_2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fb7e1a40b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fb7e1a40b_2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1fb7e1a40b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fb7e1a40b_2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fb7e1a40b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fb7e1a40b_2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fb7e1a40b_2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fb7e1a40b_2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fb7e1a40b_2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fb7e1a40b_2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1fb7e1a40b_2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fb7e1a40b_2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1fb7e1a40b_2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fb7e1a40b_2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fb7e1a40b_2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1fb7e1a40b_2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1fb7e1a40b_2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fb7e1a40b_2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fb7e1a40b_2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fb7e1a40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fb7e1a40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fb7e1a40b_2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fb7e1a40b_2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fb7e1a40b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fb7e1a40b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fb7e1a40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fb7e1a40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fb7e1a40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fb7e1a40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fb7e1a40b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fb7e1a40b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2.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727250" y="884250"/>
            <a:ext cx="5970900" cy="1687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u="sng">
                <a:latin typeface="IBM Plex Serif"/>
                <a:ea typeface="IBM Plex Serif"/>
                <a:cs typeface="IBM Plex Serif"/>
                <a:sym typeface="IBM Plex Serif"/>
              </a:rPr>
              <a:t>Advanced Graphing in R: </a:t>
            </a:r>
            <a:endParaRPr b="1" i="1" u="sng">
              <a:latin typeface="IBM Plex Serif"/>
              <a:ea typeface="IBM Plex Serif"/>
              <a:cs typeface="IBM Plex Serif"/>
              <a:sym typeface="IBM Plex Serif"/>
            </a:endParaRPr>
          </a:p>
          <a:p>
            <a:pPr indent="0" lvl="0" marL="0" rtl="0" algn="ctr">
              <a:spcBef>
                <a:spcPts val="0"/>
              </a:spcBef>
              <a:spcAft>
                <a:spcPts val="0"/>
              </a:spcAft>
              <a:buNone/>
            </a:pPr>
            <a:r>
              <a:rPr b="1" i="1" lang="en" u="sng">
                <a:latin typeface="IBM Plex Serif"/>
                <a:ea typeface="IBM Plex Serif"/>
                <a:cs typeface="IBM Plex Serif"/>
                <a:sym typeface="IBM Plex Serif"/>
              </a:rPr>
              <a:t>ggplot2 package</a:t>
            </a:r>
            <a:endParaRPr b="1" i="1" u="sng">
              <a:latin typeface="IBM Plex Serif"/>
              <a:ea typeface="IBM Plex Serif"/>
              <a:cs typeface="IBM Plex Serif"/>
              <a:sym typeface="IBM Plex Serif"/>
            </a:endParaRPr>
          </a:p>
        </p:txBody>
      </p:sp>
      <p:sp>
        <p:nvSpPr>
          <p:cNvPr id="135" name="Google Shape;135;p13"/>
          <p:cNvSpPr txBox="1"/>
          <p:nvPr/>
        </p:nvSpPr>
        <p:spPr>
          <a:xfrm>
            <a:off x="2437575" y="2750650"/>
            <a:ext cx="59709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rgbClr val="8E7CC3"/>
                </a:solidFill>
                <a:latin typeface="Abril Fatface"/>
                <a:ea typeface="Abril Fatface"/>
                <a:cs typeface="Abril Fatface"/>
                <a:sym typeface="Abril Fatface"/>
              </a:rPr>
              <a:t>MTH 243 Crash Course</a:t>
            </a:r>
            <a:endParaRPr sz="2300">
              <a:solidFill>
                <a:srgbClr val="8E7CC3"/>
              </a:solidFill>
              <a:latin typeface="Abril Fatface"/>
              <a:ea typeface="Abril Fatface"/>
              <a:cs typeface="Abril Fatface"/>
              <a:sym typeface="Abril Fatface"/>
            </a:endParaRPr>
          </a:p>
          <a:p>
            <a:pPr indent="0" lvl="0" marL="0" rtl="0" algn="l">
              <a:spcBef>
                <a:spcPts val="0"/>
              </a:spcBef>
              <a:spcAft>
                <a:spcPts val="0"/>
              </a:spcAft>
              <a:buNone/>
            </a:pPr>
            <a:r>
              <a:rPr lang="en" sz="2300">
                <a:solidFill>
                  <a:srgbClr val="8E7CC3"/>
                </a:solidFill>
                <a:latin typeface="Abril Fatface"/>
                <a:ea typeface="Abril Fatface"/>
                <a:cs typeface="Abril Fatface"/>
                <a:sym typeface="Abril Fatface"/>
              </a:rPr>
              <a:t>By :  Mahmoud Kharoof &amp; Ananya  Sudheer</a:t>
            </a:r>
            <a:endParaRPr sz="2300">
              <a:solidFill>
                <a:srgbClr val="8E7CC3"/>
              </a:solidFill>
              <a:latin typeface="Abril Fatface"/>
              <a:ea typeface="Abril Fatface"/>
              <a:cs typeface="Abril Fatface"/>
              <a:sym typeface="Abril Fatface"/>
            </a:endParaRPr>
          </a:p>
        </p:txBody>
      </p:sp>
      <p:pic>
        <p:nvPicPr>
          <p:cNvPr id="136" name="Google Shape;136;p13"/>
          <p:cNvPicPr preferRelativeResize="0"/>
          <p:nvPr/>
        </p:nvPicPr>
        <p:blipFill>
          <a:blip r:embed="rId3">
            <a:alphaModFix/>
          </a:blip>
          <a:stretch>
            <a:fillRect/>
          </a:stretch>
        </p:blipFill>
        <p:spPr>
          <a:xfrm>
            <a:off x="0" y="3254727"/>
            <a:ext cx="2437576" cy="1888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2"/>
          <p:cNvPicPr preferRelativeResize="0"/>
          <p:nvPr/>
        </p:nvPicPr>
        <p:blipFill>
          <a:blip r:embed="rId3">
            <a:alphaModFix/>
          </a:blip>
          <a:stretch>
            <a:fillRect/>
          </a:stretch>
        </p:blipFill>
        <p:spPr>
          <a:xfrm>
            <a:off x="-1" y="0"/>
            <a:ext cx="9144000"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767900" cy="8139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6007">
                <a:solidFill>
                  <a:srgbClr val="E36D61"/>
                </a:solidFill>
                <a:latin typeface="Lato"/>
                <a:ea typeface="Lato"/>
                <a:cs typeface="Lato"/>
                <a:sym typeface="Lato"/>
              </a:rPr>
              <a:t>ggplot2() continued…</a:t>
            </a:r>
            <a:endParaRPr>
              <a:solidFill>
                <a:srgbClr val="E36D61"/>
              </a:solidFill>
            </a:endParaRPr>
          </a:p>
        </p:txBody>
      </p:sp>
      <p:sp>
        <p:nvSpPr>
          <p:cNvPr id="197" name="Google Shape;197;p23"/>
          <p:cNvSpPr txBox="1"/>
          <p:nvPr>
            <p:ph idx="1" type="body"/>
          </p:nvPr>
        </p:nvSpPr>
        <p:spPr>
          <a:xfrm>
            <a:off x="1297500" y="1433350"/>
            <a:ext cx="7038900" cy="3181200"/>
          </a:xfrm>
          <a:prstGeom prst="rect">
            <a:avLst/>
          </a:prstGeom>
        </p:spPr>
        <p:txBody>
          <a:bodyPr anchorCtr="0" anchor="t" bIns="91425" lIns="91425" spcFirstLastPara="1" rIns="91425" wrap="square" tIns="91425">
            <a:noAutofit/>
          </a:bodyPr>
          <a:lstStyle/>
          <a:p>
            <a:pPr indent="0" lvl="0" marL="0" marR="0" rtl="0" algn="l">
              <a:lnSpc>
                <a:spcPct val="105000"/>
              </a:lnSpc>
              <a:spcBef>
                <a:spcPts val="0"/>
              </a:spcBef>
              <a:spcAft>
                <a:spcPts val="0"/>
              </a:spcAft>
              <a:buSzPts val="440"/>
              <a:buNone/>
            </a:pPr>
            <a:r>
              <a:rPr b="1" lang="en" sz="2800"/>
              <a:t>Quick Guide Essential layers are needed to make the graph </a:t>
            </a:r>
            <a:endParaRPr b="1" sz="2800"/>
          </a:p>
          <a:p>
            <a:pPr indent="-406095" lvl="0" marL="457200" marR="0" rtl="0" algn="l">
              <a:lnSpc>
                <a:spcPct val="105000"/>
              </a:lnSpc>
              <a:spcBef>
                <a:spcPts val="1200"/>
              </a:spcBef>
              <a:spcAft>
                <a:spcPts val="0"/>
              </a:spcAft>
              <a:buSzPts val="2795"/>
              <a:buAutoNum type="arabicPeriod"/>
            </a:pPr>
            <a:r>
              <a:rPr lang="en" sz="2795"/>
              <a:t>Data frame.</a:t>
            </a:r>
            <a:endParaRPr sz="2795"/>
          </a:p>
          <a:p>
            <a:pPr indent="-406095" lvl="0" marL="457200" marR="0" rtl="0" algn="l">
              <a:lnSpc>
                <a:spcPct val="105000"/>
              </a:lnSpc>
              <a:spcBef>
                <a:spcPts val="0"/>
              </a:spcBef>
              <a:spcAft>
                <a:spcPts val="0"/>
              </a:spcAft>
              <a:buSzPts val="2795"/>
              <a:buAutoNum type="arabicPeriod"/>
            </a:pPr>
            <a:r>
              <a:rPr lang="en" sz="2795"/>
              <a:t> aesthetics: x, y, and z variables.</a:t>
            </a:r>
            <a:endParaRPr sz="2795"/>
          </a:p>
          <a:p>
            <a:pPr indent="-406095" lvl="0" marL="457200" marR="0" rtl="0" algn="l">
              <a:lnSpc>
                <a:spcPct val="105000"/>
              </a:lnSpc>
              <a:spcBef>
                <a:spcPts val="0"/>
              </a:spcBef>
              <a:spcAft>
                <a:spcPts val="0"/>
              </a:spcAft>
              <a:buSzPts val="2795"/>
              <a:buAutoNum type="arabicPeriod"/>
            </a:pPr>
            <a:r>
              <a:rPr lang="en" sz="2795"/>
              <a:t>geometrics: Type of graph (scatter, line, bar, etc.) </a:t>
            </a:r>
            <a:endParaRPr sz="2795"/>
          </a:p>
          <a:p>
            <a:pPr indent="0" lvl="0" marL="457200" marR="0" rtl="0" algn="l">
              <a:lnSpc>
                <a:spcPct val="105000"/>
              </a:lnSpc>
              <a:spcBef>
                <a:spcPts val="1200"/>
              </a:spcBef>
              <a:spcAft>
                <a:spcPts val="1200"/>
              </a:spcAft>
              <a:buNone/>
            </a:pPr>
            <a:r>
              <a:t/>
            </a:r>
            <a:endParaRPr sz="1448"/>
          </a:p>
        </p:txBody>
      </p:sp>
      <p:pic>
        <p:nvPicPr>
          <p:cNvPr id="198" name="Google Shape;198;p23"/>
          <p:cNvPicPr preferRelativeResize="0"/>
          <p:nvPr/>
        </p:nvPicPr>
        <p:blipFill>
          <a:blip r:embed="rId3">
            <a:alphaModFix/>
          </a:blip>
          <a:stretch>
            <a:fillRect/>
          </a:stretch>
        </p:blipFill>
        <p:spPr>
          <a:xfrm>
            <a:off x="7345025" y="2057375"/>
            <a:ext cx="1443649" cy="1443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idx="1" type="body"/>
          </p:nvPr>
        </p:nvSpPr>
        <p:spPr>
          <a:xfrm>
            <a:off x="1140525" y="536725"/>
            <a:ext cx="7195800" cy="3942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440"/>
              <a:buFont typeface="Arial"/>
              <a:buNone/>
            </a:pPr>
            <a:r>
              <a:rPr b="1" lang="en" sz="2537"/>
              <a:t>Optional layers add flare and visual/statistical enhancements </a:t>
            </a:r>
            <a:endParaRPr b="1" sz="2537"/>
          </a:p>
          <a:p>
            <a:pPr indent="-381533" lvl="0" marL="457200" rtl="0" algn="l">
              <a:lnSpc>
                <a:spcPct val="105000"/>
              </a:lnSpc>
              <a:spcBef>
                <a:spcPts val="1200"/>
              </a:spcBef>
              <a:spcAft>
                <a:spcPts val="0"/>
              </a:spcAft>
              <a:buSzPts val="2408"/>
              <a:buAutoNum type="arabicPeriod"/>
            </a:pPr>
            <a:r>
              <a:rPr lang="en" sz="2408"/>
              <a:t> Facets: Place multiple plots on a single canvas </a:t>
            </a:r>
            <a:endParaRPr sz="2408"/>
          </a:p>
          <a:p>
            <a:pPr indent="-381533" lvl="0" marL="457200" rtl="0" algn="l">
              <a:lnSpc>
                <a:spcPct val="105000"/>
              </a:lnSpc>
              <a:spcBef>
                <a:spcPts val="0"/>
              </a:spcBef>
              <a:spcAft>
                <a:spcPts val="0"/>
              </a:spcAft>
              <a:buSzPts val="2408"/>
              <a:buAutoNum type="arabicPeriod"/>
            </a:pPr>
            <a:r>
              <a:rPr lang="en" sz="2408"/>
              <a:t> Statistics: Add stat function, lines, and variance shades </a:t>
            </a:r>
            <a:endParaRPr sz="2408"/>
          </a:p>
          <a:p>
            <a:pPr indent="-381533" lvl="0" marL="457200" rtl="0" algn="l">
              <a:lnSpc>
                <a:spcPct val="105000"/>
              </a:lnSpc>
              <a:spcBef>
                <a:spcPts val="0"/>
              </a:spcBef>
              <a:spcAft>
                <a:spcPts val="0"/>
              </a:spcAft>
              <a:buSzPts val="2408"/>
              <a:buAutoNum type="arabicPeriod"/>
            </a:pPr>
            <a:r>
              <a:rPr lang="en" sz="2408"/>
              <a:t> Coordinates: Adjust or flip the x-y axis or x-y ratios to stretch or smooth out a plot </a:t>
            </a:r>
            <a:endParaRPr sz="2408"/>
          </a:p>
          <a:p>
            <a:pPr indent="-381533" lvl="0" marL="457200" rtl="0" algn="l">
              <a:lnSpc>
                <a:spcPct val="105000"/>
              </a:lnSpc>
              <a:spcBef>
                <a:spcPts val="0"/>
              </a:spcBef>
              <a:spcAft>
                <a:spcPts val="0"/>
              </a:spcAft>
              <a:buSzPts val="2408"/>
              <a:buAutoNum type="arabicPeriod"/>
            </a:pPr>
            <a:r>
              <a:rPr lang="en" sz="2408"/>
              <a:t> Scale: Change colors or shapes </a:t>
            </a:r>
            <a:endParaRPr sz="2508"/>
          </a:p>
          <a:p>
            <a:pPr indent="-381533" lvl="0" marL="457200" rtl="0" algn="l">
              <a:lnSpc>
                <a:spcPct val="105000"/>
              </a:lnSpc>
              <a:spcBef>
                <a:spcPts val="0"/>
              </a:spcBef>
              <a:spcAft>
                <a:spcPts val="0"/>
              </a:spcAft>
              <a:buSzPts val="2408"/>
              <a:buAutoNum type="arabicPeriod"/>
            </a:pPr>
            <a:r>
              <a:rPr lang="en" sz="2408"/>
              <a:t> Labels: Titles and labels </a:t>
            </a:r>
            <a:endParaRPr sz="2408"/>
          </a:p>
          <a:p>
            <a:pPr indent="-381533" lvl="0" marL="457200" rtl="0" algn="l">
              <a:lnSpc>
                <a:spcPct val="105000"/>
              </a:lnSpc>
              <a:spcBef>
                <a:spcPts val="0"/>
              </a:spcBef>
              <a:spcAft>
                <a:spcPts val="0"/>
              </a:spcAft>
              <a:buSzPts val="2408"/>
              <a:buAutoNum type="arabicPeriod"/>
            </a:pPr>
            <a:r>
              <a:rPr lang="en" sz="2408"/>
              <a:t> Theme: Add professional and unique looks</a:t>
            </a:r>
            <a:endParaRPr sz="2448"/>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698050" y="393750"/>
            <a:ext cx="8037000" cy="9141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SzPts val="990"/>
              <a:buNone/>
            </a:pPr>
            <a:r>
              <a:rPr lang="en" sz="3006">
                <a:solidFill>
                  <a:srgbClr val="E36D61"/>
                </a:solidFill>
                <a:latin typeface="Lato"/>
                <a:ea typeface="Lato"/>
                <a:cs typeface="Lato"/>
                <a:sym typeface="Lato"/>
              </a:rPr>
              <a:t>Different Types of Advanced Graphing Tools In ggplot2 (DTAGTIggplot2)</a:t>
            </a:r>
            <a:endParaRPr sz="3006">
              <a:solidFill>
                <a:srgbClr val="E36D61"/>
              </a:solidFill>
              <a:latin typeface="Lato"/>
              <a:ea typeface="Lato"/>
              <a:cs typeface="Lato"/>
              <a:sym typeface="Lato"/>
            </a:endParaRPr>
          </a:p>
          <a:p>
            <a:pPr indent="0" lvl="0" marL="457200" rtl="0" algn="ctr">
              <a:lnSpc>
                <a:spcPct val="115000"/>
              </a:lnSpc>
              <a:spcBef>
                <a:spcPts val="1200"/>
              </a:spcBef>
              <a:spcAft>
                <a:spcPts val="0"/>
              </a:spcAft>
              <a:buSzPts val="990"/>
              <a:buNone/>
            </a:pPr>
            <a:r>
              <a:t/>
            </a:r>
            <a:endParaRPr sz="2506">
              <a:latin typeface="Lato"/>
              <a:ea typeface="Lato"/>
              <a:cs typeface="Lato"/>
              <a:sym typeface="Lato"/>
            </a:endParaRPr>
          </a:p>
          <a:p>
            <a:pPr indent="0" lvl="0" marL="0" rtl="0" algn="l">
              <a:spcBef>
                <a:spcPts val="1200"/>
              </a:spcBef>
              <a:spcAft>
                <a:spcPts val="0"/>
              </a:spcAft>
              <a:buSzPts val="990"/>
              <a:buNone/>
            </a:pPr>
            <a:r>
              <a:t/>
            </a:r>
            <a:endParaRPr sz="100"/>
          </a:p>
        </p:txBody>
      </p:sp>
      <p:sp>
        <p:nvSpPr>
          <p:cNvPr id="209" name="Google Shape;209;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32500"/>
          </a:bodyPr>
          <a:lstStyle/>
          <a:p>
            <a:pPr indent="-362743" lvl="0" marL="457200" marR="0" rtl="0" algn="l">
              <a:lnSpc>
                <a:spcPct val="115000"/>
              </a:lnSpc>
              <a:spcBef>
                <a:spcPts val="600"/>
              </a:spcBef>
              <a:spcAft>
                <a:spcPts val="0"/>
              </a:spcAft>
              <a:buSzPct val="100000"/>
              <a:buFont typeface="Arial"/>
              <a:buChar char="●"/>
            </a:pPr>
            <a:r>
              <a:rPr lang="en" sz="6500"/>
              <a:t>To use the full power and potential of grammar graphics we need to fully understand the functions or the features provided by the ggplot2 </a:t>
            </a:r>
            <a:r>
              <a:rPr lang="en" sz="6500"/>
              <a:t>package, </a:t>
            </a:r>
            <a:r>
              <a:rPr lang="en" sz="6500"/>
              <a:t>and </a:t>
            </a:r>
            <a:r>
              <a:rPr lang="en" sz="6500"/>
              <a:t>what are the fundamental parts of every data graph, To be fully capable of developing advanced graphs in R using ggplot2.</a:t>
            </a:r>
            <a:endParaRPr sz="6500">
              <a:latin typeface="Arial"/>
              <a:ea typeface="Arial"/>
              <a:cs typeface="Arial"/>
              <a:sym typeface="Arial"/>
            </a:endParaRPr>
          </a:p>
          <a:p>
            <a:pPr indent="0" lvl="0" marL="457200" marR="0" rtl="0" algn="l">
              <a:lnSpc>
                <a:spcPct val="115000"/>
              </a:lnSpc>
              <a:spcBef>
                <a:spcPts val="600"/>
              </a:spcBef>
              <a:spcAft>
                <a:spcPts val="0"/>
              </a:spcAft>
              <a:buNone/>
            </a:pPr>
            <a:r>
              <a:t/>
            </a:r>
            <a:endParaRPr sz="1200">
              <a:solidFill>
                <a:srgbClr val="B9B9AD"/>
              </a:solidFill>
              <a:highlight>
                <a:srgbClr val="2E3436"/>
              </a:highlight>
              <a:latin typeface="Merriweather"/>
              <a:ea typeface="Merriweather"/>
              <a:cs typeface="Merriweather"/>
              <a:sym typeface="Merriweather"/>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102175" y="393750"/>
            <a:ext cx="7797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706">
                <a:solidFill>
                  <a:srgbClr val="E36D61"/>
                </a:solidFill>
                <a:latin typeface="Lato"/>
                <a:ea typeface="Lato"/>
                <a:cs typeface="Lato"/>
                <a:sym typeface="Lato"/>
              </a:rPr>
              <a:t>Data Used In following slides</a:t>
            </a:r>
            <a:endParaRPr sz="1460">
              <a:solidFill>
                <a:srgbClr val="E36D61"/>
              </a:solidFill>
            </a:endParaRPr>
          </a:p>
        </p:txBody>
      </p:sp>
      <p:sp>
        <p:nvSpPr>
          <p:cNvPr id="215" name="Google Shape;215;p26"/>
          <p:cNvSpPr txBox="1"/>
          <p:nvPr>
            <p:ph idx="1" type="body"/>
          </p:nvPr>
        </p:nvSpPr>
        <p:spPr>
          <a:xfrm>
            <a:off x="648975" y="1307850"/>
            <a:ext cx="7938300" cy="35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Courier New"/>
                <a:ea typeface="Courier New"/>
                <a:cs typeface="Courier New"/>
                <a:sym typeface="Courier New"/>
              </a:rPr>
              <a:t>  workshop gender q1 q2 q3 q4	  pretest    posttest</a:t>
            </a:r>
            <a:endParaRPr sz="1900">
              <a:latin typeface="Courier New"/>
              <a:ea typeface="Courier New"/>
              <a:cs typeface="Courier New"/>
              <a:sym typeface="Courier New"/>
            </a:endParaRPr>
          </a:p>
          <a:p>
            <a:pPr indent="0" lvl="0" marL="0" rtl="0" algn="l">
              <a:spcBef>
                <a:spcPts val="1200"/>
              </a:spcBef>
              <a:spcAft>
                <a:spcPts val="0"/>
              </a:spcAft>
              <a:buNone/>
            </a:pPr>
            <a:r>
              <a:rPr lang="en" sz="1900">
                <a:latin typeface="Courier New"/>
                <a:ea typeface="Courier New"/>
                <a:cs typeface="Courier New"/>
                <a:sym typeface="Courier New"/>
              </a:rPr>
              <a:t> 1    R 	 Female  4  3  4  5        72   	80</a:t>
            </a:r>
            <a:endParaRPr sz="1900">
              <a:latin typeface="Courier New"/>
              <a:ea typeface="Courier New"/>
              <a:cs typeface="Courier New"/>
              <a:sym typeface="Courier New"/>
            </a:endParaRPr>
          </a:p>
          <a:p>
            <a:pPr indent="0" lvl="0" marL="0" rtl="0" algn="l">
              <a:spcBef>
                <a:spcPts val="1200"/>
              </a:spcBef>
              <a:spcAft>
                <a:spcPts val="0"/>
              </a:spcAft>
              <a:buNone/>
            </a:pPr>
            <a:r>
              <a:rPr lang="en" sz="1900">
                <a:latin typeface="Courier New"/>
                <a:ea typeface="Courier New"/>
                <a:cs typeface="Courier New"/>
                <a:sym typeface="Courier New"/>
              </a:rPr>
              <a:t> 2 	  SPSS  Male   3  4  3  4  	     70   	75</a:t>
            </a:r>
            <a:endParaRPr sz="1900">
              <a:latin typeface="Courier New"/>
              <a:ea typeface="Courier New"/>
              <a:cs typeface="Courier New"/>
              <a:sym typeface="Courier New"/>
            </a:endParaRPr>
          </a:p>
          <a:p>
            <a:pPr indent="0" lvl="0" marL="0" rtl="0" algn="l">
              <a:spcBef>
                <a:spcPts val="1200"/>
              </a:spcBef>
              <a:spcAft>
                <a:spcPts val="0"/>
              </a:spcAft>
              <a:buNone/>
            </a:pPr>
            <a:r>
              <a:rPr lang="en" sz="1900">
                <a:latin typeface="Courier New"/>
                <a:ea typeface="Courier New"/>
                <a:cs typeface="Courier New"/>
                <a:sym typeface="Courier New"/>
              </a:rPr>
              <a:t>3   	NA    NA    3  2  NA  3  	     74   	78</a:t>
            </a:r>
            <a:endParaRPr sz="1900">
              <a:latin typeface="Courier New"/>
              <a:ea typeface="Courier New"/>
              <a:cs typeface="Courier New"/>
              <a:sym typeface="Courier New"/>
            </a:endParaRPr>
          </a:p>
          <a:p>
            <a:pPr indent="0" lvl="0" marL="0" rtl="0" algn="l">
              <a:spcBef>
                <a:spcPts val="1200"/>
              </a:spcBef>
              <a:spcAft>
                <a:spcPts val="0"/>
              </a:spcAft>
              <a:buNone/>
            </a:pPr>
            <a:r>
              <a:rPr lang="en" sz="1900">
                <a:latin typeface="Courier New"/>
                <a:ea typeface="Courier New"/>
                <a:cs typeface="Courier New"/>
                <a:sym typeface="Courier New"/>
              </a:rPr>
              <a:t>4 	  SPSS  Female  5  4  5  3  	     80   	82</a:t>
            </a:r>
            <a:endParaRPr sz="1900">
              <a:latin typeface="Courier New"/>
              <a:ea typeface="Courier New"/>
              <a:cs typeface="Courier New"/>
              <a:sym typeface="Courier New"/>
            </a:endParaRPr>
          </a:p>
          <a:p>
            <a:pPr indent="0" lvl="0" marL="0" rtl="0" algn="l">
              <a:spcBef>
                <a:spcPts val="1200"/>
              </a:spcBef>
              <a:spcAft>
                <a:spcPts val="0"/>
              </a:spcAft>
              <a:buNone/>
            </a:pPr>
            <a:r>
              <a:rPr lang="en" sz="1900">
                <a:latin typeface="Courier New"/>
                <a:ea typeface="Courier New"/>
                <a:cs typeface="Courier New"/>
                <a:sym typeface="Courier New"/>
              </a:rPr>
              <a:t>5	 Stata Female  4  4  3  4  	     75   	81</a:t>
            </a:r>
            <a:endParaRPr sz="1900">
              <a:latin typeface="Courier New"/>
              <a:ea typeface="Courier New"/>
              <a:cs typeface="Courier New"/>
              <a:sym typeface="Courier New"/>
            </a:endParaRPr>
          </a:p>
          <a:p>
            <a:pPr indent="0" lvl="0" marL="0" rtl="0" algn="l">
              <a:spcBef>
                <a:spcPts val="1200"/>
              </a:spcBef>
              <a:spcAft>
                <a:spcPts val="1200"/>
              </a:spcAft>
              <a:buNone/>
            </a:pPr>
            <a:r>
              <a:rPr lang="en" sz="1900">
                <a:latin typeface="Courier New"/>
                <a:ea typeface="Courier New"/>
                <a:cs typeface="Courier New"/>
                <a:sym typeface="Courier New"/>
              </a:rPr>
              <a:t>6 	  SPSS  Female  5  4  3  5  	     72   	77</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05000"/>
              </a:lnSpc>
              <a:spcBef>
                <a:spcPts val="0"/>
              </a:spcBef>
              <a:spcAft>
                <a:spcPts val="1200"/>
              </a:spcAft>
              <a:buNone/>
            </a:pPr>
            <a:r>
              <a:rPr lang="en" sz="6007">
                <a:solidFill>
                  <a:srgbClr val="E36D61"/>
                </a:solidFill>
                <a:latin typeface="Lato"/>
                <a:ea typeface="Lato"/>
                <a:cs typeface="Lato"/>
                <a:sym typeface="Lato"/>
              </a:rPr>
              <a:t>A</a:t>
            </a:r>
            <a:r>
              <a:rPr lang="en" sz="6007">
                <a:solidFill>
                  <a:srgbClr val="E36D61"/>
                </a:solidFill>
                <a:latin typeface="Lato"/>
                <a:ea typeface="Lato"/>
                <a:cs typeface="Lato"/>
                <a:sym typeface="Lato"/>
              </a:rPr>
              <a:t>esthetics </a:t>
            </a:r>
            <a:r>
              <a:rPr lang="en" sz="2840">
                <a:solidFill>
                  <a:srgbClr val="E36D61"/>
                </a:solidFill>
                <a:latin typeface="Lato"/>
                <a:ea typeface="Lato"/>
                <a:cs typeface="Lato"/>
                <a:sym typeface="Lato"/>
              </a:rPr>
              <a:t>(DTAGTIggplot2 contd.)</a:t>
            </a:r>
            <a:endParaRPr b="1" sz="5433">
              <a:solidFill>
                <a:srgbClr val="E36D61"/>
              </a:solidFill>
            </a:endParaRPr>
          </a:p>
        </p:txBody>
      </p:sp>
      <p:sp>
        <p:nvSpPr>
          <p:cNvPr id="221" name="Google Shape;221;p27"/>
          <p:cNvSpPr txBox="1"/>
          <p:nvPr>
            <p:ph idx="1" type="body"/>
          </p:nvPr>
        </p:nvSpPr>
        <p:spPr>
          <a:xfrm>
            <a:off x="1095800" y="1475950"/>
            <a:ext cx="7335000" cy="3002700"/>
          </a:xfrm>
          <a:prstGeom prst="rect">
            <a:avLst/>
          </a:prstGeom>
        </p:spPr>
        <p:txBody>
          <a:bodyPr anchorCtr="0" anchor="t" bIns="91425" lIns="91425" spcFirstLastPara="1" rIns="91425" wrap="square" tIns="91425">
            <a:noAutofit/>
          </a:bodyPr>
          <a:lstStyle/>
          <a:p>
            <a:pPr indent="-406095" lvl="0" marL="457200" rtl="0" algn="l">
              <a:spcBef>
                <a:spcPts val="0"/>
              </a:spcBef>
              <a:spcAft>
                <a:spcPts val="0"/>
              </a:spcAft>
              <a:buSzPts val="2795"/>
              <a:buChar char="●"/>
            </a:pPr>
            <a:r>
              <a:rPr lang="en" sz="2795"/>
              <a:t>Aesthetics are the roles that the variables play in each graph. A variable may control where points appear, the color or shape of a point, the height of a bar and so on.</a:t>
            </a:r>
            <a:endParaRPr sz="2795"/>
          </a:p>
          <a:p>
            <a:pPr indent="0" lvl="0" marL="457200" rtl="0" algn="l">
              <a:spcBef>
                <a:spcPts val="1200"/>
              </a:spcBef>
              <a:spcAft>
                <a:spcPts val="0"/>
              </a:spcAft>
              <a:buNone/>
            </a:pPr>
            <a:r>
              <a:rPr lang="en" sz="2795"/>
              <a:t>Sample code: ggplot(mydata100) + geom_bar( aes(workshop) )</a:t>
            </a:r>
            <a:endParaRPr sz="2795"/>
          </a:p>
          <a:p>
            <a:pPr indent="0" lvl="0" marL="457200" rtl="0" algn="l">
              <a:spcBef>
                <a:spcPts val="1200"/>
              </a:spcBef>
              <a:spcAft>
                <a:spcPts val="0"/>
              </a:spcAft>
              <a:buNone/>
            </a:pPr>
            <a:r>
              <a:t/>
            </a:r>
            <a:endParaRPr sz="995"/>
          </a:p>
          <a:p>
            <a:pPr indent="0" lvl="0" marL="457200" rtl="0" algn="l">
              <a:spcBef>
                <a:spcPts val="1200"/>
              </a:spcBef>
              <a:spcAft>
                <a:spcPts val="1200"/>
              </a:spcAft>
              <a:buNone/>
            </a:pPr>
            <a:r>
              <a:t/>
            </a:r>
            <a:endParaRPr sz="995"/>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9900"/>
                </a:solidFill>
              </a:rPr>
              <a:t>Output:</a:t>
            </a:r>
            <a:endParaRPr>
              <a:solidFill>
                <a:srgbClr val="FF9900"/>
              </a:solidFill>
            </a:endParaRPr>
          </a:p>
        </p:txBody>
      </p:sp>
      <p:pic>
        <p:nvPicPr>
          <p:cNvPr id="227" name="Google Shape;227;p28"/>
          <p:cNvPicPr preferRelativeResize="0"/>
          <p:nvPr/>
        </p:nvPicPr>
        <p:blipFill>
          <a:blip r:embed="rId3">
            <a:alphaModFix/>
          </a:blip>
          <a:stretch>
            <a:fillRect/>
          </a:stretch>
        </p:blipFill>
        <p:spPr>
          <a:xfrm>
            <a:off x="2169225" y="1144200"/>
            <a:ext cx="4808050" cy="373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2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6007">
                <a:solidFill>
                  <a:srgbClr val="E36D61"/>
                </a:solidFill>
                <a:latin typeface="Lato"/>
                <a:ea typeface="Lato"/>
                <a:cs typeface="Lato"/>
                <a:sym typeface="Lato"/>
              </a:rPr>
              <a:t>Geoms </a:t>
            </a:r>
            <a:r>
              <a:rPr lang="en" sz="2840">
                <a:solidFill>
                  <a:srgbClr val="E36D61"/>
                </a:solidFill>
                <a:latin typeface="Lato"/>
                <a:ea typeface="Lato"/>
                <a:cs typeface="Lato"/>
                <a:sym typeface="Lato"/>
              </a:rPr>
              <a:t>(DTAGTIggplot2 contd.)</a:t>
            </a:r>
            <a:r>
              <a:rPr lang="en" sz="1450">
                <a:solidFill>
                  <a:srgbClr val="E36D61"/>
                </a:solidFill>
                <a:highlight>
                  <a:srgbClr val="FFFFFF"/>
                </a:highlight>
                <a:latin typeface="Times New Roman"/>
                <a:ea typeface="Times New Roman"/>
                <a:cs typeface="Times New Roman"/>
                <a:sym typeface="Times New Roman"/>
              </a:rPr>
              <a:t> </a:t>
            </a:r>
            <a:endParaRPr>
              <a:solidFill>
                <a:srgbClr val="E36D61"/>
              </a:solidFill>
            </a:endParaRPr>
          </a:p>
        </p:txBody>
      </p:sp>
      <p:sp>
        <p:nvSpPr>
          <p:cNvPr id="238" name="Google Shape;238;p30"/>
          <p:cNvSpPr txBox="1"/>
          <p:nvPr>
            <p:ph idx="1" type="body"/>
          </p:nvPr>
        </p:nvSpPr>
        <p:spPr>
          <a:xfrm>
            <a:off x="939250" y="1567550"/>
            <a:ext cx="7397100" cy="2911200"/>
          </a:xfrm>
          <a:prstGeom prst="rect">
            <a:avLst/>
          </a:prstGeom>
        </p:spPr>
        <p:txBody>
          <a:bodyPr anchorCtr="0" anchor="t" bIns="91425" lIns="91425" spcFirstLastPara="1" rIns="91425" wrap="square" tIns="91425">
            <a:normAutofit fontScale="25000" lnSpcReduction="20000"/>
          </a:bodyPr>
          <a:lstStyle/>
          <a:p>
            <a:pPr indent="-419100" lvl="0" marL="457200" rtl="0" algn="l">
              <a:lnSpc>
                <a:spcPct val="115000"/>
              </a:lnSpc>
              <a:spcBef>
                <a:spcPts val="0"/>
              </a:spcBef>
              <a:spcAft>
                <a:spcPts val="0"/>
              </a:spcAft>
              <a:buClr>
                <a:srgbClr val="F4F4F4"/>
              </a:buClr>
              <a:buSzPct val="100000"/>
              <a:buFont typeface="Times New Roman"/>
              <a:buChar char="●"/>
            </a:pPr>
            <a:r>
              <a:rPr lang="en" sz="12000">
                <a:solidFill>
                  <a:srgbClr val="F4F4F4"/>
                </a:solidFill>
              </a:rPr>
              <a:t>Geoms </a:t>
            </a:r>
            <a:r>
              <a:rPr lang="en" sz="12000">
                <a:solidFill>
                  <a:srgbClr val="F4F4F4"/>
                </a:solidFill>
              </a:rPr>
              <a:t>are the geometric objects. Do you need bars, points, lines?</a:t>
            </a:r>
            <a:endParaRPr sz="12000">
              <a:solidFill>
                <a:srgbClr val="F4F4F4"/>
              </a:solidFill>
            </a:endParaRPr>
          </a:p>
          <a:p>
            <a:pPr indent="0" lvl="0" marL="457200" rtl="0" algn="l">
              <a:lnSpc>
                <a:spcPct val="115000"/>
              </a:lnSpc>
              <a:spcBef>
                <a:spcPts val="4800"/>
              </a:spcBef>
              <a:spcAft>
                <a:spcPts val="0"/>
              </a:spcAft>
              <a:buNone/>
            </a:pPr>
            <a:r>
              <a:rPr lang="en" sz="12000"/>
              <a:t>Sample code: ggplot(mydata100, aes(posttest) ) +geom_histogram(color="white") #color of the bar edges set to white</a:t>
            </a:r>
            <a:endParaRPr sz="12000"/>
          </a:p>
          <a:p>
            <a:pPr indent="457200" lvl="0" marL="914400" rtl="0" algn="l">
              <a:spcBef>
                <a:spcPts val="4800"/>
              </a:spcBef>
              <a:spcAft>
                <a:spcPts val="0"/>
              </a:spcAft>
              <a:buNone/>
            </a:pPr>
            <a:r>
              <a:t/>
            </a:r>
            <a:endParaRPr sz="1495">
              <a:solidFill>
                <a:srgbClr val="F4F4F4"/>
              </a:solidFill>
            </a:endParaRPr>
          </a:p>
          <a:p>
            <a:pPr indent="0" lvl="0" marL="0" rtl="0" algn="l">
              <a:spcBef>
                <a:spcPts val="1200"/>
              </a:spcBef>
              <a:spcAft>
                <a:spcPts val="0"/>
              </a:spcAft>
              <a:buNone/>
            </a:pPr>
            <a:r>
              <a:t/>
            </a:r>
            <a:endParaRPr sz="1450">
              <a:solidFill>
                <a:srgbClr val="333333"/>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9900"/>
                </a:solidFill>
              </a:rPr>
              <a:t>Output:</a:t>
            </a:r>
            <a:endParaRPr>
              <a:solidFill>
                <a:srgbClr val="FF9900"/>
              </a:solidFill>
            </a:endParaRPr>
          </a:p>
        </p:txBody>
      </p:sp>
      <p:pic>
        <p:nvPicPr>
          <p:cNvPr id="244" name="Google Shape;244;p31"/>
          <p:cNvPicPr preferRelativeResize="0"/>
          <p:nvPr/>
        </p:nvPicPr>
        <p:blipFill>
          <a:blip r:embed="rId3">
            <a:alphaModFix/>
          </a:blip>
          <a:stretch>
            <a:fillRect/>
          </a:stretch>
        </p:blipFill>
        <p:spPr>
          <a:xfrm>
            <a:off x="2105475" y="1118150"/>
            <a:ext cx="4986525" cy="387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40050" y="393750"/>
            <a:ext cx="6663900" cy="74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226" u="sng">
                <a:solidFill>
                  <a:srgbClr val="9900FF"/>
                </a:solidFill>
                <a:latin typeface="Lato"/>
                <a:ea typeface="Lato"/>
                <a:cs typeface="Lato"/>
                <a:sym typeface="Lato"/>
              </a:rPr>
              <a:t>Learning Objectives:</a:t>
            </a:r>
            <a:endParaRPr u="sng">
              <a:solidFill>
                <a:srgbClr val="9900FF"/>
              </a:solidFill>
            </a:endParaRPr>
          </a:p>
        </p:txBody>
      </p:sp>
      <p:sp>
        <p:nvSpPr>
          <p:cNvPr id="142" name="Google Shape;142;p14"/>
          <p:cNvSpPr txBox="1"/>
          <p:nvPr>
            <p:ph idx="1" type="body"/>
          </p:nvPr>
        </p:nvSpPr>
        <p:spPr>
          <a:xfrm>
            <a:off x="1052550" y="1140450"/>
            <a:ext cx="7038900" cy="3787200"/>
          </a:xfrm>
          <a:prstGeom prst="rect">
            <a:avLst/>
          </a:prstGeom>
        </p:spPr>
        <p:txBody>
          <a:bodyPr anchorCtr="0" anchor="t" bIns="91425" lIns="91425" spcFirstLastPara="1" rIns="91425" wrap="square" tIns="91425">
            <a:normAutofit fontScale="25000" lnSpcReduction="20000"/>
          </a:bodyPr>
          <a:lstStyle/>
          <a:p>
            <a:pPr indent="-381122" lvl="0" marL="457200" rtl="0" algn="l">
              <a:spcBef>
                <a:spcPts val="0"/>
              </a:spcBef>
              <a:spcAft>
                <a:spcPts val="0"/>
              </a:spcAft>
              <a:buSzPct val="100000"/>
              <a:buChar char="●"/>
            </a:pPr>
            <a:r>
              <a:rPr lang="en" sz="9607"/>
              <a:t>Brief Introduction to ggplot2.</a:t>
            </a:r>
            <a:endParaRPr sz="9607"/>
          </a:p>
          <a:p>
            <a:pPr indent="0" lvl="0" marL="457200" rtl="0" algn="l">
              <a:spcBef>
                <a:spcPts val="1200"/>
              </a:spcBef>
              <a:spcAft>
                <a:spcPts val="0"/>
              </a:spcAft>
              <a:buNone/>
            </a:pPr>
            <a:r>
              <a:t/>
            </a:r>
            <a:endParaRPr sz="9607"/>
          </a:p>
          <a:p>
            <a:pPr indent="-381122" lvl="0" marL="457200" rtl="0" algn="l">
              <a:spcBef>
                <a:spcPts val="1200"/>
              </a:spcBef>
              <a:spcAft>
                <a:spcPts val="0"/>
              </a:spcAft>
              <a:buSzPct val="100000"/>
              <a:buChar char="●"/>
            </a:pPr>
            <a:r>
              <a:rPr lang="en" sz="9607"/>
              <a:t>Graph enhancement in ggplot2.</a:t>
            </a:r>
            <a:endParaRPr sz="9607"/>
          </a:p>
          <a:p>
            <a:pPr indent="-381122" lvl="1" marL="914400" rtl="0" algn="l">
              <a:spcBef>
                <a:spcPts val="0"/>
              </a:spcBef>
              <a:spcAft>
                <a:spcPts val="0"/>
              </a:spcAft>
              <a:buSzPct val="100000"/>
              <a:buChar char="○"/>
            </a:pPr>
            <a:r>
              <a:rPr lang="en" sz="9607"/>
              <a:t>qplot()</a:t>
            </a:r>
            <a:endParaRPr sz="9607"/>
          </a:p>
          <a:p>
            <a:pPr indent="-381122" lvl="1" marL="914400" rtl="0" algn="l">
              <a:spcBef>
                <a:spcPts val="0"/>
              </a:spcBef>
              <a:spcAft>
                <a:spcPts val="0"/>
              </a:spcAft>
              <a:buSzPct val="100000"/>
              <a:buChar char="○"/>
            </a:pPr>
            <a:r>
              <a:rPr lang="en" sz="9607"/>
              <a:t>ggplot()</a:t>
            </a:r>
            <a:endParaRPr sz="9607"/>
          </a:p>
          <a:p>
            <a:pPr indent="0" lvl="0" marL="914400" rtl="0" algn="l">
              <a:spcBef>
                <a:spcPts val="1200"/>
              </a:spcBef>
              <a:spcAft>
                <a:spcPts val="0"/>
              </a:spcAft>
              <a:buNone/>
            </a:pPr>
            <a:r>
              <a:t/>
            </a:r>
            <a:endParaRPr sz="9607"/>
          </a:p>
          <a:p>
            <a:pPr indent="-381122" lvl="0" marL="457200" rtl="0" algn="l">
              <a:spcBef>
                <a:spcPts val="1200"/>
              </a:spcBef>
              <a:spcAft>
                <a:spcPts val="0"/>
              </a:spcAft>
              <a:buSzPct val="100000"/>
              <a:buChar char="●"/>
            </a:pPr>
            <a:r>
              <a:rPr lang="en" sz="9607"/>
              <a:t>Advantages of knowing the advanced graphing tools in ggplot2.</a:t>
            </a:r>
            <a:endParaRPr sz="9607"/>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sz="6007">
                <a:solidFill>
                  <a:srgbClr val="E36D61"/>
                </a:solidFill>
                <a:latin typeface="Lato"/>
                <a:ea typeface="Lato"/>
                <a:cs typeface="Lato"/>
                <a:sym typeface="Lato"/>
              </a:rPr>
              <a:t>Scales </a:t>
            </a:r>
            <a:r>
              <a:rPr lang="en" sz="2951">
                <a:solidFill>
                  <a:srgbClr val="E36D61"/>
                </a:solidFill>
                <a:latin typeface="Lato"/>
                <a:ea typeface="Lato"/>
                <a:cs typeface="Lato"/>
                <a:sym typeface="Lato"/>
              </a:rPr>
              <a:t>(DTAGTIggplot2 contd.)</a:t>
            </a:r>
            <a:endParaRPr sz="2844">
              <a:solidFill>
                <a:srgbClr val="E36D61"/>
              </a:solidFill>
            </a:endParaRPr>
          </a:p>
        </p:txBody>
      </p:sp>
      <p:sp>
        <p:nvSpPr>
          <p:cNvPr id="260" name="Google Shape;260;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20000"/>
          </a:bodyPr>
          <a:lstStyle/>
          <a:p>
            <a:pPr indent="-412750" lvl="0" marL="457200" rtl="0" algn="l">
              <a:lnSpc>
                <a:spcPct val="115000"/>
              </a:lnSpc>
              <a:spcBef>
                <a:spcPts val="0"/>
              </a:spcBef>
              <a:spcAft>
                <a:spcPts val="0"/>
              </a:spcAft>
              <a:buSzPct val="100000"/>
              <a:buChar char="●"/>
            </a:pPr>
            <a:r>
              <a:rPr lang="en" sz="11600"/>
              <a:t>Scales </a:t>
            </a:r>
            <a:r>
              <a:rPr lang="en" sz="11600"/>
              <a:t>are legends that show things like circular symbols represent females while triangles represent males.</a:t>
            </a:r>
            <a:endParaRPr sz="11600"/>
          </a:p>
          <a:p>
            <a:pPr indent="0" lvl="0" marL="457200" marR="0" rtl="0" algn="l">
              <a:lnSpc>
                <a:spcPct val="115000"/>
              </a:lnSpc>
              <a:spcBef>
                <a:spcPts val="1200"/>
              </a:spcBef>
              <a:spcAft>
                <a:spcPts val="0"/>
              </a:spcAft>
              <a:buNone/>
            </a:pPr>
            <a:r>
              <a:rPr lang="en" sz="11600"/>
              <a:t>Sample code: </a:t>
            </a:r>
            <a:r>
              <a:rPr lang="en" sz="11600"/>
              <a:t>ggplot(mydata100, aes(pretest, posttest) ) + geom_point( aes(shape=gender ) )</a:t>
            </a:r>
            <a:endParaRPr sz="11600"/>
          </a:p>
          <a:p>
            <a:pPr indent="0" lvl="0" marL="457200" marR="0" rtl="0" algn="l">
              <a:lnSpc>
                <a:spcPct val="100000"/>
              </a:lnSpc>
              <a:spcBef>
                <a:spcPts val="4800"/>
              </a:spcBef>
              <a:spcAft>
                <a:spcPts val="0"/>
              </a:spcAft>
              <a:buNone/>
            </a:pPr>
            <a:r>
              <a:t/>
            </a:r>
            <a:endParaRPr sz="1495"/>
          </a:p>
          <a:p>
            <a:pPr indent="0" lvl="0" marL="457200" rtl="0" algn="l">
              <a:spcBef>
                <a:spcPts val="48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5"/>
          <p:cNvPicPr preferRelativeResize="0"/>
          <p:nvPr/>
        </p:nvPicPr>
        <p:blipFill rotWithShape="1">
          <a:blip r:embed="rId3">
            <a:alphaModFix/>
          </a:blip>
          <a:srcRect b="46955" l="0" r="0" t="0"/>
          <a:stretch/>
        </p:blipFill>
        <p:spPr>
          <a:xfrm>
            <a:off x="0" y="55912"/>
            <a:ext cx="4303650" cy="5031675"/>
          </a:xfrm>
          <a:prstGeom prst="rect">
            <a:avLst/>
          </a:prstGeom>
          <a:noFill/>
          <a:ln>
            <a:noFill/>
          </a:ln>
        </p:spPr>
      </p:pic>
      <p:pic>
        <p:nvPicPr>
          <p:cNvPr id="266" name="Google Shape;266;p35"/>
          <p:cNvPicPr preferRelativeResize="0"/>
          <p:nvPr/>
        </p:nvPicPr>
        <p:blipFill rotWithShape="1">
          <a:blip r:embed="rId3">
            <a:alphaModFix/>
          </a:blip>
          <a:srcRect b="0" l="0" r="0" t="53477"/>
          <a:stretch/>
        </p:blipFill>
        <p:spPr>
          <a:xfrm>
            <a:off x="4303650" y="55913"/>
            <a:ext cx="4762700" cy="5031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9900"/>
                </a:solidFill>
              </a:rPr>
              <a:t>Output:</a:t>
            </a:r>
            <a:endParaRPr>
              <a:solidFill>
                <a:srgbClr val="FF9900"/>
              </a:solidFill>
            </a:endParaRPr>
          </a:p>
        </p:txBody>
      </p:sp>
      <p:pic>
        <p:nvPicPr>
          <p:cNvPr id="272" name="Google Shape;272;p36"/>
          <p:cNvPicPr preferRelativeResize="0"/>
          <p:nvPr/>
        </p:nvPicPr>
        <p:blipFill>
          <a:blip r:embed="rId3">
            <a:alphaModFix/>
          </a:blip>
          <a:stretch>
            <a:fillRect/>
          </a:stretch>
        </p:blipFill>
        <p:spPr>
          <a:xfrm>
            <a:off x="1796900" y="944575"/>
            <a:ext cx="5672350" cy="3907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4800"/>
              </a:spcAft>
              <a:buNone/>
            </a:pPr>
            <a:r>
              <a:rPr lang="en" sz="6007">
                <a:solidFill>
                  <a:srgbClr val="E36D61"/>
                </a:solidFill>
                <a:latin typeface="Lato"/>
                <a:ea typeface="Lato"/>
                <a:cs typeface="Lato"/>
                <a:sym typeface="Lato"/>
              </a:rPr>
              <a:t>Facets</a:t>
            </a:r>
            <a:r>
              <a:rPr lang="en" sz="5495">
                <a:solidFill>
                  <a:srgbClr val="E36D61"/>
                </a:solidFill>
                <a:latin typeface="Lato"/>
                <a:ea typeface="Lato"/>
                <a:cs typeface="Lato"/>
                <a:sym typeface="Lato"/>
              </a:rPr>
              <a:t> </a:t>
            </a:r>
            <a:r>
              <a:rPr lang="en" sz="3062">
                <a:solidFill>
                  <a:srgbClr val="E36D61"/>
                </a:solidFill>
                <a:latin typeface="Lato"/>
                <a:ea typeface="Lato"/>
                <a:cs typeface="Lato"/>
                <a:sym typeface="Lato"/>
              </a:rPr>
              <a:t>(DTAGTIggplot2 cont'd.)</a:t>
            </a:r>
            <a:endParaRPr sz="2955">
              <a:solidFill>
                <a:srgbClr val="E36D61"/>
              </a:solidFill>
            </a:endParaRPr>
          </a:p>
        </p:txBody>
      </p:sp>
      <p:sp>
        <p:nvSpPr>
          <p:cNvPr id="278" name="Google Shape;278;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20000"/>
          </a:bodyPr>
          <a:lstStyle/>
          <a:p>
            <a:pPr indent="-411651" lvl="0" marL="457200" marR="0" rtl="0" algn="l">
              <a:lnSpc>
                <a:spcPct val="115000"/>
              </a:lnSpc>
              <a:spcBef>
                <a:spcPts val="0"/>
              </a:spcBef>
              <a:spcAft>
                <a:spcPts val="0"/>
              </a:spcAft>
              <a:buSzPct val="100000"/>
              <a:buChar char="●"/>
            </a:pPr>
            <a:r>
              <a:rPr lang="en" sz="11530"/>
              <a:t>Facets – these are the groups in your data. Faceting by gender would cause the graph to repeat for the two genders.</a:t>
            </a:r>
            <a:endParaRPr sz="11530"/>
          </a:p>
          <a:p>
            <a:pPr indent="0" lvl="0" marL="457200" marR="0" rtl="0" algn="l">
              <a:lnSpc>
                <a:spcPct val="115000"/>
              </a:lnSpc>
              <a:spcBef>
                <a:spcPts val="4800"/>
              </a:spcBef>
              <a:spcAft>
                <a:spcPts val="0"/>
              </a:spcAft>
              <a:buSzPts val="89"/>
              <a:buNone/>
            </a:pPr>
            <a:r>
              <a:rPr lang="en" sz="11530"/>
              <a:t>Sample code: </a:t>
            </a:r>
            <a:r>
              <a:rPr lang="en" sz="11530"/>
              <a:t>ggplot(mydata100, aes(workshop) ) + geom_bar() + facet_grid(gender ~ .)</a:t>
            </a:r>
            <a:endParaRPr sz="11530"/>
          </a:p>
          <a:p>
            <a:pPr indent="457200" lvl="0" marL="1371600" marR="0" rtl="0" algn="l">
              <a:lnSpc>
                <a:spcPct val="100000"/>
              </a:lnSpc>
              <a:spcBef>
                <a:spcPts val="4800"/>
              </a:spcBef>
              <a:spcAft>
                <a:spcPts val="4800"/>
              </a:spcAft>
              <a:buSzPts val="89"/>
              <a:buNone/>
            </a:pPr>
            <a:r>
              <a:t/>
            </a:r>
            <a:endParaRPr sz="1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9900"/>
                </a:solidFill>
              </a:rPr>
              <a:t>Output:</a:t>
            </a:r>
            <a:endParaRPr>
              <a:solidFill>
                <a:srgbClr val="FF9900"/>
              </a:solidFill>
            </a:endParaRPr>
          </a:p>
        </p:txBody>
      </p:sp>
      <p:pic>
        <p:nvPicPr>
          <p:cNvPr id="284" name="Google Shape;284;p38"/>
          <p:cNvPicPr preferRelativeResize="0"/>
          <p:nvPr/>
        </p:nvPicPr>
        <p:blipFill>
          <a:blip r:embed="rId3">
            <a:alphaModFix/>
          </a:blip>
          <a:stretch>
            <a:fillRect/>
          </a:stretch>
        </p:blipFill>
        <p:spPr>
          <a:xfrm>
            <a:off x="2197639" y="962575"/>
            <a:ext cx="5238625" cy="3892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39"/>
          <p:cNvPicPr preferRelativeResize="0"/>
          <p:nvPr/>
        </p:nvPicPr>
        <p:blipFill>
          <a:blip r:embed="rId3">
            <a:alphaModFix/>
          </a:blip>
          <a:stretch>
            <a:fillRect/>
          </a:stretch>
        </p:blipFill>
        <p:spPr>
          <a:xfrm>
            <a:off x="884275" y="497413"/>
            <a:ext cx="7375450" cy="4148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solidFill>
                  <a:srgbClr val="E36D61"/>
                </a:solidFill>
              </a:rPr>
              <a:t>So , let’s start!</a:t>
            </a:r>
            <a:endParaRPr sz="3100">
              <a:solidFill>
                <a:srgbClr val="E36D61"/>
              </a:solidFill>
            </a:endParaRPr>
          </a:p>
        </p:txBody>
      </p:sp>
      <p:sp>
        <p:nvSpPr>
          <p:cNvPr id="295" name="Google Shape;295;p40"/>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For this tutorial, we will use the </a:t>
            </a:r>
            <a:r>
              <a:rPr b="1" lang="en" sz="2200"/>
              <a:t>Employee dataset</a:t>
            </a:r>
            <a:r>
              <a:rPr lang="en" sz="2200"/>
              <a:t>. This data offers (fictitious) business insight and requires no preprocessing. Sweet!</a:t>
            </a:r>
            <a:endParaRPr sz="2200"/>
          </a:p>
          <a:p>
            <a:pPr indent="0" lvl="0" marL="0" rtl="0" algn="l">
              <a:spcBef>
                <a:spcPts val="1200"/>
              </a:spcBef>
              <a:spcAft>
                <a:spcPts val="0"/>
              </a:spcAft>
              <a:buNone/>
            </a:pPr>
            <a:r>
              <a:t/>
            </a:r>
            <a:endParaRPr sz="2200"/>
          </a:p>
          <a:p>
            <a:pPr indent="0" lvl="0" marL="0" rtl="0" algn="l">
              <a:spcBef>
                <a:spcPts val="1200"/>
              </a:spcBef>
              <a:spcAft>
                <a:spcPts val="0"/>
              </a:spcAft>
              <a:buNone/>
            </a:pPr>
            <a:r>
              <a:rPr lang="en" sz="2000"/>
              <a:t>Let’s install libraries and import the data.</a:t>
            </a:r>
            <a:endParaRPr sz="2000"/>
          </a:p>
          <a:p>
            <a:pPr indent="0" lvl="0" marL="0" rtl="0" algn="l">
              <a:spcBef>
                <a:spcPts val="1200"/>
              </a:spcBef>
              <a:spcAft>
                <a:spcPts val="1200"/>
              </a:spcAft>
              <a:buNone/>
            </a:pPr>
            <a:r>
              <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41"/>
          <p:cNvPicPr preferRelativeResize="0"/>
          <p:nvPr/>
        </p:nvPicPr>
        <p:blipFill>
          <a:blip r:embed="rId3">
            <a:alphaModFix/>
          </a:blip>
          <a:stretch>
            <a:fillRect/>
          </a:stretch>
        </p:blipFill>
        <p:spPr>
          <a:xfrm>
            <a:off x="399225" y="1360000"/>
            <a:ext cx="8345549" cy="311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idx="1" type="body"/>
          </p:nvPr>
        </p:nvSpPr>
        <p:spPr>
          <a:xfrm>
            <a:off x="1073425" y="1207600"/>
            <a:ext cx="7263000" cy="3271200"/>
          </a:xfrm>
          <a:prstGeom prst="rect">
            <a:avLst/>
          </a:prstGeom>
        </p:spPr>
        <p:txBody>
          <a:bodyPr anchorCtr="0" anchor="t" bIns="91425" lIns="91425" spcFirstLastPara="1" rIns="91425" wrap="square" tIns="91425">
            <a:normAutofit lnSpcReduction="20000"/>
          </a:bodyPr>
          <a:lstStyle/>
          <a:p>
            <a:pPr indent="-422275" lvl="0" marL="457200" rtl="0" algn="l">
              <a:spcBef>
                <a:spcPts val="0"/>
              </a:spcBef>
              <a:spcAft>
                <a:spcPts val="0"/>
              </a:spcAft>
              <a:buSzPts val="3050"/>
              <a:buChar char="●"/>
            </a:pPr>
            <a:r>
              <a:rPr lang="en" sz="3050"/>
              <a:t>Different types of advanced graphing tools in ggplot2.</a:t>
            </a:r>
            <a:endParaRPr sz="3050"/>
          </a:p>
          <a:p>
            <a:pPr indent="0" lvl="0" marL="0" rtl="0" algn="l">
              <a:spcBef>
                <a:spcPts val="1200"/>
              </a:spcBef>
              <a:spcAft>
                <a:spcPts val="0"/>
              </a:spcAft>
              <a:buNone/>
            </a:pPr>
            <a:r>
              <a:t/>
            </a:r>
            <a:endParaRPr sz="3050"/>
          </a:p>
          <a:p>
            <a:pPr indent="-422275" lvl="0" marL="457200" rtl="0" algn="l">
              <a:spcBef>
                <a:spcPts val="1200"/>
              </a:spcBef>
              <a:spcAft>
                <a:spcPts val="0"/>
              </a:spcAft>
              <a:buSzPts val="3050"/>
              <a:buChar char="●"/>
            </a:pPr>
            <a:r>
              <a:rPr lang="en" sz="3050"/>
              <a:t>Code representation of the advanced graphing tools in ggplot2.</a:t>
            </a:r>
            <a:endParaRPr sz="3050"/>
          </a:p>
          <a:p>
            <a:pPr indent="0" lvl="0" marL="0" rtl="0" algn="l">
              <a:spcBef>
                <a:spcPts val="1200"/>
              </a:spcBef>
              <a:spcAft>
                <a:spcPts val="1200"/>
              </a:spcAft>
              <a:buNone/>
            </a:pPr>
            <a:r>
              <a:t/>
            </a:r>
            <a:endParaRPr/>
          </a:p>
        </p:txBody>
      </p:sp>
      <p:pic>
        <p:nvPicPr>
          <p:cNvPr id="148" name="Google Shape;148;p15"/>
          <p:cNvPicPr preferRelativeResize="0"/>
          <p:nvPr/>
        </p:nvPicPr>
        <p:blipFill>
          <a:blip r:embed="rId3">
            <a:alphaModFix/>
          </a:blip>
          <a:stretch>
            <a:fillRect/>
          </a:stretch>
        </p:blipFill>
        <p:spPr>
          <a:xfrm>
            <a:off x="6133275" y="3511001"/>
            <a:ext cx="2518726" cy="139907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91304"/>
              </a:lnSpc>
              <a:spcBef>
                <a:spcPts val="7200"/>
              </a:spcBef>
              <a:spcAft>
                <a:spcPts val="0"/>
              </a:spcAft>
              <a:buNone/>
            </a:pPr>
            <a:r>
              <a:rPr b="1" lang="en" sz="3150">
                <a:solidFill>
                  <a:srgbClr val="E36D61"/>
                </a:solidFill>
                <a:latin typeface="Lato"/>
                <a:ea typeface="Lato"/>
                <a:cs typeface="Lato"/>
                <a:sym typeface="Lato"/>
              </a:rPr>
              <a:t>Step 1. Data, Aesthetics, Geoms</a:t>
            </a:r>
            <a:endParaRPr sz="3900">
              <a:solidFill>
                <a:srgbClr val="E36D61"/>
              </a:solidFill>
              <a:latin typeface="Lato"/>
              <a:ea typeface="Lato"/>
              <a:cs typeface="Lato"/>
              <a:sym typeface="Lato"/>
            </a:endParaRPr>
          </a:p>
        </p:txBody>
      </p:sp>
      <p:sp>
        <p:nvSpPr>
          <p:cNvPr id="306" name="Google Shape;306;p42"/>
          <p:cNvSpPr txBox="1"/>
          <p:nvPr>
            <p:ph idx="1" type="body"/>
          </p:nvPr>
        </p:nvSpPr>
        <p:spPr>
          <a:xfrm>
            <a:off x="1297500" y="1140525"/>
            <a:ext cx="6794100" cy="3289500"/>
          </a:xfrm>
          <a:prstGeom prst="rect">
            <a:avLst/>
          </a:prstGeom>
        </p:spPr>
        <p:txBody>
          <a:bodyPr anchorCtr="0" anchor="t" bIns="91425" lIns="91425" spcFirstLastPara="1" rIns="91425" wrap="square" tIns="91425">
            <a:normAutofit fontScale="25000"/>
          </a:bodyPr>
          <a:lstStyle/>
          <a:p>
            <a:pPr indent="0" lvl="0" marL="0" rtl="0" algn="l">
              <a:lnSpc>
                <a:spcPct val="115000"/>
              </a:lnSpc>
              <a:spcBef>
                <a:spcPts val="1300"/>
              </a:spcBef>
              <a:spcAft>
                <a:spcPts val="0"/>
              </a:spcAft>
              <a:buNone/>
            </a:pPr>
            <a:r>
              <a:rPr lang="en" sz="9750"/>
              <a:t>For this problem, ‘JobRole’ is our X variable (discrete) and ‘MonthlyIncome’ is our Y variable (continuous). ‘Attrition’ (yes/no) is our z variable. We will use geom_bar().  This would give us total monthly income of all employees. We instead want average, so we insert (stat = ‘summary’, fun = mean)</a:t>
            </a:r>
            <a:endParaRPr sz="9750"/>
          </a:p>
          <a:p>
            <a:pPr indent="0" lvl="0" marL="0" rtl="0" algn="l">
              <a:spcBef>
                <a:spcPts val="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43"/>
          <p:cNvPicPr preferRelativeResize="0"/>
          <p:nvPr/>
        </p:nvPicPr>
        <p:blipFill>
          <a:blip r:embed="rId3">
            <a:alphaModFix/>
          </a:blip>
          <a:stretch>
            <a:fillRect/>
          </a:stretch>
        </p:blipFill>
        <p:spPr>
          <a:xfrm>
            <a:off x="121750" y="1565425"/>
            <a:ext cx="8900501" cy="2683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7200"/>
              </a:spcBef>
              <a:spcAft>
                <a:spcPts val="0"/>
              </a:spcAft>
              <a:buNone/>
            </a:pPr>
            <a:r>
              <a:rPr b="1" lang="en" sz="3116">
                <a:solidFill>
                  <a:srgbClr val="E36D61"/>
                </a:solidFill>
                <a:latin typeface="Lato"/>
                <a:ea typeface="Lato"/>
                <a:cs typeface="Lato"/>
                <a:sym typeface="Lato"/>
              </a:rPr>
              <a:t>Step 2. Coordinates and Position Adjustments</a:t>
            </a:r>
            <a:endParaRPr b="1" sz="3116">
              <a:solidFill>
                <a:srgbClr val="E36D61"/>
              </a:solidFill>
              <a:latin typeface="Lato"/>
              <a:ea typeface="Lato"/>
              <a:cs typeface="Lato"/>
              <a:sym typeface="Lato"/>
            </a:endParaRPr>
          </a:p>
          <a:p>
            <a:pPr indent="0" lvl="0" marL="0" rtl="0" algn="l">
              <a:spcBef>
                <a:spcPts val="0"/>
              </a:spcBef>
              <a:spcAft>
                <a:spcPts val="0"/>
              </a:spcAft>
              <a:buNone/>
            </a:pPr>
            <a:r>
              <a:t/>
            </a:r>
            <a:endParaRPr/>
          </a:p>
        </p:txBody>
      </p:sp>
      <p:sp>
        <p:nvSpPr>
          <p:cNvPr id="317" name="Google Shape;317;p4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600"/>
              <a:t>When names are too long, it often helps to flip the x and y axis. To do so, we will add coord_flip() as a layer, as shown below. We will also unstack the bars to better compare Attrition, by adding position = ‘dodge’ within geom_bar() in the code.</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5"/>
          <p:cNvPicPr preferRelativeResize="0"/>
          <p:nvPr/>
        </p:nvPicPr>
        <p:blipFill>
          <a:blip r:embed="rId3">
            <a:alphaModFix/>
          </a:blip>
          <a:stretch>
            <a:fillRect/>
          </a:stretch>
        </p:blipFill>
        <p:spPr>
          <a:xfrm>
            <a:off x="288650" y="1833775"/>
            <a:ext cx="8566699" cy="1712850"/>
          </a:xfrm>
          <a:prstGeom prst="rect">
            <a:avLst/>
          </a:prstGeom>
          <a:noFill/>
          <a:ln>
            <a:noFill/>
          </a:ln>
        </p:spPr>
      </p:pic>
      <p:sp>
        <p:nvSpPr>
          <p:cNvPr id="323" name="Google Shape;323;p45"/>
          <p:cNvSpPr txBox="1"/>
          <p:nvPr/>
        </p:nvSpPr>
        <p:spPr>
          <a:xfrm>
            <a:off x="288650" y="3779350"/>
            <a:ext cx="5727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highlight>
                  <a:schemeClr val="accent6"/>
                </a:highlight>
                <a:latin typeface="Lato"/>
                <a:ea typeface="Lato"/>
                <a:cs typeface="Lato"/>
                <a:sym typeface="Lato"/>
              </a:rPr>
              <a:t>Run the code upto this part!!!</a:t>
            </a:r>
            <a:endParaRPr sz="2500">
              <a:highlight>
                <a:schemeClr val="accent6"/>
              </a:highlight>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7200"/>
              </a:spcBef>
              <a:spcAft>
                <a:spcPts val="0"/>
              </a:spcAft>
              <a:buNone/>
            </a:pPr>
            <a:r>
              <a:rPr b="1" lang="en" sz="3005">
                <a:latin typeface="Lato"/>
                <a:ea typeface="Lato"/>
                <a:cs typeface="Lato"/>
                <a:sym typeface="Lato"/>
              </a:rPr>
              <a:t>Step 3. Reorder bars from highest to lowest</a:t>
            </a:r>
            <a:endParaRPr b="1" sz="3005">
              <a:latin typeface="Lato"/>
              <a:ea typeface="Lato"/>
              <a:cs typeface="Lato"/>
              <a:sym typeface="Lato"/>
            </a:endParaRPr>
          </a:p>
          <a:p>
            <a:pPr indent="0" lvl="0" marL="0" rtl="0" algn="l">
              <a:spcBef>
                <a:spcPts val="0"/>
              </a:spcBef>
              <a:spcAft>
                <a:spcPts val="0"/>
              </a:spcAft>
              <a:buNone/>
            </a:pPr>
            <a:r>
              <a:t/>
            </a:r>
            <a:endParaRPr/>
          </a:p>
        </p:txBody>
      </p:sp>
      <p:sp>
        <p:nvSpPr>
          <p:cNvPr id="329" name="Google Shape;329;p4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t>Now, let’s reorder the bars from highest to lowest Monthly Income to help us better analyze by Job Role. </a:t>
            </a:r>
            <a:endParaRPr sz="2200"/>
          </a:p>
        </p:txBody>
      </p:sp>
      <p:pic>
        <p:nvPicPr>
          <p:cNvPr id="330" name="Google Shape;330;p46"/>
          <p:cNvPicPr preferRelativeResize="0"/>
          <p:nvPr/>
        </p:nvPicPr>
        <p:blipFill>
          <a:blip r:embed="rId3">
            <a:alphaModFix/>
          </a:blip>
          <a:stretch>
            <a:fillRect/>
          </a:stretch>
        </p:blipFill>
        <p:spPr>
          <a:xfrm>
            <a:off x="1297500" y="3272475"/>
            <a:ext cx="7429500" cy="1371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7200"/>
              </a:spcBef>
              <a:spcAft>
                <a:spcPts val="0"/>
              </a:spcAft>
              <a:buNone/>
            </a:pPr>
            <a:r>
              <a:rPr b="1" lang="en" sz="3227">
                <a:solidFill>
                  <a:srgbClr val="E36D61"/>
                </a:solidFill>
                <a:latin typeface="Lato"/>
                <a:ea typeface="Lato"/>
                <a:cs typeface="Lato"/>
                <a:sym typeface="Lato"/>
              </a:rPr>
              <a:t>Step 4. Change bar colors and width</a:t>
            </a:r>
            <a:endParaRPr b="1" sz="3227">
              <a:solidFill>
                <a:srgbClr val="E36D61"/>
              </a:solidFill>
              <a:latin typeface="Lato"/>
              <a:ea typeface="Lato"/>
              <a:cs typeface="Lato"/>
              <a:sym typeface="Lato"/>
            </a:endParaRPr>
          </a:p>
          <a:p>
            <a:pPr indent="0" lvl="0" marL="0" rtl="0" algn="l">
              <a:spcBef>
                <a:spcPts val="0"/>
              </a:spcBef>
              <a:spcAft>
                <a:spcPts val="0"/>
              </a:spcAft>
              <a:buNone/>
            </a:pPr>
            <a:r>
              <a:t/>
            </a:r>
            <a:endParaRPr/>
          </a:p>
        </p:txBody>
      </p:sp>
      <p:sp>
        <p:nvSpPr>
          <p:cNvPr id="336" name="Google Shape;336;p4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To list colors in R: scale_fill_manual()</a:t>
            </a:r>
            <a:endParaRPr sz="3200"/>
          </a:p>
          <a:p>
            <a:pPr indent="0" lvl="0" marL="0" rtl="0" algn="l">
              <a:spcBef>
                <a:spcPts val="1200"/>
              </a:spcBef>
              <a:spcAft>
                <a:spcPts val="1200"/>
              </a:spcAft>
              <a:buNone/>
            </a:pPr>
            <a:r>
              <a:rPr lang="en" sz="2900"/>
              <a:t>Also, we will narrow the bar widths by adding ‘width=.8’ within geom_bar() to add visually-appealing space.</a:t>
            </a:r>
            <a:endParaRPr sz="3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48"/>
          <p:cNvPicPr preferRelativeResize="0"/>
          <p:nvPr/>
        </p:nvPicPr>
        <p:blipFill>
          <a:blip r:embed="rId3">
            <a:alphaModFix/>
          </a:blip>
          <a:stretch>
            <a:fillRect/>
          </a:stretch>
        </p:blipFill>
        <p:spPr>
          <a:xfrm>
            <a:off x="65850" y="1677225"/>
            <a:ext cx="9012299" cy="2245425"/>
          </a:xfrm>
          <a:prstGeom prst="rect">
            <a:avLst/>
          </a:prstGeom>
          <a:noFill/>
          <a:ln>
            <a:noFill/>
          </a:ln>
        </p:spPr>
      </p:pic>
      <p:sp>
        <p:nvSpPr>
          <p:cNvPr id="342" name="Google Shape;342;p48"/>
          <p:cNvSpPr txBox="1"/>
          <p:nvPr/>
        </p:nvSpPr>
        <p:spPr>
          <a:xfrm>
            <a:off x="0" y="4226625"/>
            <a:ext cx="5300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highlight>
                  <a:schemeClr val="accent6"/>
                </a:highlight>
                <a:latin typeface="Lato"/>
                <a:ea typeface="Lato"/>
                <a:cs typeface="Lato"/>
                <a:sym typeface="Lato"/>
              </a:rPr>
              <a:t>Run the code until here!</a:t>
            </a:r>
            <a:endParaRPr sz="2300">
              <a:highlight>
                <a:schemeClr val="accent6"/>
              </a:highlight>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7200"/>
              </a:spcBef>
              <a:spcAft>
                <a:spcPts val="0"/>
              </a:spcAft>
              <a:buNone/>
            </a:pPr>
            <a:r>
              <a:rPr b="1" lang="en" sz="3561">
                <a:solidFill>
                  <a:srgbClr val="E36D61"/>
                </a:solidFill>
                <a:latin typeface="Lato"/>
                <a:ea typeface="Lato"/>
                <a:cs typeface="Lato"/>
                <a:sym typeface="Lato"/>
              </a:rPr>
              <a:t>Step 5. Title and Axis Labels</a:t>
            </a:r>
            <a:endParaRPr b="1" sz="3561">
              <a:solidFill>
                <a:srgbClr val="E36D61"/>
              </a:solidFill>
              <a:latin typeface="Lato"/>
              <a:ea typeface="Lato"/>
              <a:cs typeface="Lato"/>
              <a:sym typeface="Lato"/>
            </a:endParaRPr>
          </a:p>
          <a:p>
            <a:pPr indent="0" lvl="0" marL="0" rtl="0" algn="l">
              <a:spcBef>
                <a:spcPts val="0"/>
              </a:spcBef>
              <a:spcAft>
                <a:spcPts val="0"/>
              </a:spcAft>
              <a:buNone/>
            </a:pPr>
            <a:r>
              <a:t/>
            </a:r>
            <a:endParaRPr/>
          </a:p>
        </p:txBody>
      </p:sp>
      <p:sp>
        <p:nvSpPr>
          <p:cNvPr id="348" name="Google Shape;348;p4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800"/>
              <a:t>Now let’s add Title and Labels.</a:t>
            </a:r>
            <a:endParaRPr sz="2600"/>
          </a:p>
        </p:txBody>
      </p:sp>
      <p:pic>
        <p:nvPicPr>
          <p:cNvPr id="349" name="Google Shape;349;p49"/>
          <p:cNvPicPr preferRelativeResize="0"/>
          <p:nvPr/>
        </p:nvPicPr>
        <p:blipFill>
          <a:blip r:embed="rId3">
            <a:alphaModFix/>
          </a:blip>
          <a:stretch>
            <a:fillRect/>
          </a:stretch>
        </p:blipFill>
        <p:spPr>
          <a:xfrm>
            <a:off x="242625" y="2281025"/>
            <a:ext cx="8589151" cy="23671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7200"/>
              </a:spcBef>
              <a:spcAft>
                <a:spcPts val="0"/>
              </a:spcAft>
              <a:buNone/>
            </a:pPr>
            <a:r>
              <a:rPr b="1" lang="en" sz="3450">
                <a:solidFill>
                  <a:srgbClr val="E36D61"/>
                </a:solidFill>
                <a:latin typeface="Lato"/>
                <a:ea typeface="Lato"/>
                <a:cs typeface="Lato"/>
                <a:sym typeface="Lato"/>
              </a:rPr>
              <a:t>Step 6. Add Theme</a:t>
            </a:r>
            <a:endParaRPr b="1" sz="3450">
              <a:solidFill>
                <a:srgbClr val="E36D61"/>
              </a:solidFill>
              <a:latin typeface="Lato"/>
              <a:ea typeface="Lato"/>
              <a:cs typeface="Lato"/>
              <a:sym typeface="Lato"/>
            </a:endParaRPr>
          </a:p>
          <a:p>
            <a:pPr indent="0" lvl="0" marL="0" rtl="0" algn="l">
              <a:spcBef>
                <a:spcPts val="0"/>
              </a:spcBef>
              <a:spcAft>
                <a:spcPts val="0"/>
              </a:spcAft>
              <a:buNone/>
            </a:pPr>
            <a:r>
              <a:t/>
            </a:r>
            <a:endParaRPr/>
          </a:p>
        </p:txBody>
      </p:sp>
      <p:sp>
        <p:nvSpPr>
          <p:cNvPr id="355" name="Google Shape;355;p5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700"/>
              <a:t>We will add a theme layer at the end of our code, as shown below. When you start typing ‘theme’ in R, it shows options. For this graph, I chose theme_clean()</a:t>
            </a:r>
            <a:endParaRPr sz="2500"/>
          </a:p>
        </p:txBody>
      </p:sp>
      <p:pic>
        <p:nvPicPr>
          <p:cNvPr id="356" name="Google Shape;356;p50"/>
          <p:cNvPicPr preferRelativeResize="0"/>
          <p:nvPr/>
        </p:nvPicPr>
        <p:blipFill>
          <a:blip r:embed="rId3">
            <a:alphaModFix/>
          </a:blip>
          <a:stretch>
            <a:fillRect/>
          </a:stretch>
        </p:blipFill>
        <p:spPr>
          <a:xfrm>
            <a:off x="268350" y="3533350"/>
            <a:ext cx="8525325" cy="1320900"/>
          </a:xfrm>
          <a:prstGeom prst="rect">
            <a:avLst/>
          </a:prstGeom>
          <a:noFill/>
          <a:ln>
            <a:noFill/>
          </a:ln>
        </p:spPr>
      </p:pic>
      <p:pic>
        <p:nvPicPr>
          <p:cNvPr id="357" name="Google Shape;357;p50"/>
          <p:cNvPicPr preferRelativeResize="0"/>
          <p:nvPr/>
        </p:nvPicPr>
        <p:blipFill>
          <a:blip r:embed="rId4">
            <a:alphaModFix/>
          </a:blip>
          <a:stretch>
            <a:fillRect/>
          </a:stretch>
        </p:blipFill>
        <p:spPr>
          <a:xfrm>
            <a:off x="6629425" y="111850"/>
            <a:ext cx="1455698" cy="145569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5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104600" y="353150"/>
            <a:ext cx="7547400" cy="9141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1200"/>
              </a:spcAft>
              <a:buNone/>
            </a:pPr>
            <a:r>
              <a:rPr lang="en" sz="3826">
                <a:solidFill>
                  <a:srgbClr val="E36D61"/>
                </a:solidFill>
                <a:latin typeface="Lato"/>
                <a:ea typeface="Lato"/>
                <a:cs typeface="Lato"/>
                <a:sym typeface="Lato"/>
              </a:rPr>
              <a:t>Brief Introduction to ggplot2</a:t>
            </a:r>
            <a:endParaRPr sz="1660">
              <a:solidFill>
                <a:srgbClr val="E36D61"/>
              </a:solidFill>
            </a:endParaRPr>
          </a:p>
        </p:txBody>
      </p:sp>
      <p:sp>
        <p:nvSpPr>
          <p:cNvPr id="154" name="Google Shape;154;p16"/>
          <p:cNvSpPr txBox="1"/>
          <p:nvPr>
            <p:ph idx="1" type="body"/>
          </p:nvPr>
        </p:nvSpPr>
        <p:spPr>
          <a:xfrm>
            <a:off x="1104600" y="1267250"/>
            <a:ext cx="7371000" cy="3294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600"/>
              </a:spcBef>
              <a:spcAft>
                <a:spcPts val="0"/>
              </a:spcAft>
              <a:buSzPts val="275"/>
              <a:buNone/>
            </a:pPr>
            <a:r>
              <a:t/>
            </a:r>
            <a:endParaRPr sz="1501"/>
          </a:p>
          <a:p>
            <a:pPr indent="-311272" lvl="0" marL="457200" rtl="0" algn="l">
              <a:lnSpc>
                <a:spcPct val="95000"/>
              </a:lnSpc>
              <a:spcBef>
                <a:spcPts val="0"/>
              </a:spcBef>
              <a:spcAft>
                <a:spcPts val="0"/>
              </a:spcAft>
              <a:buSzPts val="1302"/>
              <a:buChar char="●"/>
            </a:pPr>
            <a:r>
              <a:rPr lang="en" sz="2701"/>
              <a:t>The ggplot2 package provides a method of creating innovative graphs based on a comprehensive graphical “grammar.”</a:t>
            </a:r>
            <a:r>
              <a:rPr lang="en" sz="2712"/>
              <a:t> </a:t>
            </a:r>
            <a:endParaRPr sz="2712"/>
          </a:p>
          <a:p>
            <a:pPr indent="0" lvl="0" marL="457200" rtl="0" algn="l">
              <a:lnSpc>
                <a:spcPct val="95000"/>
              </a:lnSpc>
              <a:spcBef>
                <a:spcPts val="1200"/>
              </a:spcBef>
              <a:spcAft>
                <a:spcPts val="0"/>
              </a:spcAft>
              <a:buSzPts val="275"/>
              <a:buNone/>
            </a:pPr>
            <a:r>
              <a:t/>
            </a:r>
            <a:endParaRPr sz="2712"/>
          </a:p>
          <a:p>
            <a:pPr indent="-400172" lvl="0" marL="457200" marR="0" rtl="0" algn="l">
              <a:lnSpc>
                <a:spcPct val="95000"/>
              </a:lnSpc>
              <a:spcBef>
                <a:spcPts val="1200"/>
              </a:spcBef>
              <a:spcAft>
                <a:spcPts val="0"/>
              </a:spcAft>
              <a:buSzPts val="2702"/>
              <a:buChar char="●"/>
            </a:pPr>
            <a:r>
              <a:rPr lang="en" sz="2701"/>
              <a:t>For the advanced part it works as a multi layer system. </a:t>
            </a:r>
            <a:endParaRPr sz="2701"/>
          </a:p>
          <a:p>
            <a:pPr indent="0" lvl="0" marL="0" marR="0" rtl="0" algn="l">
              <a:lnSpc>
                <a:spcPct val="95000"/>
              </a:lnSpc>
              <a:spcBef>
                <a:spcPts val="1200"/>
              </a:spcBef>
              <a:spcAft>
                <a:spcPts val="1200"/>
              </a:spcAft>
              <a:buNone/>
            </a:pPr>
            <a:r>
              <a:t/>
            </a:r>
            <a:endParaRPr sz="260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idx="1" type="body"/>
          </p:nvPr>
        </p:nvSpPr>
        <p:spPr>
          <a:xfrm>
            <a:off x="626175" y="382300"/>
            <a:ext cx="8184900" cy="3486600"/>
          </a:xfrm>
          <a:prstGeom prst="rect">
            <a:avLst/>
          </a:prstGeom>
        </p:spPr>
        <p:txBody>
          <a:bodyPr anchorCtr="0" anchor="t" bIns="91425" lIns="91425" spcFirstLastPara="1" rIns="91425" wrap="square" tIns="91425">
            <a:normAutofit fontScale="25000" lnSpcReduction="20000"/>
          </a:bodyPr>
          <a:lstStyle/>
          <a:p>
            <a:pPr indent="-397981" lvl="0" marL="457200" rtl="0" algn="l">
              <a:lnSpc>
                <a:spcPct val="95000"/>
              </a:lnSpc>
              <a:spcBef>
                <a:spcPts val="0"/>
              </a:spcBef>
              <a:spcAft>
                <a:spcPts val="0"/>
              </a:spcAft>
              <a:buSzPct val="100000"/>
              <a:buChar char="●"/>
            </a:pPr>
            <a:r>
              <a:rPr lang="en" sz="10669"/>
              <a:t>A plot in ggplot2  is made up of multiple layers. A layer consists of data, a set of mappings between variables and aesthetics, a geometric object and a statistical transformation. Scales control the details of the mapping. </a:t>
            </a:r>
            <a:endParaRPr sz="9469"/>
          </a:p>
          <a:p>
            <a:pPr indent="0" lvl="0" marL="457200" rtl="0" algn="l">
              <a:lnSpc>
                <a:spcPct val="95000"/>
              </a:lnSpc>
              <a:spcBef>
                <a:spcPts val="1200"/>
              </a:spcBef>
              <a:spcAft>
                <a:spcPts val="0"/>
              </a:spcAft>
              <a:buNone/>
            </a:pPr>
            <a:r>
              <a:t/>
            </a:r>
            <a:endParaRPr sz="9469"/>
          </a:p>
          <a:p>
            <a:pPr indent="-378931" lvl="0" marL="457200" rtl="0" algn="l">
              <a:lnSpc>
                <a:spcPct val="95000"/>
              </a:lnSpc>
              <a:spcBef>
                <a:spcPts val="1200"/>
              </a:spcBef>
              <a:spcAft>
                <a:spcPts val="0"/>
              </a:spcAft>
              <a:buSzPct val="100000"/>
              <a:buChar char="●"/>
            </a:pPr>
            <a:r>
              <a:rPr lang="en" sz="9469"/>
              <a:t>All components are independent and reusable.</a:t>
            </a:r>
            <a:endParaRPr sz="9469"/>
          </a:p>
          <a:p>
            <a:pPr indent="0" lvl="0" marL="457200" rtl="0" algn="l">
              <a:lnSpc>
                <a:spcPct val="95000"/>
              </a:lnSpc>
              <a:spcBef>
                <a:spcPts val="1200"/>
              </a:spcBef>
              <a:spcAft>
                <a:spcPts val="0"/>
              </a:spcAft>
              <a:buClr>
                <a:srgbClr val="000000"/>
              </a:buClr>
              <a:buSzPts val="69"/>
              <a:buFont typeface="Arial"/>
              <a:buNone/>
            </a:pPr>
            <a:r>
              <a:t/>
            </a:r>
            <a:endParaRPr sz="9469"/>
          </a:p>
          <a:p>
            <a:pPr indent="-378931" lvl="0" marL="457200" rtl="0" algn="l">
              <a:lnSpc>
                <a:spcPct val="95000"/>
              </a:lnSpc>
              <a:spcBef>
                <a:spcPts val="1200"/>
              </a:spcBef>
              <a:spcAft>
                <a:spcPts val="0"/>
              </a:spcAft>
              <a:buSzPct val="100000"/>
              <a:buChar char="●"/>
            </a:pPr>
            <a:r>
              <a:rPr lang="en" sz="9469"/>
              <a:t>The ggplot2 package was created to make building plots in R easier. It uses the science of aesthetics to easily make plots that are much more aesthetically pleasing to the eye. </a:t>
            </a:r>
            <a:endParaRPr sz="9469"/>
          </a:p>
          <a:p>
            <a:pPr indent="0" lvl="0" marL="457200" rtl="0" algn="l">
              <a:lnSpc>
                <a:spcPct val="95000"/>
              </a:lnSpc>
              <a:spcBef>
                <a:spcPts val="1200"/>
              </a:spcBef>
              <a:spcAft>
                <a:spcPts val="0"/>
              </a:spcAft>
              <a:buClr>
                <a:srgbClr val="000000"/>
              </a:buClr>
              <a:buSzPts val="69"/>
              <a:buFont typeface="Arial"/>
              <a:buNone/>
            </a:pPr>
            <a:r>
              <a:t/>
            </a:r>
            <a:endParaRPr sz="9369"/>
          </a:p>
          <a:p>
            <a:pPr indent="0" lvl="0" marL="457200" rtl="0" algn="l">
              <a:lnSpc>
                <a:spcPct val="95000"/>
              </a:lnSpc>
              <a:spcBef>
                <a:spcPts val="1200"/>
              </a:spcBef>
              <a:spcAft>
                <a:spcPts val="0"/>
              </a:spcAft>
              <a:buClr>
                <a:srgbClr val="000000"/>
              </a:buClr>
              <a:buSzPts val="69"/>
              <a:buFont typeface="Arial"/>
              <a:buNone/>
            </a:pPr>
            <a:r>
              <a:t/>
            </a:r>
            <a:endParaRPr sz="1401"/>
          </a:p>
          <a:p>
            <a:pPr indent="0" lvl="0" marL="0" rtl="0" algn="l">
              <a:spcBef>
                <a:spcPts val="0"/>
              </a:spcBef>
              <a:spcAft>
                <a:spcPts val="1200"/>
              </a:spcAft>
              <a:buNone/>
            </a:pPr>
            <a:r>
              <a:t/>
            </a:r>
            <a:endParaRPr/>
          </a:p>
        </p:txBody>
      </p:sp>
      <p:pic>
        <p:nvPicPr>
          <p:cNvPr id="160" name="Google Shape;160;p17"/>
          <p:cNvPicPr preferRelativeResize="0"/>
          <p:nvPr/>
        </p:nvPicPr>
        <p:blipFill>
          <a:blip r:embed="rId3">
            <a:alphaModFix/>
          </a:blip>
          <a:stretch>
            <a:fillRect/>
          </a:stretch>
        </p:blipFill>
        <p:spPr>
          <a:xfrm>
            <a:off x="7444400" y="1721950"/>
            <a:ext cx="1699600" cy="169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26650"/>
            <a:ext cx="7566000" cy="9141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sz="3411">
                <a:solidFill>
                  <a:srgbClr val="E36D61"/>
                </a:solidFill>
                <a:latin typeface="Lato"/>
                <a:ea typeface="Lato"/>
                <a:cs typeface="Lato"/>
                <a:sym typeface="Lato"/>
              </a:rPr>
              <a:t>Advantages of knowing the advanced graphing tools in ggplot2</a:t>
            </a:r>
            <a:endParaRPr sz="3411">
              <a:solidFill>
                <a:srgbClr val="E36D61"/>
              </a:solidFill>
              <a:latin typeface="Lato"/>
              <a:ea typeface="Lato"/>
              <a:cs typeface="Lato"/>
              <a:sym typeface="Lato"/>
            </a:endParaRPr>
          </a:p>
          <a:p>
            <a:pPr indent="0" lvl="0" marL="0" rtl="0" algn="l">
              <a:spcBef>
                <a:spcPts val="1200"/>
              </a:spcBef>
              <a:spcAft>
                <a:spcPts val="0"/>
              </a:spcAft>
              <a:buNone/>
            </a:pPr>
            <a:r>
              <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20000"/>
          </a:bodyPr>
          <a:lstStyle/>
          <a:p>
            <a:pPr indent="-353659" lvl="0" marL="457200" marR="0" rtl="0" algn="l">
              <a:lnSpc>
                <a:spcPct val="115000"/>
              </a:lnSpc>
              <a:spcBef>
                <a:spcPts val="600"/>
              </a:spcBef>
              <a:spcAft>
                <a:spcPts val="0"/>
              </a:spcAft>
              <a:buSzPct val="100060"/>
              <a:buFont typeface="Arial"/>
              <a:buChar char="●"/>
            </a:pPr>
            <a:r>
              <a:rPr lang="en" sz="7872"/>
              <a:t>ggplot2 provides helpful commands to create complex plots from data in a data frame. </a:t>
            </a:r>
            <a:endParaRPr sz="7872"/>
          </a:p>
          <a:p>
            <a:pPr indent="0" lvl="0" marL="457200" marR="0" rtl="0" algn="l">
              <a:lnSpc>
                <a:spcPct val="115000"/>
              </a:lnSpc>
              <a:spcBef>
                <a:spcPts val="600"/>
              </a:spcBef>
              <a:spcAft>
                <a:spcPts val="0"/>
              </a:spcAft>
              <a:buNone/>
            </a:pPr>
            <a:r>
              <a:t/>
            </a:r>
            <a:endParaRPr sz="7872"/>
          </a:p>
          <a:p>
            <a:pPr indent="-353659" lvl="0" marL="457200" marR="0" rtl="0" algn="l">
              <a:lnSpc>
                <a:spcPct val="115000"/>
              </a:lnSpc>
              <a:spcBef>
                <a:spcPts val="600"/>
              </a:spcBef>
              <a:spcAft>
                <a:spcPts val="0"/>
              </a:spcAft>
              <a:buSzPct val="100060"/>
              <a:buFont typeface="Arial"/>
              <a:buChar char="●"/>
            </a:pPr>
            <a:r>
              <a:rPr lang="en" sz="7872"/>
              <a:t>It provides a more programmatic interface for specifying what variables to plot, how they are displayed, and general visual properties. Therefore, we only need minimal changes if the underlying data change or if we decide to change from a bar plot to a scatterplot. </a:t>
            </a:r>
            <a:endParaRPr sz="7872"/>
          </a:p>
          <a:p>
            <a:pPr indent="0" lvl="0" marL="457200" marR="0" rtl="0" algn="l">
              <a:lnSpc>
                <a:spcPct val="115000"/>
              </a:lnSpc>
              <a:spcBef>
                <a:spcPts val="600"/>
              </a:spcBef>
              <a:spcAft>
                <a:spcPts val="0"/>
              </a:spcAft>
              <a:buNone/>
            </a:pPr>
            <a:r>
              <a:t/>
            </a:r>
            <a:endParaRPr sz="7872"/>
          </a:p>
          <a:p>
            <a:pPr indent="-353659" lvl="0" marL="457200" marR="0" rtl="0" algn="l">
              <a:lnSpc>
                <a:spcPct val="115000"/>
              </a:lnSpc>
              <a:spcBef>
                <a:spcPts val="600"/>
              </a:spcBef>
              <a:spcAft>
                <a:spcPts val="0"/>
              </a:spcAft>
              <a:buSzPct val="100060"/>
              <a:buFont typeface="Arial"/>
              <a:buChar char="●"/>
            </a:pPr>
            <a:r>
              <a:rPr lang="en" sz="7872"/>
              <a:t>This helps in creating publication quality plots with minimal amounts of adjustments and tweaking.</a:t>
            </a:r>
            <a:endParaRPr sz="7872"/>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685400" cy="914100"/>
          </a:xfrm>
          <a:prstGeom prst="rect">
            <a:avLst/>
          </a:prstGeom>
        </p:spPr>
        <p:txBody>
          <a:bodyPr anchorCtr="0" anchor="t" bIns="91425" lIns="91425" spcFirstLastPara="1" rIns="91425" wrap="square" tIns="91425">
            <a:normAutofit fontScale="90000"/>
          </a:bodyPr>
          <a:lstStyle/>
          <a:p>
            <a:pPr indent="0" lvl="0" marL="457200" marR="0" rtl="0" algn="l">
              <a:lnSpc>
                <a:spcPct val="115000"/>
              </a:lnSpc>
              <a:spcBef>
                <a:spcPts val="0"/>
              </a:spcBef>
              <a:spcAft>
                <a:spcPts val="1200"/>
              </a:spcAft>
              <a:buNone/>
            </a:pPr>
            <a:r>
              <a:rPr lang="en" sz="4226">
                <a:solidFill>
                  <a:srgbClr val="E36D61"/>
                </a:solidFill>
                <a:latin typeface="Lato"/>
                <a:ea typeface="Lato"/>
                <a:cs typeface="Lato"/>
                <a:sym typeface="Lato"/>
              </a:rPr>
              <a:t>Graph enhancement in ggplot2</a:t>
            </a:r>
            <a:endParaRPr sz="4226">
              <a:solidFill>
                <a:srgbClr val="E36D61"/>
              </a:solidFill>
              <a:latin typeface="Lato"/>
              <a:ea typeface="Lato"/>
              <a:cs typeface="Lato"/>
              <a:sym typeface="Lato"/>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55000" lnSpcReduction="20000"/>
          </a:bodyPr>
          <a:lstStyle/>
          <a:p>
            <a:pPr indent="-410479" lvl="0" marL="457200" marR="0" rtl="0" algn="l">
              <a:lnSpc>
                <a:spcPct val="115000"/>
              </a:lnSpc>
              <a:spcBef>
                <a:spcPts val="0"/>
              </a:spcBef>
              <a:spcAft>
                <a:spcPts val="0"/>
              </a:spcAft>
              <a:buSzPct val="100000"/>
              <a:buChar char="●"/>
            </a:pPr>
            <a:r>
              <a:rPr lang="en" sz="5207"/>
              <a:t>Two options of working with the ggplot2 package:</a:t>
            </a:r>
            <a:endParaRPr sz="5207"/>
          </a:p>
          <a:p>
            <a:pPr indent="-410479" lvl="1" marL="914400" marR="0" rtl="0" algn="l">
              <a:lnSpc>
                <a:spcPct val="115000"/>
              </a:lnSpc>
              <a:spcBef>
                <a:spcPts val="0"/>
              </a:spcBef>
              <a:spcAft>
                <a:spcPts val="0"/>
              </a:spcAft>
              <a:buSzPct val="100000"/>
              <a:buChar char="○"/>
            </a:pPr>
            <a:r>
              <a:rPr lang="en" sz="5207"/>
              <a:t>Easy – using qplot() (=quick plot)</a:t>
            </a:r>
            <a:endParaRPr sz="5207"/>
          </a:p>
          <a:p>
            <a:pPr indent="0" lvl="0" marL="914400" marR="0" rtl="0" algn="l">
              <a:lnSpc>
                <a:spcPct val="115000"/>
              </a:lnSpc>
              <a:spcBef>
                <a:spcPts val="1200"/>
              </a:spcBef>
              <a:spcAft>
                <a:spcPts val="0"/>
              </a:spcAft>
              <a:buNone/>
            </a:pPr>
            <a:r>
              <a:t/>
            </a:r>
            <a:endParaRPr sz="5207"/>
          </a:p>
          <a:p>
            <a:pPr indent="-410479" lvl="1" marL="914400" marR="0" rtl="0" algn="l">
              <a:lnSpc>
                <a:spcPct val="115000"/>
              </a:lnSpc>
              <a:spcBef>
                <a:spcPts val="1200"/>
              </a:spcBef>
              <a:spcAft>
                <a:spcPts val="0"/>
              </a:spcAft>
              <a:buSzPct val="100000"/>
              <a:buChar char="○"/>
            </a:pPr>
            <a:r>
              <a:rPr lang="en" sz="5207"/>
              <a:t>Complicated – using ggplot</a:t>
            </a:r>
            <a:endParaRPr sz="28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5207">
                <a:solidFill>
                  <a:srgbClr val="E36D61"/>
                </a:solidFill>
                <a:latin typeface="Lato"/>
                <a:ea typeface="Lato"/>
                <a:cs typeface="Lato"/>
                <a:sym typeface="Lato"/>
              </a:rPr>
              <a:t>qplot()</a:t>
            </a:r>
            <a:endParaRPr>
              <a:solidFill>
                <a:srgbClr val="E36D61"/>
              </a:solidFill>
            </a:endParaRPr>
          </a:p>
        </p:txBody>
      </p:sp>
      <p:sp>
        <p:nvSpPr>
          <p:cNvPr id="178" name="Google Shape;178;p20"/>
          <p:cNvSpPr txBox="1"/>
          <p:nvPr>
            <p:ph idx="1" type="body"/>
          </p:nvPr>
        </p:nvSpPr>
        <p:spPr>
          <a:xfrm>
            <a:off x="1297500" y="1411000"/>
            <a:ext cx="7038900" cy="2911200"/>
          </a:xfrm>
          <a:prstGeom prst="rect">
            <a:avLst/>
          </a:prstGeom>
        </p:spPr>
        <p:txBody>
          <a:bodyPr anchorCtr="0" anchor="t" bIns="91425" lIns="91425" spcFirstLastPara="1" rIns="91425" wrap="square" tIns="91425">
            <a:noAutofit/>
          </a:bodyPr>
          <a:lstStyle/>
          <a:p>
            <a:pPr indent="-374650" lvl="0" marL="457200" marR="0" rtl="0" algn="l">
              <a:lnSpc>
                <a:spcPct val="95000"/>
              </a:lnSpc>
              <a:spcBef>
                <a:spcPts val="0"/>
              </a:spcBef>
              <a:spcAft>
                <a:spcPts val="0"/>
              </a:spcAft>
              <a:buSzPts val="2300"/>
              <a:buChar char="●"/>
            </a:pPr>
            <a:r>
              <a:rPr lang="en" sz="2300"/>
              <a:t>Basically very similar to the function plot() in R.</a:t>
            </a:r>
            <a:endParaRPr sz="2300"/>
          </a:p>
          <a:p>
            <a:pPr indent="0" lvl="0" marL="457200" marR="0" rtl="0" algn="l">
              <a:lnSpc>
                <a:spcPct val="95000"/>
              </a:lnSpc>
              <a:spcBef>
                <a:spcPts val="1200"/>
              </a:spcBef>
              <a:spcAft>
                <a:spcPts val="0"/>
              </a:spcAft>
              <a:buSzPts val="275"/>
              <a:buNone/>
            </a:pPr>
            <a:r>
              <a:t/>
            </a:r>
            <a:endParaRPr sz="2300"/>
          </a:p>
          <a:p>
            <a:pPr indent="-374650" lvl="0" marL="457200" marR="0" rtl="0" algn="l">
              <a:lnSpc>
                <a:spcPct val="95000"/>
              </a:lnSpc>
              <a:spcBef>
                <a:spcPts val="1200"/>
              </a:spcBef>
              <a:spcAft>
                <a:spcPts val="0"/>
              </a:spcAft>
              <a:buSzPts val="2300"/>
              <a:buChar char="●"/>
            </a:pPr>
            <a:r>
              <a:rPr lang="en" sz="2300"/>
              <a:t>The first two arguments to qplot() are x and y.</a:t>
            </a:r>
            <a:endParaRPr sz="2300"/>
          </a:p>
          <a:p>
            <a:pPr indent="0" lvl="0" marL="457200" marR="0" rtl="0" algn="l">
              <a:lnSpc>
                <a:spcPct val="95000"/>
              </a:lnSpc>
              <a:spcBef>
                <a:spcPts val="1200"/>
              </a:spcBef>
              <a:spcAft>
                <a:spcPts val="0"/>
              </a:spcAft>
              <a:buSzPts val="275"/>
              <a:buNone/>
            </a:pPr>
            <a:r>
              <a:t/>
            </a:r>
            <a:endParaRPr sz="2300"/>
          </a:p>
          <a:p>
            <a:pPr indent="-374650" lvl="0" marL="457200" marR="0" rtl="0" algn="l">
              <a:lnSpc>
                <a:spcPct val="95000"/>
              </a:lnSpc>
              <a:spcBef>
                <a:spcPts val="1200"/>
              </a:spcBef>
              <a:spcAft>
                <a:spcPts val="0"/>
              </a:spcAft>
              <a:buSzPts val="2300"/>
              <a:buChar char="●"/>
            </a:pPr>
            <a:r>
              <a:rPr lang="en" sz="2300"/>
              <a:t>An optional data argument (recommended).</a:t>
            </a:r>
            <a:endParaRPr sz="2300"/>
          </a:p>
          <a:p>
            <a:pPr indent="0" lvl="0" marL="457200" marR="0" rtl="0" algn="l">
              <a:lnSpc>
                <a:spcPct val="95000"/>
              </a:lnSpc>
              <a:spcBef>
                <a:spcPts val="1200"/>
              </a:spcBef>
              <a:spcAft>
                <a:spcPts val="0"/>
              </a:spcAft>
              <a:buSzPts val="275"/>
              <a:buNone/>
            </a:pPr>
            <a:r>
              <a:t/>
            </a:r>
            <a:endParaRPr sz="2300"/>
          </a:p>
          <a:p>
            <a:pPr indent="-374650" lvl="0" marL="457200" marR="0" rtl="0" algn="l">
              <a:lnSpc>
                <a:spcPct val="95000"/>
              </a:lnSpc>
              <a:spcBef>
                <a:spcPts val="1200"/>
              </a:spcBef>
              <a:spcAft>
                <a:spcPts val="0"/>
              </a:spcAft>
              <a:buSzPts val="2300"/>
              <a:buChar char="●"/>
            </a:pPr>
            <a:r>
              <a:rPr lang="en" sz="2300"/>
              <a:t>Does not provide as many features to edit and enhance the graph as ggplot().</a:t>
            </a:r>
            <a:endParaRPr sz="2300">
              <a:solidFill>
                <a:srgbClr val="E36D61"/>
              </a:solidFill>
            </a:endParaRPr>
          </a:p>
          <a:p>
            <a:pPr indent="0" lvl="0" marL="0" rtl="0" algn="l">
              <a:lnSpc>
                <a:spcPct val="95000"/>
              </a:lnSpc>
              <a:spcBef>
                <a:spcPts val="1200"/>
              </a:spcBef>
              <a:spcAft>
                <a:spcPts val="1200"/>
              </a:spcAft>
              <a:buSzPts val="275"/>
              <a:buNone/>
            </a:pPr>
            <a:r>
              <a:t/>
            </a:r>
            <a:endParaRPr sz="325"/>
          </a:p>
        </p:txBody>
      </p:sp>
      <p:pic>
        <p:nvPicPr>
          <p:cNvPr id="179" name="Google Shape;179;p20"/>
          <p:cNvPicPr preferRelativeResize="0"/>
          <p:nvPr/>
        </p:nvPicPr>
        <p:blipFill>
          <a:blip r:embed="rId3">
            <a:alphaModFix/>
          </a:blip>
          <a:stretch>
            <a:fillRect/>
          </a:stretch>
        </p:blipFill>
        <p:spPr>
          <a:xfrm>
            <a:off x="4035300" y="-111825"/>
            <a:ext cx="1522825" cy="15228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6007">
                <a:solidFill>
                  <a:srgbClr val="E36D61"/>
                </a:solidFill>
                <a:latin typeface="Lato"/>
                <a:ea typeface="Lato"/>
                <a:cs typeface="Lato"/>
                <a:sym typeface="Lato"/>
              </a:rPr>
              <a:t>ggplot2()</a:t>
            </a:r>
            <a:endParaRPr>
              <a:solidFill>
                <a:srgbClr val="E36D61"/>
              </a:solidFill>
            </a:endParaRPr>
          </a:p>
          <a:p>
            <a:pPr indent="0" lvl="0" marL="0" rtl="0" algn="l">
              <a:spcBef>
                <a:spcPts val="1200"/>
              </a:spcBef>
              <a:spcAft>
                <a:spcPts val="0"/>
              </a:spcAft>
              <a:buNone/>
            </a:pPr>
            <a:r>
              <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20000"/>
          </a:bodyPr>
          <a:lstStyle/>
          <a:p>
            <a:pPr indent="-406400" lvl="0" marL="457200" rtl="0" algn="l">
              <a:spcBef>
                <a:spcPts val="600"/>
              </a:spcBef>
              <a:spcAft>
                <a:spcPts val="0"/>
              </a:spcAft>
              <a:buSzPct val="100000"/>
              <a:buChar char="●"/>
            </a:pPr>
            <a:r>
              <a:rPr lang="en" sz="11200"/>
              <a:t>ggplot2 works by creating the plot layer by layer</a:t>
            </a:r>
            <a:endParaRPr sz="11200"/>
          </a:p>
          <a:p>
            <a:pPr indent="-406400" lvl="0" marL="457200" rtl="0" algn="l">
              <a:spcBef>
                <a:spcPts val="0"/>
              </a:spcBef>
              <a:spcAft>
                <a:spcPts val="0"/>
              </a:spcAft>
              <a:buSzPct val="100000"/>
              <a:buChar char="●"/>
            </a:pPr>
            <a:r>
              <a:rPr lang="en" sz="11200"/>
              <a:t>A layer is composed of four parts:</a:t>
            </a:r>
            <a:endParaRPr sz="11200"/>
          </a:p>
          <a:p>
            <a:pPr indent="-406400" lvl="1" marL="914400" rtl="0" algn="l">
              <a:spcBef>
                <a:spcPts val="0"/>
              </a:spcBef>
              <a:spcAft>
                <a:spcPts val="0"/>
              </a:spcAft>
              <a:buSzPct val="100000"/>
              <a:buChar char="○"/>
            </a:pPr>
            <a:r>
              <a:rPr lang="en" sz="11200"/>
              <a:t>data and aesthetic mapping</a:t>
            </a:r>
            <a:endParaRPr sz="11200"/>
          </a:p>
          <a:p>
            <a:pPr indent="-406400" lvl="1" marL="914400" rtl="0" algn="l">
              <a:spcBef>
                <a:spcPts val="0"/>
              </a:spcBef>
              <a:spcAft>
                <a:spcPts val="0"/>
              </a:spcAft>
              <a:buSzPct val="100000"/>
              <a:buChar char="○"/>
            </a:pPr>
            <a:r>
              <a:rPr lang="en" sz="11200"/>
              <a:t>a statistical transformation (stat)</a:t>
            </a:r>
            <a:endParaRPr sz="11200"/>
          </a:p>
          <a:p>
            <a:pPr indent="-406400" lvl="1" marL="914400" rtl="0" algn="l">
              <a:spcBef>
                <a:spcPts val="0"/>
              </a:spcBef>
              <a:spcAft>
                <a:spcPts val="0"/>
              </a:spcAft>
              <a:buSzPct val="100000"/>
              <a:buChar char="○"/>
            </a:pPr>
            <a:r>
              <a:rPr lang="en" sz="11200"/>
              <a:t>a geometric object (geom)</a:t>
            </a:r>
            <a:endParaRPr sz="11200"/>
          </a:p>
          <a:p>
            <a:pPr indent="-406400" lvl="1" marL="914400" rtl="0" algn="l">
              <a:spcBef>
                <a:spcPts val="0"/>
              </a:spcBef>
              <a:spcAft>
                <a:spcPts val="0"/>
              </a:spcAft>
              <a:buSzPct val="100000"/>
              <a:buChar char="○"/>
            </a:pPr>
            <a:r>
              <a:rPr lang="en" sz="11200"/>
              <a:t>and a position adjustment.</a:t>
            </a:r>
            <a:endParaRPr sz="11200"/>
          </a:p>
          <a:p>
            <a:pPr indent="0" lvl="0" marL="457200" rtl="0" algn="l">
              <a:spcBef>
                <a:spcPts val="0"/>
              </a:spcBef>
              <a:spcAft>
                <a:spcPts val="1200"/>
              </a:spcAft>
              <a:buNone/>
            </a:pPr>
            <a:r>
              <a:t/>
            </a:r>
            <a:endParaRPr/>
          </a:p>
        </p:txBody>
      </p:sp>
      <p:pic>
        <p:nvPicPr>
          <p:cNvPr id="186" name="Google Shape;186;p21"/>
          <p:cNvPicPr preferRelativeResize="0"/>
          <p:nvPr/>
        </p:nvPicPr>
        <p:blipFill>
          <a:blip r:embed="rId3">
            <a:alphaModFix/>
          </a:blip>
          <a:stretch>
            <a:fillRect/>
          </a:stretch>
        </p:blipFill>
        <p:spPr>
          <a:xfrm>
            <a:off x="7423675" y="3476200"/>
            <a:ext cx="1466025" cy="1466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