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72180BF-DF49-4B3A-AE7F-B5BF7F80ACF9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A32671F-434A-4D1F-8A49-00BEC00A13F7}">
      <dgm:prSet/>
      <dgm:spPr/>
      <dgm:t>
        <a:bodyPr/>
        <a:lstStyle/>
        <a:p>
          <a:r>
            <a:rPr lang="en-US"/>
            <a:t>The founding of Apple</a:t>
          </a:r>
        </a:p>
      </dgm:t>
    </dgm:pt>
    <dgm:pt modelId="{37460167-01FB-4941-BC3A-F6681FA06DED}" type="parTrans" cxnId="{37E30BB5-C4A6-4C20-8B91-8B54D10B0FD5}">
      <dgm:prSet/>
      <dgm:spPr/>
      <dgm:t>
        <a:bodyPr/>
        <a:lstStyle/>
        <a:p>
          <a:endParaRPr lang="en-US"/>
        </a:p>
      </dgm:t>
    </dgm:pt>
    <dgm:pt modelId="{3EC7A6E0-32D3-432D-91BB-D2B1985B9F87}" type="sibTrans" cxnId="{37E30BB5-C4A6-4C20-8B91-8B54D10B0FD5}">
      <dgm:prSet/>
      <dgm:spPr/>
      <dgm:t>
        <a:bodyPr/>
        <a:lstStyle/>
        <a:p>
          <a:endParaRPr lang="en-US"/>
        </a:p>
      </dgm:t>
    </dgm:pt>
    <dgm:pt modelId="{3A3C3F1C-B57F-4CA4-876F-CB40553E353D}">
      <dgm:prSet/>
      <dgm:spPr/>
      <dgm:t>
        <a:bodyPr/>
        <a:lstStyle/>
        <a:p>
          <a:r>
            <a:rPr lang="en-US"/>
            <a:t>Early success with the Apple II computer</a:t>
          </a:r>
        </a:p>
      </dgm:t>
    </dgm:pt>
    <dgm:pt modelId="{ACDD71FA-9BDC-467E-B522-5CACB8AD4D2B}" type="parTrans" cxnId="{4289823C-AA7B-4508-8FDD-DF84AFC74E65}">
      <dgm:prSet/>
      <dgm:spPr/>
      <dgm:t>
        <a:bodyPr/>
        <a:lstStyle/>
        <a:p>
          <a:endParaRPr lang="en-US"/>
        </a:p>
      </dgm:t>
    </dgm:pt>
    <dgm:pt modelId="{F3A553CE-A055-4D24-A22B-92F3F71CC5EE}" type="sibTrans" cxnId="{4289823C-AA7B-4508-8FDD-DF84AFC74E65}">
      <dgm:prSet/>
      <dgm:spPr/>
      <dgm:t>
        <a:bodyPr/>
        <a:lstStyle/>
        <a:p>
          <a:endParaRPr lang="en-US"/>
        </a:p>
      </dgm:t>
    </dgm:pt>
    <dgm:pt modelId="{C3C583C7-A863-4DA8-81A9-27187BC51E57}">
      <dgm:prSet/>
      <dgm:spPr/>
      <dgm:t>
        <a:bodyPr/>
        <a:lstStyle/>
        <a:p>
          <a:r>
            <a:rPr lang="en-US"/>
            <a:t>Introduction of the Macintosh computer </a:t>
          </a:r>
          <a:br>
            <a:rPr lang="en-US"/>
          </a:br>
          <a:r>
            <a:rPr lang="en-US"/>
            <a:t>and the return of Steve Jobs to Apple</a:t>
          </a:r>
        </a:p>
      </dgm:t>
    </dgm:pt>
    <dgm:pt modelId="{AD94CD38-1012-44A0-85B9-17DBC7371BF6}" type="parTrans" cxnId="{A6241BE1-7796-4E8C-AF50-FF0F7F4C9E59}">
      <dgm:prSet/>
      <dgm:spPr/>
      <dgm:t>
        <a:bodyPr/>
        <a:lstStyle/>
        <a:p>
          <a:endParaRPr lang="en-US"/>
        </a:p>
      </dgm:t>
    </dgm:pt>
    <dgm:pt modelId="{405838DC-3A74-450B-BA88-56080DCD61C9}" type="sibTrans" cxnId="{A6241BE1-7796-4E8C-AF50-FF0F7F4C9E59}">
      <dgm:prSet/>
      <dgm:spPr/>
      <dgm:t>
        <a:bodyPr/>
        <a:lstStyle/>
        <a:p>
          <a:endParaRPr lang="en-US"/>
        </a:p>
      </dgm:t>
    </dgm:pt>
    <dgm:pt modelId="{47CB5439-0E40-4916-BBC2-383AD561DAE3}" type="pres">
      <dgm:prSet presAssocID="{572180BF-DF49-4B3A-AE7F-B5BF7F80ACF9}" presName="root" presStyleCnt="0">
        <dgm:presLayoutVars>
          <dgm:dir/>
          <dgm:resizeHandles val="exact"/>
        </dgm:presLayoutVars>
      </dgm:prSet>
      <dgm:spPr/>
    </dgm:pt>
    <dgm:pt modelId="{55CF9F67-0474-4859-8F8C-AF416E1F4FDB}" type="pres">
      <dgm:prSet presAssocID="{1A32671F-434A-4D1F-8A49-00BEC00A13F7}" presName="compNode" presStyleCnt="0"/>
      <dgm:spPr/>
    </dgm:pt>
    <dgm:pt modelId="{976B6A97-F2C3-4557-A384-BEBE539BAA7B}" type="pres">
      <dgm:prSet presAssocID="{1A32671F-434A-4D1F-8A49-00BEC00A13F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pple"/>
        </a:ext>
      </dgm:extLst>
    </dgm:pt>
    <dgm:pt modelId="{52A5F26E-197A-45DF-84B0-F6B7009D9E6B}" type="pres">
      <dgm:prSet presAssocID="{1A32671F-434A-4D1F-8A49-00BEC00A13F7}" presName="spaceRect" presStyleCnt="0"/>
      <dgm:spPr/>
    </dgm:pt>
    <dgm:pt modelId="{2E3D441C-8148-4A72-8747-FADA6D7BD84B}" type="pres">
      <dgm:prSet presAssocID="{1A32671F-434A-4D1F-8A49-00BEC00A13F7}" presName="textRect" presStyleLbl="revTx" presStyleIdx="0" presStyleCnt="3">
        <dgm:presLayoutVars>
          <dgm:chMax val="1"/>
          <dgm:chPref val="1"/>
        </dgm:presLayoutVars>
      </dgm:prSet>
      <dgm:spPr/>
    </dgm:pt>
    <dgm:pt modelId="{32C6DCFE-BA39-4812-9922-C8FD8F121316}" type="pres">
      <dgm:prSet presAssocID="{3EC7A6E0-32D3-432D-91BB-D2B1985B9F87}" presName="sibTrans" presStyleCnt="0"/>
      <dgm:spPr/>
    </dgm:pt>
    <dgm:pt modelId="{7C7A158B-73C2-4555-9833-456B77AA71E4}" type="pres">
      <dgm:prSet presAssocID="{3A3C3F1C-B57F-4CA4-876F-CB40553E353D}" presName="compNode" presStyleCnt="0"/>
      <dgm:spPr/>
    </dgm:pt>
    <dgm:pt modelId="{992AAFB8-0F42-4394-8C37-FF8F6CA399D5}" type="pres">
      <dgm:prSet presAssocID="{3A3C3F1C-B57F-4CA4-876F-CB40553E353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091D83C1-3DD3-4F60-8C4E-05C472AD2158}" type="pres">
      <dgm:prSet presAssocID="{3A3C3F1C-B57F-4CA4-876F-CB40553E353D}" presName="spaceRect" presStyleCnt="0"/>
      <dgm:spPr/>
    </dgm:pt>
    <dgm:pt modelId="{3111DFA0-AD90-441D-AA0A-6B05175255C4}" type="pres">
      <dgm:prSet presAssocID="{3A3C3F1C-B57F-4CA4-876F-CB40553E353D}" presName="textRect" presStyleLbl="revTx" presStyleIdx="1" presStyleCnt="3">
        <dgm:presLayoutVars>
          <dgm:chMax val="1"/>
          <dgm:chPref val="1"/>
        </dgm:presLayoutVars>
      </dgm:prSet>
      <dgm:spPr/>
    </dgm:pt>
    <dgm:pt modelId="{F3786DD1-A379-493A-9796-182043E16821}" type="pres">
      <dgm:prSet presAssocID="{F3A553CE-A055-4D24-A22B-92F3F71CC5EE}" presName="sibTrans" presStyleCnt="0"/>
      <dgm:spPr/>
    </dgm:pt>
    <dgm:pt modelId="{503590B5-B001-4183-A4A3-13854E446638}" type="pres">
      <dgm:prSet presAssocID="{C3C583C7-A863-4DA8-81A9-27187BC51E57}" presName="compNode" presStyleCnt="0"/>
      <dgm:spPr/>
    </dgm:pt>
    <dgm:pt modelId="{9F08F05F-C3A0-4E96-9292-2B3494179D9E}" type="pres">
      <dgm:prSet presAssocID="{C3C583C7-A863-4DA8-81A9-27187BC51E5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5F285215-8395-488B-BC6A-EA150B4BBB8E}" type="pres">
      <dgm:prSet presAssocID="{C3C583C7-A863-4DA8-81A9-27187BC51E57}" presName="spaceRect" presStyleCnt="0"/>
      <dgm:spPr/>
    </dgm:pt>
    <dgm:pt modelId="{AE7DE2F5-5F84-4F47-87CD-EC5E3C0F3A55}" type="pres">
      <dgm:prSet presAssocID="{C3C583C7-A863-4DA8-81A9-27187BC51E57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19B95619-7A3A-44E3-836C-BE43D7FFBF35}" type="presOf" srcId="{572180BF-DF49-4B3A-AE7F-B5BF7F80ACF9}" destId="{47CB5439-0E40-4916-BBC2-383AD561DAE3}" srcOrd="0" destOrd="0" presId="urn:microsoft.com/office/officeart/2018/2/layout/IconLabelList"/>
    <dgm:cxn modelId="{4289823C-AA7B-4508-8FDD-DF84AFC74E65}" srcId="{572180BF-DF49-4B3A-AE7F-B5BF7F80ACF9}" destId="{3A3C3F1C-B57F-4CA4-876F-CB40553E353D}" srcOrd="1" destOrd="0" parTransId="{ACDD71FA-9BDC-467E-B522-5CACB8AD4D2B}" sibTransId="{F3A553CE-A055-4D24-A22B-92F3F71CC5EE}"/>
    <dgm:cxn modelId="{09600B5F-4E62-4C37-B5AC-CD4F979EE6FE}" type="presOf" srcId="{3A3C3F1C-B57F-4CA4-876F-CB40553E353D}" destId="{3111DFA0-AD90-441D-AA0A-6B05175255C4}" srcOrd="0" destOrd="0" presId="urn:microsoft.com/office/officeart/2018/2/layout/IconLabelList"/>
    <dgm:cxn modelId="{FA18EA6F-DE28-4059-BC80-32B90EA67AF8}" type="presOf" srcId="{C3C583C7-A863-4DA8-81A9-27187BC51E57}" destId="{AE7DE2F5-5F84-4F47-87CD-EC5E3C0F3A55}" srcOrd="0" destOrd="0" presId="urn:microsoft.com/office/officeart/2018/2/layout/IconLabelList"/>
    <dgm:cxn modelId="{B965AD70-BC09-46C7-91F8-B4293D5BA7E8}" type="presOf" srcId="{1A32671F-434A-4D1F-8A49-00BEC00A13F7}" destId="{2E3D441C-8148-4A72-8747-FADA6D7BD84B}" srcOrd="0" destOrd="0" presId="urn:microsoft.com/office/officeart/2018/2/layout/IconLabelList"/>
    <dgm:cxn modelId="{37E30BB5-C4A6-4C20-8B91-8B54D10B0FD5}" srcId="{572180BF-DF49-4B3A-AE7F-B5BF7F80ACF9}" destId="{1A32671F-434A-4D1F-8A49-00BEC00A13F7}" srcOrd="0" destOrd="0" parTransId="{37460167-01FB-4941-BC3A-F6681FA06DED}" sibTransId="{3EC7A6E0-32D3-432D-91BB-D2B1985B9F87}"/>
    <dgm:cxn modelId="{A6241BE1-7796-4E8C-AF50-FF0F7F4C9E59}" srcId="{572180BF-DF49-4B3A-AE7F-B5BF7F80ACF9}" destId="{C3C583C7-A863-4DA8-81A9-27187BC51E57}" srcOrd="2" destOrd="0" parTransId="{AD94CD38-1012-44A0-85B9-17DBC7371BF6}" sibTransId="{405838DC-3A74-450B-BA88-56080DCD61C9}"/>
    <dgm:cxn modelId="{4094AD9B-E914-40EE-8B28-8435326763FC}" type="presParOf" srcId="{47CB5439-0E40-4916-BBC2-383AD561DAE3}" destId="{55CF9F67-0474-4859-8F8C-AF416E1F4FDB}" srcOrd="0" destOrd="0" presId="urn:microsoft.com/office/officeart/2018/2/layout/IconLabelList"/>
    <dgm:cxn modelId="{76EA72FF-9BB3-418D-92CB-2E2EEAFF6A86}" type="presParOf" srcId="{55CF9F67-0474-4859-8F8C-AF416E1F4FDB}" destId="{976B6A97-F2C3-4557-A384-BEBE539BAA7B}" srcOrd="0" destOrd="0" presId="urn:microsoft.com/office/officeart/2018/2/layout/IconLabelList"/>
    <dgm:cxn modelId="{ADBE0A51-7992-4066-BED9-B55EB6468855}" type="presParOf" srcId="{55CF9F67-0474-4859-8F8C-AF416E1F4FDB}" destId="{52A5F26E-197A-45DF-84B0-F6B7009D9E6B}" srcOrd="1" destOrd="0" presId="urn:microsoft.com/office/officeart/2018/2/layout/IconLabelList"/>
    <dgm:cxn modelId="{DD5C75B4-B910-4596-A845-CFF21010EB63}" type="presParOf" srcId="{55CF9F67-0474-4859-8F8C-AF416E1F4FDB}" destId="{2E3D441C-8148-4A72-8747-FADA6D7BD84B}" srcOrd="2" destOrd="0" presId="urn:microsoft.com/office/officeart/2018/2/layout/IconLabelList"/>
    <dgm:cxn modelId="{22F857A8-0856-456C-B402-8D189BABAC41}" type="presParOf" srcId="{47CB5439-0E40-4916-BBC2-383AD561DAE3}" destId="{32C6DCFE-BA39-4812-9922-C8FD8F121316}" srcOrd="1" destOrd="0" presId="urn:microsoft.com/office/officeart/2018/2/layout/IconLabelList"/>
    <dgm:cxn modelId="{492CDC5A-2308-4E95-AC7B-08D942A4AFFE}" type="presParOf" srcId="{47CB5439-0E40-4916-BBC2-383AD561DAE3}" destId="{7C7A158B-73C2-4555-9833-456B77AA71E4}" srcOrd="2" destOrd="0" presId="urn:microsoft.com/office/officeart/2018/2/layout/IconLabelList"/>
    <dgm:cxn modelId="{A680018F-E8ED-47E6-B327-AA7050C753CB}" type="presParOf" srcId="{7C7A158B-73C2-4555-9833-456B77AA71E4}" destId="{992AAFB8-0F42-4394-8C37-FF8F6CA399D5}" srcOrd="0" destOrd="0" presId="urn:microsoft.com/office/officeart/2018/2/layout/IconLabelList"/>
    <dgm:cxn modelId="{378D2E35-609A-4765-B4DA-6A072EA4DB60}" type="presParOf" srcId="{7C7A158B-73C2-4555-9833-456B77AA71E4}" destId="{091D83C1-3DD3-4F60-8C4E-05C472AD2158}" srcOrd="1" destOrd="0" presId="urn:microsoft.com/office/officeart/2018/2/layout/IconLabelList"/>
    <dgm:cxn modelId="{D8C20D18-CA5D-472C-BE37-EE05CEC58119}" type="presParOf" srcId="{7C7A158B-73C2-4555-9833-456B77AA71E4}" destId="{3111DFA0-AD90-441D-AA0A-6B05175255C4}" srcOrd="2" destOrd="0" presId="urn:microsoft.com/office/officeart/2018/2/layout/IconLabelList"/>
    <dgm:cxn modelId="{85B7DCDD-22C8-455F-936F-89AA4C690744}" type="presParOf" srcId="{47CB5439-0E40-4916-BBC2-383AD561DAE3}" destId="{F3786DD1-A379-493A-9796-182043E16821}" srcOrd="3" destOrd="0" presId="urn:microsoft.com/office/officeart/2018/2/layout/IconLabelList"/>
    <dgm:cxn modelId="{A814DF96-AA51-443E-8A51-805DCDD11F6E}" type="presParOf" srcId="{47CB5439-0E40-4916-BBC2-383AD561DAE3}" destId="{503590B5-B001-4183-A4A3-13854E446638}" srcOrd="4" destOrd="0" presId="urn:microsoft.com/office/officeart/2018/2/layout/IconLabelList"/>
    <dgm:cxn modelId="{8E080A33-AB7A-4B6B-AE9B-CC5306D35F28}" type="presParOf" srcId="{503590B5-B001-4183-A4A3-13854E446638}" destId="{9F08F05F-C3A0-4E96-9292-2B3494179D9E}" srcOrd="0" destOrd="0" presId="urn:microsoft.com/office/officeart/2018/2/layout/IconLabelList"/>
    <dgm:cxn modelId="{F2985F80-6B77-480E-94A9-682F9DC56457}" type="presParOf" srcId="{503590B5-B001-4183-A4A3-13854E446638}" destId="{5F285215-8395-488B-BC6A-EA150B4BBB8E}" srcOrd="1" destOrd="0" presId="urn:microsoft.com/office/officeart/2018/2/layout/IconLabelList"/>
    <dgm:cxn modelId="{FB9116C4-3CCF-43A8-8D73-DFF57FC70CB8}" type="presParOf" srcId="{503590B5-B001-4183-A4A3-13854E446638}" destId="{AE7DE2F5-5F84-4F47-87CD-EC5E3C0F3A55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6B6A97-F2C3-4557-A384-BEBE539BAA7B}">
      <dsp:nvSpPr>
        <dsp:cNvPr id="0" name=""/>
        <dsp:cNvSpPr/>
      </dsp:nvSpPr>
      <dsp:spPr>
        <a:xfrm>
          <a:off x="435909" y="1087142"/>
          <a:ext cx="710332" cy="71033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3D441C-8148-4A72-8747-FADA6D7BD84B}">
      <dsp:nvSpPr>
        <dsp:cNvPr id="0" name=""/>
        <dsp:cNvSpPr/>
      </dsp:nvSpPr>
      <dsp:spPr>
        <a:xfrm>
          <a:off x="1817" y="2034300"/>
          <a:ext cx="1578515" cy="631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The founding of Apple</a:t>
          </a:r>
        </a:p>
      </dsp:txBody>
      <dsp:txXfrm>
        <a:off x="1817" y="2034300"/>
        <a:ext cx="1578515" cy="631406"/>
      </dsp:txXfrm>
    </dsp:sp>
    <dsp:sp modelId="{992AAFB8-0F42-4394-8C37-FF8F6CA399D5}">
      <dsp:nvSpPr>
        <dsp:cNvPr id="0" name=""/>
        <dsp:cNvSpPr/>
      </dsp:nvSpPr>
      <dsp:spPr>
        <a:xfrm>
          <a:off x="2290665" y="1087142"/>
          <a:ext cx="710332" cy="71033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11DFA0-AD90-441D-AA0A-6B05175255C4}">
      <dsp:nvSpPr>
        <dsp:cNvPr id="0" name=""/>
        <dsp:cNvSpPr/>
      </dsp:nvSpPr>
      <dsp:spPr>
        <a:xfrm>
          <a:off x="1856573" y="2034300"/>
          <a:ext cx="1578515" cy="631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Early success with the Apple II computer</a:t>
          </a:r>
        </a:p>
      </dsp:txBody>
      <dsp:txXfrm>
        <a:off x="1856573" y="2034300"/>
        <a:ext cx="1578515" cy="631406"/>
      </dsp:txXfrm>
    </dsp:sp>
    <dsp:sp modelId="{9F08F05F-C3A0-4E96-9292-2B3494179D9E}">
      <dsp:nvSpPr>
        <dsp:cNvPr id="0" name=""/>
        <dsp:cNvSpPr/>
      </dsp:nvSpPr>
      <dsp:spPr>
        <a:xfrm>
          <a:off x="4145421" y="1087142"/>
          <a:ext cx="710332" cy="71033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7DE2F5-5F84-4F47-87CD-EC5E3C0F3A55}">
      <dsp:nvSpPr>
        <dsp:cNvPr id="0" name=""/>
        <dsp:cNvSpPr/>
      </dsp:nvSpPr>
      <dsp:spPr>
        <a:xfrm>
          <a:off x="3711329" y="2034300"/>
          <a:ext cx="1578515" cy="631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Introduction of the Macintosh computer </a:t>
          </a:r>
          <a:br>
            <a:rPr lang="en-US" sz="1100" kern="1200"/>
          </a:br>
          <a:r>
            <a:rPr lang="en-US" sz="1100" kern="1200"/>
            <a:t>and the return of Steve Jobs to Apple</a:t>
          </a:r>
        </a:p>
      </dsp:txBody>
      <dsp:txXfrm>
        <a:off x="3711329" y="2034300"/>
        <a:ext cx="1578515" cy="6314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6F49B-562B-F599-D127-727911C772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A146EA-FF59-AF55-DF53-BBEBAC243F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0D3B53-44AB-5E88-A74E-F3D4F609F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393C3-E554-496A-A99F-62A3B7A03FCB}" type="datetimeFigureOut">
              <a:rPr lang="en-CA" smtClean="0"/>
              <a:t>2023-03-02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801C76-4FC4-8C0D-E226-A75C7AB74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3989E-7E0C-0031-8CA7-B3CD81E22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43C79-F798-4894-852E-164E12B14C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9196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EC091-FCE7-3AAD-2118-0A38573F1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CD0DFB-06DF-E181-E384-0B9A5E70A6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E5975E-016D-48CC-7209-B9DEE9C2A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393C3-E554-496A-A99F-62A3B7A03FCB}" type="datetimeFigureOut">
              <a:rPr lang="en-CA" smtClean="0"/>
              <a:t>2023-03-02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7997F0-2670-F5EA-C1DB-F025C263A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E491ED-F7F8-7A20-D1BA-2215926CD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43C79-F798-4894-852E-164E12B14C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73957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FEE526-FB99-9BA7-D8D6-CE79CD54A3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8576F4-A92B-B9F3-24ED-A563FCDD10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E4FCD4-A7EA-3866-0138-9D5280C08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393C3-E554-496A-A99F-62A3B7A03FCB}" type="datetimeFigureOut">
              <a:rPr lang="en-CA" smtClean="0"/>
              <a:t>2023-03-02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E299E1-5237-A02E-EA50-4D02D29F1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19A914-A3EA-1ABE-8595-F93399912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43C79-F798-4894-852E-164E12B14C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02403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A2AEC-5AD3-5CBC-5C5D-21A61B8C4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A3245-2F46-F4AB-15B3-6DF676D8ED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378016-A91C-D98F-57EB-77DF1BC3F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393C3-E554-496A-A99F-62A3B7A03FCB}" type="datetimeFigureOut">
              <a:rPr lang="en-CA" smtClean="0"/>
              <a:t>2023-03-02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CD6227-B5CC-D8EF-02D1-76DBA2320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35746B-4642-75F5-C164-C4F3E8177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43C79-F798-4894-852E-164E12B14C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08716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BBB0F-6AC2-963B-2DB1-46F011BDC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D7FCF4-0956-EB6F-3B7B-E7C070A9F7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B3ACD0-7B1F-D7FD-9D0A-D26B74CD3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393C3-E554-496A-A99F-62A3B7A03FCB}" type="datetimeFigureOut">
              <a:rPr lang="en-CA" smtClean="0"/>
              <a:t>2023-03-02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73175-8591-A8BB-E8EC-14826CB87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1CFB64-84E8-82EF-193C-C142C1634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43C79-F798-4894-852E-164E12B14C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54341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997D3-9619-A903-BB2D-6711ABC1E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6FAF4C-42B8-C5DA-0FC0-1D34C3848D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702CAB-8677-D640-D03B-C505E49376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232093-28C2-B632-14A5-C7EB489B5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393C3-E554-496A-A99F-62A3B7A03FCB}" type="datetimeFigureOut">
              <a:rPr lang="en-CA" smtClean="0"/>
              <a:t>2023-03-02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B49FA4-D2EB-86F9-7153-61BC5C9C8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E9E9FA-C6B0-4513-9E75-24E97E869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43C79-F798-4894-852E-164E12B14C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63365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BFD05-9248-C411-5952-ED76CE430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E19417-900E-5098-1FF2-7F1A941FD3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1B10E7-3E39-87C4-02B4-F597E2CCCA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910E9D-6B79-E77F-BDBA-4CCFEEBEAC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FAFC01-8A0F-4A12-DA8E-6961CAA8BA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3B093B-0A4A-20D6-0EB6-C5F1FAA4E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393C3-E554-496A-A99F-62A3B7A03FCB}" type="datetimeFigureOut">
              <a:rPr lang="en-CA" smtClean="0"/>
              <a:t>2023-03-02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C74DA8-0F75-E700-8027-E83669207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297215-A695-D0C3-3217-EE88BA64F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43C79-F798-4894-852E-164E12B14C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62121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30059-7391-37EE-FD7E-AE0DDB831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FAF85F-08E1-229D-197D-253DB430F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393C3-E554-496A-A99F-62A3B7A03FCB}" type="datetimeFigureOut">
              <a:rPr lang="en-CA" smtClean="0"/>
              <a:t>2023-03-02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6B4835-70C1-C19A-8192-F06E61482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8D650B-4156-F380-BFD8-C01C9A078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43C79-F798-4894-852E-164E12B14C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76017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085687-4D1B-B635-E17D-03F122B76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393C3-E554-496A-A99F-62A3B7A03FCB}" type="datetimeFigureOut">
              <a:rPr lang="en-CA" smtClean="0"/>
              <a:t>2023-03-02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46A240-83DA-FDDD-B6D8-BC8096EFE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27449D-B31A-ED4D-FDD8-A15B59C5F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43C79-F798-4894-852E-164E12B14C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3571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42B28-561F-87E8-CE2A-E16D29DEF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FE1B63-CA6A-F865-C988-E3282F4C19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AAD3DE-4794-DF03-D652-25A60EA6F0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C10286-5F8E-C00D-3E37-606B6222C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393C3-E554-496A-A99F-62A3B7A03FCB}" type="datetimeFigureOut">
              <a:rPr lang="en-CA" smtClean="0"/>
              <a:t>2023-03-02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92B614-0224-E9C0-C6ED-2BF82E19D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38F220-1868-A686-6CFE-CFC59DE8E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43C79-F798-4894-852E-164E12B14C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57854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5EFBB-428C-B52D-2FA0-0A348B99C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28671A-5A93-C5F7-4121-117862B2A9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5A7142-4C19-BA6F-57CB-88002B832F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81B681-A4C3-78F1-A83D-BDFFC5FD5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393C3-E554-496A-A99F-62A3B7A03FCB}" type="datetimeFigureOut">
              <a:rPr lang="en-CA" smtClean="0"/>
              <a:t>2023-03-02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2BF9D8-1234-C533-FE76-A7DF20E5A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C4AFB6-BEA9-4C25-FFB4-4CB8B3E19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43C79-F798-4894-852E-164E12B14C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73441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B62EE2-33C5-FC4E-491E-FB8627700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CBB1C2-874D-06C5-6516-7B4E35BEEA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85574F-C7F7-7F33-23E6-20BF4CE288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3393C3-E554-496A-A99F-62A3B7A03FCB}" type="datetimeFigureOut">
              <a:rPr lang="en-CA" smtClean="0"/>
              <a:t>2023-03-02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5D2E35-BFB7-14CB-0987-54D6F9AE96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B6A77-4247-7805-0891-A76B379BA3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043C79-F798-4894-852E-164E12B14C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82080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lose-up of a wet granny smith apple">
            <a:extLst>
              <a:ext uri="{FF2B5EF4-FFF2-40B4-BE49-F238E27FC236}">
                <a16:creationId xmlns:a16="http://schemas.microsoft.com/office/drawing/2014/main" id="{4F80A3FC-E93E-1C3F-F328-5BB74DE863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627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1472E6-A942-CE49-3B89-2357EE9DC5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400"/>
              <a:t>The Apple of Our Eye: A Look at the History of Apple Inc.</a:t>
            </a:r>
            <a:endParaRPr lang="en-CA" sz="44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00CD13-3927-853C-938F-310D6F1232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endParaRPr lang="en-CA" sz="20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5BA7A0D0-F6E5-E1D9-BE6A-8E2A235816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4711" y="-1"/>
            <a:ext cx="7257289" cy="6847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4387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6C96C-B7F8-13F2-D9B5-A8F1586E8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67039" cy="167660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/>
              <a:t>Introduction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83EC55-A16F-ADB5-1B77-E7B1950DBA90}"/>
              </a:ext>
            </a:extLst>
          </p:cNvPr>
          <p:cNvSpPr txBox="1"/>
          <p:nvPr/>
        </p:nvSpPr>
        <p:spPr>
          <a:xfrm>
            <a:off x="648931" y="2438401"/>
            <a:ext cx="3667036" cy="3779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Apple’s Reputation</a:t>
            </a:r>
            <a:endParaRPr lang="en-US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Apple Products are Widespread</a:t>
            </a:r>
            <a:endParaRPr lang="en-US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Apple's history, products, and impact</a:t>
            </a:r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B38F72-8FC4-4001-8C67-FA6B86DEC7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2"/>
            <a:ext cx="7555992" cy="685799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picture containing electronics, image&#10;&#10;Description automatically generated">
            <a:extLst>
              <a:ext uri="{FF2B5EF4-FFF2-40B4-BE49-F238E27FC236}">
                <a16:creationId xmlns:a16="http://schemas.microsoft.com/office/drawing/2014/main" id="{FA32A7AF-5E70-25AA-1B73-87F6060FC7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43" r="2" b="6187"/>
          <a:stretch/>
        </p:blipFill>
        <p:spPr>
          <a:xfrm>
            <a:off x="5276088" y="640082"/>
            <a:ext cx="6276250" cy="557783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8694334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947AF-8A65-48CC-66DF-5D892702D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7733" y="490537"/>
            <a:ext cx="5291663" cy="1628775"/>
          </a:xfrm>
        </p:spPr>
        <p:txBody>
          <a:bodyPr anchor="b">
            <a:normAutofit/>
          </a:bodyPr>
          <a:lstStyle/>
          <a:p>
            <a:r>
              <a:rPr lang="en-CA" sz="4000"/>
              <a:t>History of Apple Inc.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BC3417-03D6-140A-4AB5-DCCDF64280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938" r="24381"/>
          <a:stretch/>
        </p:blipFill>
        <p:spPr>
          <a:xfrm>
            <a:off x="2" y="1587"/>
            <a:ext cx="6095999" cy="6856413"/>
          </a:xfrm>
          <a:custGeom>
            <a:avLst/>
            <a:gdLst/>
            <a:ahLst/>
            <a:cxnLst/>
            <a:rect l="l" t="t" r="r" b="b"/>
            <a:pathLst>
              <a:path w="6649908" h="6856413">
                <a:moveTo>
                  <a:pt x="0" y="0"/>
                </a:moveTo>
                <a:lnTo>
                  <a:pt x="6559859" y="0"/>
                </a:lnTo>
                <a:lnTo>
                  <a:pt x="6572145" y="79394"/>
                </a:lnTo>
                <a:cubicBezTo>
                  <a:pt x="6857782" y="2230562"/>
                  <a:pt x="6243159" y="4473353"/>
                  <a:pt x="6528796" y="6624522"/>
                </a:cubicBezTo>
                <a:lnTo>
                  <a:pt x="6564680" y="6856413"/>
                </a:lnTo>
                <a:lnTo>
                  <a:pt x="0" y="6856413"/>
                </a:lnTo>
                <a:close/>
              </a:path>
            </a:pathLst>
          </a:custGeom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58E18E4-567F-FEAF-8FC3-C85408E0E3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9963440"/>
              </p:ext>
            </p:extLst>
          </p:nvPr>
        </p:nvGraphicFramePr>
        <p:xfrm>
          <a:off x="6417734" y="2614612"/>
          <a:ext cx="5291663" cy="37528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80554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4C2396-520C-C5C5-FD79-169721513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080"/>
            <a:ext cx="3282696" cy="5257800"/>
          </a:xfrm>
        </p:spPr>
        <p:txBody>
          <a:bodyPr>
            <a:normAutofit/>
          </a:bodyPr>
          <a:lstStyle/>
          <a:p>
            <a:r>
              <a:rPr lang="en-CA">
                <a:solidFill>
                  <a:schemeClr val="bg1"/>
                </a:solidFill>
              </a:rPr>
              <a:t>Products of Apple Inc.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410CB-D86B-3B9B-6B26-D1F563ECF0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8384" y="640081"/>
            <a:ext cx="6024654" cy="5257800"/>
          </a:xfrm>
        </p:spPr>
        <p:txBody>
          <a:bodyPr anchor="ctr">
            <a:normAutofit/>
          </a:bodyPr>
          <a:lstStyle/>
          <a:p>
            <a:r>
              <a:rPr lang="en-US" sz="2400"/>
              <a:t>Apple's range of products including the iPhone, iPad, and Apple Watch</a:t>
            </a:r>
          </a:p>
          <a:p>
            <a:r>
              <a:rPr lang="en-US" sz="2400"/>
              <a:t>The features and innovations of Apple's products</a:t>
            </a:r>
          </a:p>
          <a:p>
            <a:r>
              <a:rPr lang="en-US" sz="2400"/>
              <a:t>Apple's approach to design and user experience</a:t>
            </a:r>
            <a:endParaRPr lang="en-CA" sz="2400"/>
          </a:p>
        </p:txBody>
      </p:sp>
    </p:spTree>
    <p:extLst>
      <p:ext uri="{BB962C8B-B14F-4D97-AF65-F5344CB8AC3E}">
        <p14:creationId xmlns:p14="http://schemas.microsoft.com/office/powerpoint/2010/main" val="2201002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66BE60-2C4F-1678-F95D-1A1F706EB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080"/>
            <a:ext cx="3282696" cy="5257800"/>
          </a:xfrm>
        </p:spPr>
        <p:txBody>
          <a:bodyPr>
            <a:normAutofit/>
          </a:bodyPr>
          <a:lstStyle/>
          <a:p>
            <a:r>
              <a:rPr lang="en-CA">
                <a:solidFill>
                  <a:schemeClr val="bg1"/>
                </a:solidFill>
              </a:rPr>
              <a:t>Impact of Apple Inc.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0B767-D17C-8C4C-A886-E2BB67415C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8384" y="640081"/>
            <a:ext cx="6024654" cy="5257800"/>
          </a:xfrm>
        </p:spPr>
        <p:txBody>
          <a:bodyPr anchor="ctr">
            <a:normAutofit/>
          </a:bodyPr>
          <a:lstStyle/>
          <a:p>
            <a:r>
              <a:rPr lang="en-US" sz="2400"/>
              <a:t>Apple's influence on the technology industry</a:t>
            </a:r>
          </a:p>
          <a:p>
            <a:r>
              <a:rPr lang="en-US" sz="2400"/>
              <a:t>Apple's contribution to the smartphone and tablet market</a:t>
            </a:r>
          </a:p>
          <a:p>
            <a:r>
              <a:rPr lang="en-US" sz="2400"/>
              <a:t>Apple's role in shaping modern culture and society</a:t>
            </a:r>
            <a:endParaRPr lang="en-CA" sz="2400"/>
          </a:p>
        </p:txBody>
      </p:sp>
    </p:spTree>
    <p:extLst>
      <p:ext uri="{BB962C8B-B14F-4D97-AF65-F5344CB8AC3E}">
        <p14:creationId xmlns:p14="http://schemas.microsoft.com/office/powerpoint/2010/main" val="562264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Puzzle">
            <a:extLst>
              <a:ext uri="{FF2B5EF4-FFF2-40B4-BE49-F238E27FC236}">
                <a16:creationId xmlns:a16="http://schemas.microsoft.com/office/drawing/2014/main" id="{D076E1D9-D7F4-EA0C-A6DA-6106051E19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171" r="11237" b="-1"/>
          <a:stretch/>
        </p:blipFill>
        <p:spPr>
          <a:xfrm>
            <a:off x="4117521" y="10"/>
            <a:ext cx="8074479" cy="6857990"/>
          </a:xfrm>
          <a:prstGeom prst="rect">
            <a:avLst/>
          </a:prstGeom>
        </p:spPr>
      </p:pic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F23F8A3-8FD7-4779-8323-FDC26BE99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859800" cy="6858478"/>
          </a:xfrm>
          <a:custGeom>
            <a:avLst/>
            <a:gdLst>
              <a:gd name="connsiteX0" fmla="*/ 7859800 w 7859800"/>
              <a:gd name="connsiteY0" fmla="*/ 6858478 h 6858478"/>
              <a:gd name="connsiteX1" fmla="*/ 435245 w 7859800"/>
              <a:gd name="connsiteY1" fmla="*/ 6858478 h 6858478"/>
              <a:gd name="connsiteX2" fmla="*/ 435505 w 7859800"/>
              <a:gd name="connsiteY2" fmla="*/ 6857916 h 6858478"/>
              <a:gd name="connsiteX3" fmla="*/ 0 w 7859800"/>
              <a:gd name="connsiteY3" fmla="*/ 6857916 h 6858478"/>
              <a:gd name="connsiteX4" fmla="*/ 0 w 7859800"/>
              <a:gd name="connsiteY4" fmla="*/ 0 h 6858478"/>
              <a:gd name="connsiteX5" fmla="*/ 3611620 w 7859800"/>
              <a:gd name="connsiteY5" fmla="*/ 0 h 6858478"/>
              <a:gd name="connsiteX6" fmla="*/ 4677848 w 7859800"/>
              <a:gd name="connsiteY6" fmla="*/ 0 h 6858478"/>
              <a:gd name="connsiteX7" fmla="*/ 4683425 w 7859800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59800" h="6858478">
                <a:moveTo>
                  <a:pt x="7859800" y="6858478"/>
                </a:moveTo>
                <a:lnTo>
                  <a:pt x="435245" y="6858478"/>
                </a:lnTo>
                <a:lnTo>
                  <a:pt x="435505" y="6857916"/>
                </a:lnTo>
                <a:lnTo>
                  <a:pt x="0" y="6857916"/>
                </a:lnTo>
                <a:lnTo>
                  <a:pt x="0" y="0"/>
                </a:lnTo>
                <a:lnTo>
                  <a:pt x="3611620" y="0"/>
                </a:lnTo>
                <a:lnTo>
                  <a:pt x="4677848" y="0"/>
                </a:lnTo>
                <a:lnTo>
                  <a:pt x="4683425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605C4CC-A25C-416F-8333-7CB7DC97D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431174" cy="6858478"/>
          </a:xfrm>
          <a:custGeom>
            <a:avLst/>
            <a:gdLst>
              <a:gd name="connsiteX0" fmla="*/ 7431174 w 7431174"/>
              <a:gd name="connsiteY0" fmla="*/ 6858478 h 6858478"/>
              <a:gd name="connsiteX1" fmla="*/ 6619 w 7431174"/>
              <a:gd name="connsiteY1" fmla="*/ 6858478 h 6858478"/>
              <a:gd name="connsiteX2" fmla="*/ 6879 w 7431174"/>
              <a:gd name="connsiteY2" fmla="*/ 6857916 h 6858478"/>
              <a:gd name="connsiteX3" fmla="*/ 0 w 7431174"/>
              <a:gd name="connsiteY3" fmla="*/ 6857916 h 6858478"/>
              <a:gd name="connsiteX4" fmla="*/ 0 w 7431174"/>
              <a:gd name="connsiteY4" fmla="*/ 0 h 6858478"/>
              <a:gd name="connsiteX5" fmla="*/ 3182994 w 7431174"/>
              <a:gd name="connsiteY5" fmla="*/ 0 h 6858478"/>
              <a:gd name="connsiteX6" fmla="*/ 4249222 w 7431174"/>
              <a:gd name="connsiteY6" fmla="*/ 0 h 6858478"/>
              <a:gd name="connsiteX7" fmla="*/ 4254799 w 7431174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31174" h="6858478">
                <a:moveTo>
                  <a:pt x="7431174" y="6858478"/>
                </a:moveTo>
                <a:lnTo>
                  <a:pt x="6619" y="6858478"/>
                </a:lnTo>
                <a:lnTo>
                  <a:pt x="6879" y="6857916"/>
                </a:lnTo>
                <a:lnTo>
                  <a:pt x="0" y="6857916"/>
                </a:lnTo>
                <a:lnTo>
                  <a:pt x="0" y="0"/>
                </a:lnTo>
                <a:lnTo>
                  <a:pt x="3182994" y="0"/>
                </a:lnTo>
                <a:lnTo>
                  <a:pt x="4249222" y="0"/>
                </a:lnTo>
                <a:lnTo>
                  <a:pt x="4254799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932A2E-4009-FF7C-3D7D-766EA70169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022601"/>
            <a:ext cx="3941499" cy="41543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/>
              <a:t>"Creativity is just connecting things. When you ask creative people how they did something, they feel a little guilty because they didn't really do it, they just saw something. It seemed obvious to them after a while. That's because they were able to connect experiences they've had and synthesize new things." - Steve Jobs</a:t>
            </a:r>
            <a:endParaRPr lang="en-CA" sz="2000"/>
          </a:p>
        </p:txBody>
      </p:sp>
    </p:spTree>
    <p:extLst>
      <p:ext uri="{BB962C8B-B14F-4D97-AF65-F5344CB8AC3E}">
        <p14:creationId xmlns:p14="http://schemas.microsoft.com/office/powerpoint/2010/main" val="28260401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F41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480C34-F31E-F7E2-FC54-07D106611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300">
                <a:solidFill>
                  <a:srgbClr val="FFFFFF"/>
                </a:solidFill>
              </a:rPr>
              <a:t>Apple’s Headquarters</a:t>
            </a:r>
          </a:p>
        </p:txBody>
      </p:sp>
      <p:sp>
        <p:nvSpPr>
          <p:cNvPr id="42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picture containing text&#10;&#10;Description automatically generated">
            <a:extLst>
              <a:ext uri="{FF2B5EF4-FFF2-40B4-BE49-F238E27FC236}">
                <a16:creationId xmlns:a16="http://schemas.microsoft.com/office/drawing/2014/main" id="{43E9F340-D88B-33C1-6139-6C2AD7330E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68" r="4132" b="-2"/>
          <a:stretch/>
        </p:blipFill>
        <p:spPr>
          <a:xfrm>
            <a:off x="493354" y="484632"/>
            <a:ext cx="8115509" cy="572414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6023917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esk with stethoscope and computer keyboard">
            <a:extLst>
              <a:ext uri="{FF2B5EF4-FFF2-40B4-BE49-F238E27FC236}">
                <a16:creationId xmlns:a16="http://schemas.microsoft.com/office/drawing/2014/main" id="{9ABBE3F3-0048-D682-D9F8-0D49D869B7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410" r="-1" b="-1"/>
          <a:stretch/>
        </p:blipFill>
        <p:spPr>
          <a:xfrm>
            <a:off x="4117521" y="10"/>
            <a:ext cx="8074479" cy="6857990"/>
          </a:xfrm>
          <a:prstGeom prst="rect">
            <a:avLst/>
          </a:prstGeom>
        </p:spPr>
      </p:pic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F23F8A3-8FD7-4779-8323-FDC26BE99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859800" cy="6858478"/>
          </a:xfrm>
          <a:custGeom>
            <a:avLst/>
            <a:gdLst>
              <a:gd name="connsiteX0" fmla="*/ 7859800 w 7859800"/>
              <a:gd name="connsiteY0" fmla="*/ 6858478 h 6858478"/>
              <a:gd name="connsiteX1" fmla="*/ 435245 w 7859800"/>
              <a:gd name="connsiteY1" fmla="*/ 6858478 h 6858478"/>
              <a:gd name="connsiteX2" fmla="*/ 435505 w 7859800"/>
              <a:gd name="connsiteY2" fmla="*/ 6857916 h 6858478"/>
              <a:gd name="connsiteX3" fmla="*/ 0 w 7859800"/>
              <a:gd name="connsiteY3" fmla="*/ 6857916 h 6858478"/>
              <a:gd name="connsiteX4" fmla="*/ 0 w 7859800"/>
              <a:gd name="connsiteY4" fmla="*/ 0 h 6858478"/>
              <a:gd name="connsiteX5" fmla="*/ 3611620 w 7859800"/>
              <a:gd name="connsiteY5" fmla="*/ 0 h 6858478"/>
              <a:gd name="connsiteX6" fmla="*/ 4677848 w 7859800"/>
              <a:gd name="connsiteY6" fmla="*/ 0 h 6858478"/>
              <a:gd name="connsiteX7" fmla="*/ 4683425 w 7859800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59800" h="6858478">
                <a:moveTo>
                  <a:pt x="7859800" y="6858478"/>
                </a:moveTo>
                <a:lnTo>
                  <a:pt x="435245" y="6858478"/>
                </a:lnTo>
                <a:lnTo>
                  <a:pt x="435505" y="6857916"/>
                </a:lnTo>
                <a:lnTo>
                  <a:pt x="0" y="6857916"/>
                </a:lnTo>
                <a:lnTo>
                  <a:pt x="0" y="0"/>
                </a:lnTo>
                <a:lnTo>
                  <a:pt x="3611620" y="0"/>
                </a:lnTo>
                <a:lnTo>
                  <a:pt x="4677848" y="0"/>
                </a:lnTo>
                <a:lnTo>
                  <a:pt x="4683425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605C4CC-A25C-416F-8333-7CB7DC97D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431174" cy="6858478"/>
          </a:xfrm>
          <a:custGeom>
            <a:avLst/>
            <a:gdLst>
              <a:gd name="connsiteX0" fmla="*/ 7431174 w 7431174"/>
              <a:gd name="connsiteY0" fmla="*/ 6858478 h 6858478"/>
              <a:gd name="connsiteX1" fmla="*/ 6619 w 7431174"/>
              <a:gd name="connsiteY1" fmla="*/ 6858478 h 6858478"/>
              <a:gd name="connsiteX2" fmla="*/ 6879 w 7431174"/>
              <a:gd name="connsiteY2" fmla="*/ 6857916 h 6858478"/>
              <a:gd name="connsiteX3" fmla="*/ 0 w 7431174"/>
              <a:gd name="connsiteY3" fmla="*/ 6857916 h 6858478"/>
              <a:gd name="connsiteX4" fmla="*/ 0 w 7431174"/>
              <a:gd name="connsiteY4" fmla="*/ 0 h 6858478"/>
              <a:gd name="connsiteX5" fmla="*/ 3182994 w 7431174"/>
              <a:gd name="connsiteY5" fmla="*/ 0 h 6858478"/>
              <a:gd name="connsiteX6" fmla="*/ 4249222 w 7431174"/>
              <a:gd name="connsiteY6" fmla="*/ 0 h 6858478"/>
              <a:gd name="connsiteX7" fmla="*/ 4254799 w 7431174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31174" h="6858478">
                <a:moveTo>
                  <a:pt x="7431174" y="6858478"/>
                </a:moveTo>
                <a:lnTo>
                  <a:pt x="6619" y="6858478"/>
                </a:lnTo>
                <a:lnTo>
                  <a:pt x="6879" y="6857916"/>
                </a:lnTo>
                <a:lnTo>
                  <a:pt x="0" y="6857916"/>
                </a:lnTo>
                <a:lnTo>
                  <a:pt x="0" y="0"/>
                </a:lnTo>
                <a:lnTo>
                  <a:pt x="3182994" y="0"/>
                </a:lnTo>
                <a:lnTo>
                  <a:pt x="4249222" y="0"/>
                </a:lnTo>
                <a:lnTo>
                  <a:pt x="4254799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8CA1FF-50C8-B272-9721-1E97D0E16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365125"/>
            <a:ext cx="5266155" cy="1325563"/>
          </a:xfrm>
        </p:spPr>
        <p:txBody>
          <a:bodyPr>
            <a:normAutofit/>
          </a:bodyPr>
          <a:lstStyle/>
          <a:p>
            <a:r>
              <a:rPr lang="en-CA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55CB33-537E-46C1-E51D-D95D16543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022601"/>
            <a:ext cx="3941499" cy="4154361"/>
          </a:xfrm>
        </p:spPr>
        <p:txBody>
          <a:bodyPr>
            <a:normAutofit/>
          </a:bodyPr>
          <a:lstStyle/>
          <a:p>
            <a:r>
              <a:rPr lang="en-US" sz="2000" dirty="0"/>
              <a:t>Recap the history, products, and impact of Apple Inc.</a:t>
            </a:r>
          </a:p>
          <a:p>
            <a:r>
              <a:rPr lang="en-US" sz="2000" dirty="0"/>
              <a:t>Steve Jobs about innovation </a:t>
            </a:r>
            <a:r>
              <a:rPr lang="en-US" sz="2000"/>
              <a:t>and creativity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65956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3B2069EE-A08E-44F0-B3F9-3CF8CC2DC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26740" cy="6857542"/>
          </a:xfrm>
          <a:custGeom>
            <a:avLst/>
            <a:gdLst>
              <a:gd name="connsiteX0" fmla="*/ 0 w 6126740"/>
              <a:gd name="connsiteY0" fmla="*/ 0 h 6857542"/>
              <a:gd name="connsiteX1" fmla="*/ 4980067 w 6126740"/>
              <a:gd name="connsiteY1" fmla="*/ 0 h 6857542"/>
              <a:gd name="connsiteX2" fmla="*/ 4992714 w 6126740"/>
              <a:gd name="connsiteY2" fmla="*/ 31774 h 6857542"/>
              <a:gd name="connsiteX3" fmla="*/ 6047722 w 6126740"/>
              <a:gd name="connsiteY3" fmla="*/ 2682457 h 6857542"/>
              <a:gd name="connsiteX4" fmla="*/ 6047722 w 6126740"/>
              <a:gd name="connsiteY4" fmla="*/ 3752208 h 6857542"/>
              <a:gd name="connsiteX5" fmla="*/ 4890218 w 6126740"/>
              <a:gd name="connsiteY5" fmla="*/ 6660411 h 6857542"/>
              <a:gd name="connsiteX6" fmla="*/ 4811756 w 6126740"/>
              <a:gd name="connsiteY6" fmla="*/ 6857542 h 6857542"/>
              <a:gd name="connsiteX7" fmla="*/ 0 w 6126740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26740" h="6857542">
                <a:moveTo>
                  <a:pt x="0" y="0"/>
                </a:moveTo>
                <a:lnTo>
                  <a:pt x="4980067" y="0"/>
                </a:lnTo>
                <a:lnTo>
                  <a:pt x="4992714" y="31774"/>
                </a:lnTo>
                <a:cubicBezTo>
                  <a:pt x="6047722" y="2682457"/>
                  <a:pt x="6047722" y="2682457"/>
                  <a:pt x="6047722" y="2682457"/>
                </a:cubicBezTo>
                <a:cubicBezTo>
                  <a:pt x="6153080" y="2988100"/>
                  <a:pt x="6153080" y="3446565"/>
                  <a:pt x="6047722" y="3752208"/>
                </a:cubicBezTo>
                <a:cubicBezTo>
                  <a:pt x="5563735" y="4968215"/>
                  <a:pt x="5185620" y="5918220"/>
                  <a:pt x="4890218" y="6660411"/>
                </a:cubicBezTo>
                <a:lnTo>
                  <a:pt x="4811756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967F54-0A43-C225-2002-DFB45973A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289146"/>
            <a:ext cx="4153626" cy="4279709"/>
          </a:xfrm>
        </p:spPr>
        <p:txBody>
          <a:bodyPr anchor="ctr">
            <a:normAutofit/>
          </a:bodyPr>
          <a:lstStyle/>
          <a:p>
            <a:pPr algn="r"/>
            <a:r>
              <a:rPr lang="en-CA" sz="5400">
                <a:solidFill>
                  <a:schemeClr val="bg1"/>
                </a:solidFill>
              </a:rPr>
              <a:t>Thank you!</a:t>
            </a:r>
          </a:p>
        </p:txBody>
      </p:sp>
      <p:grpSp>
        <p:nvGrpSpPr>
          <p:cNvPr id="20" name="Group 11">
            <a:extLst>
              <a:ext uri="{FF2B5EF4-FFF2-40B4-BE49-F238E27FC236}">
                <a16:creationId xmlns:a16="http://schemas.microsoft.com/office/drawing/2014/main" id="{E12BF2FB-8A96-4B53-86A0-04755C545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03027" y="681628"/>
            <a:ext cx="1562267" cy="1172973"/>
            <a:chOff x="7493121" y="1000124"/>
            <a:chExt cx="1562267" cy="1172973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893D4739-55F8-4E73-8F98-AF42D54BD4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3121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A1AA190F-FB42-4BED-8AA1-A5A01B43C9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293221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2C61F115-AB20-67E4-F6EA-F1FE825141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4140" y="1854601"/>
            <a:ext cx="4776711" cy="314879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CA" sz="2400"/>
          </a:p>
        </p:txBody>
      </p:sp>
    </p:spTree>
    <p:extLst>
      <p:ext uri="{BB962C8B-B14F-4D97-AF65-F5344CB8AC3E}">
        <p14:creationId xmlns:p14="http://schemas.microsoft.com/office/powerpoint/2010/main" val="19633786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203</Words>
  <Application>Microsoft Office PowerPoint</Application>
  <PresentationFormat>Widescreen</PresentationFormat>
  <Paragraphs>25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The Apple of Our Eye: A Look at the History of Apple Inc.</vt:lpstr>
      <vt:lpstr>Introduction</vt:lpstr>
      <vt:lpstr>History of Apple Inc.</vt:lpstr>
      <vt:lpstr>Products of Apple Inc.</vt:lpstr>
      <vt:lpstr>Impact of Apple Inc.</vt:lpstr>
      <vt:lpstr>PowerPoint Presentation</vt:lpstr>
      <vt:lpstr>Apple’s Headquarters</vt:lpstr>
      <vt:lpstr>Conclusion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Apple of Our Eye: A Look at the History of Apple Inc.</dc:title>
  <dc:creator>Mahmoud Moustafa</dc:creator>
  <cp:lastModifiedBy>Mahmoud Moustafa</cp:lastModifiedBy>
  <cp:revision>9</cp:revision>
  <dcterms:created xsi:type="dcterms:W3CDTF">2023-02-25T17:10:52Z</dcterms:created>
  <dcterms:modified xsi:type="dcterms:W3CDTF">2023-03-02T18:55:29Z</dcterms:modified>
</cp:coreProperties>
</file>