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0" r:id="rId5"/>
    <p:sldId id="265" r:id="rId6"/>
    <p:sldId id="258" r:id="rId7"/>
    <p:sldId id="259"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1463"/>
  </p:normalViewPr>
  <p:slideViewPr>
    <p:cSldViewPr>
      <p:cViewPr varScale="1">
        <p:scale>
          <a:sx n="117" d="100"/>
          <a:sy n="117" d="100"/>
        </p:scale>
        <p:origin x="204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AD3D426-EC33-411F-950D-8C92C1055E33}" type="datetimeFigureOut">
              <a:rPr lang="en-US" smtClean="0"/>
              <a:t>10/21/20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ACDF28-D4C3-49BE-B25A-C19A660BBC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D3D426-EC33-411F-950D-8C92C1055E33}" type="datetimeFigureOut">
              <a:rPr lang="en-US" smtClean="0"/>
              <a:t>10/21/20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CDF28-D4C3-49BE-B25A-C19A660BBC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D3D426-EC33-411F-950D-8C92C1055E33}" type="datetimeFigureOut">
              <a:rPr lang="en-US" smtClean="0"/>
              <a:t>10/21/20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CDF28-D4C3-49BE-B25A-C19A660BBC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D3D426-EC33-411F-950D-8C92C1055E33}" type="datetimeFigureOut">
              <a:rPr lang="en-US" smtClean="0"/>
              <a:t>10/21/20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CDF28-D4C3-49BE-B25A-C19A660BBC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D3D426-EC33-411F-950D-8C92C1055E33}" type="datetimeFigureOut">
              <a:rPr lang="en-US" smtClean="0"/>
              <a:t>10/21/20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CDF28-D4C3-49BE-B25A-C19A660BBC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D3D426-EC33-411F-950D-8C92C1055E33}" type="datetimeFigureOut">
              <a:rPr lang="en-US" smtClean="0"/>
              <a:t>10/21/20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CDF28-D4C3-49BE-B25A-C19A660BBC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AD3D426-EC33-411F-950D-8C92C1055E33}" type="datetimeFigureOut">
              <a:rPr lang="en-US" smtClean="0"/>
              <a:t>10/21/20</a:t>
            </a:fld>
            <a:endParaRPr lang="en-US"/>
          </a:p>
        </p:txBody>
      </p:sp>
      <p:sp>
        <p:nvSpPr>
          <p:cNvPr id="27" name="Slide Number Placeholder 26"/>
          <p:cNvSpPr>
            <a:spLocks noGrp="1"/>
          </p:cNvSpPr>
          <p:nvPr>
            <p:ph type="sldNum" sz="quarter" idx="11"/>
          </p:nvPr>
        </p:nvSpPr>
        <p:spPr/>
        <p:txBody>
          <a:bodyPr rtlCol="0"/>
          <a:lstStyle/>
          <a:p>
            <a:fld id="{0CACDF28-D4C3-49BE-B25A-C19A660BBCA6}"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AD3D426-EC33-411F-950D-8C92C1055E33}" type="datetimeFigureOut">
              <a:rPr lang="en-US" smtClean="0"/>
              <a:t>10/21/20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CACDF28-D4C3-49BE-B25A-C19A660BBC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3D426-EC33-411F-950D-8C92C1055E33}" type="datetimeFigureOut">
              <a:rPr lang="en-US" smtClean="0"/>
              <a:t>10/21/20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ACDF28-D4C3-49BE-B25A-C19A660BBC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D3D426-EC33-411F-950D-8C92C1055E33}" type="datetimeFigureOut">
              <a:rPr lang="en-US" smtClean="0"/>
              <a:t>10/21/20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CDF28-D4C3-49BE-B25A-C19A660BBC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D3D426-EC33-411F-950D-8C92C1055E33}" type="datetimeFigureOut">
              <a:rPr lang="en-US" smtClean="0"/>
              <a:t>10/21/20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CDF28-D4C3-49BE-B25A-C19A660BBC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AD3D426-EC33-411F-950D-8C92C1055E33}" type="datetimeFigureOut">
              <a:rPr lang="en-US" smtClean="0"/>
              <a:t>10/21/20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ACDF28-D4C3-49BE-B25A-C19A660BBC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anadabusiness.ca/eng/page/282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458200" cy="1470025"/>
          </a:xfrm>
        </p:spPr>
        <p:txBody>
          <a:bodyPr>
            <a:normAutofit/>
          </a:bodyPr>
          <a:lstStyle/>
          <a:p>
            <a:r>
              <a:rPr lang="en-US" dirty="0" smtClean="0"/>
              <a:t>Context….</a:t>
            </a:r>
            <a:endParaRPr lang="en-US" dirty="0"/>
          </a:p>
        </p:txBody>
      </p:sp>
      <p:sp>
        <p:nvSpPr>
          <p:cNvPr id="3" name="Subtitle 2"/>
          <p:cNvSpPr>
            <a:spLocks noGrp="1"/>
          </p:cNvSpPr>
          <p:nvPr>
            <p:ph type="subTitle" idx="1"/>
          </p:nvPr>
        </p:nvSpPr>
        <p:spPr/>
        <p:txBody>
          <a:bodyPr/>
          <a:lstStyle/>
          <a:p>
            <a:r>
              <a:rPr lang="en-US" dirty="0" smtClean="0"/>
              <a:t>The Sport and Recreation Industries</a:t>
            </a:r>
            <a:endParaRPr lang="en-US" dirty="0"/>
          </a:p>
        </p:txBody>
      </p:sp>
    </p:spTree>
    <p:extLst>
      <p:ext uri="{BB962C8B-B14F-4D97-AF65-F5344CB8AC3E}">
        <p14:creationId xmlns:p14="http://schemas.microsoft.com/office/powerpoint/2010/main" val="487006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Learning outcome of this topic are:</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1. Understand the diversity of contexts in sport and recreation where evaluation takes place, and recognize that evaluation plans/designs need to consider carefully the specific context (sector, population, age, genders) that are included in the evaluation.</a:t>
            </a:r>
            <a:r>
              <a:rPr lang="en-US" dirty="0"/>
              <a:t/>
            </a:r>
            <a:br>
              <a:rPr lang="en-US" dirty="0"/>
            </a:br>
            <a:endParaRPr lang="en-US" dirty="0"/>
          </a:p>
        </p:txBody>
      </p:sp>
    </p:spTree>
    <p:extLst>
      <p:ext uri="{BB962C8B-B14F-4D97-AF65-F5344CB8AC3E}">
        <p14:creationId xmlns:p14="http://schemas.microsoft.com/office/powerpoint/2010/main" val="121685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Sport and Recreation</a:t>
            </a:r>
            <a:endParaRPr lang="en-US" dirty="0"/>
          </a:p>
        </p:txBody>
      </p:sp>
      <p:sp>
        <p:nvSpPr>
          <p:cNvPr id="3" name="Content Placeholder 2"/>
          <p:cNvSpPr>
            <a:spLocks noGrp="1"/>
          </p:cNvSpPr>
          <p:nvPr>
            <p:ph idx="1"/>
          </p:nvPr>
        </p:nvSpPr>
        <p:spPr/>
        <p:txBody>
          <a:bodyPr>
            <a:normAutofit/>
          </a:bodyPr>
          <a:lstStyle/>
          <a:p>
            <a:r>
              <a:rPr lang="en-US" dirty="0" smtClean="0"/>
              <a:t>Diverse industries, that overlap.</a:t>
            </a:r>
          </a:p>
          <a:p>
            <a:pPr lvl="1"/>
            <a:r>
              <a:rPr lang="en-US" dirty="0" smtClean="0"/>
              <a:t>E.g. sport clubs offer recreational and elite programs</a:t>
            </a:r>
            <a:endParaRPr lang="en-US" dirty="0"/>
          </a:p>
          <a:p>
            <a:r>
              <a:rPr lang="en-US" dirty="0" smtClean="0"/>
              <a:t>Local authorities and businesses offer recreational programs, some of which are sport activities or physical activity.</a:t>
            </a:r>
          </a:p>
        </p:txBody>
      </p:sp>
    </p:spTree>
    <p:extLst>
      <p:ext uri="{BB962C8B-B14F-4D97-AF65-F5344CB8AC3E}">
        <p14:creationId xmlns:p14="http://schemas.microsoft.com/office/powerpoint/2010/main" val="4205902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85800"/>
            <a:ext cx="8229600" cy="5888736"/>
          </a:xfrm>
        </p:spPr>
        <p:txBody>
          <a:bodyPr>
            <a:normAutofit lnSpcReduction="10000"/>
          </a:bodyPr>
          <a:lstStyle/>
          <a:p>
            <a:r>
              <a:rPr lang="en-US" dirty="0" smtClean="0"/>
              <a:t>Evaluation </a:t>
            </a:r>
            <a:r>
              <a:rPr lang="en-US" dirty="0"/>
              <a:t>occurs to varying degrees across sport and recreation programs and in academic studies of sport and leisure. </a:t>
            </a:r>
            <a:endParaRPr lang="en-US" dirty="0" smtClean="0"/>
          </a:p>
          <a:p>
            <a:r>
              <a:rPr lang="en-US" dirty="0" smtClean="0"/>
              <a:t>These </a:t>
            </a:r>
            <a:r>
              <a:rPr lang="en-US" dirty="0"/>
              <a:t>industries are increasingly competitive for consumers time and commitment and assessment of programs provides valuable evidence to inform decisions on expansion, user satisfaction, or other options for the program. </a:t>
            </a:r>
            <a:endParaRPr lang="en-US" dirty="0" smtClean="0"/>
          </a:p>
          <a:p>
            <a:r>
              <a:rPr lang="en-US" dirty="0" smtClean="0"/>
              <a:t>Evaluation </a:t>
            </a:r>
            <a:r>
              <a:rPr lang="en-US" dirty="0"/>
              <a:t>can make your programs more successful, document the impact of your programs for marketing and funding purposes and it can signal where improvements are needed to create better efficiency and effectiveness of a program or event. </a:t>
            </a:r>
            <a:endParaRPr lang="en-US" dirty="0" smtClean="0"/>
          </a:p>
          <a:p>
            <a:endParaRPr lang="en-US" dirty="0"/>
          </a:p>
        </p:txBody>
      </p:sp>
    </p:spTree>
    <p:extLst>
      <p:ext uri="{BB962C8B-B14F-4D97-AF65-F5344CB8AC3E}">
        <p14:creationId xmlns:p14="http://schemas.microsoft.com/office/powerpoint/2010/main" val="618186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important</a:t>
            </a:r>
            <a:r>
              <a:rPr lang="mr-IN"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Industry leaders are increasingly aware of this and providing guidelines so you should check within your province (Canada), state (USA) or region (European) for any advice. </a:t>
            </a:r>
            <a:endParaRPr lang="en-US" dirty="0" smtClean="0"/>
          </a:p>
          <a:p>
            <a:r>
              <a:rPr lang="en-US" dirty="0"/>
              <a:t>E</a:t>
            </a:r>
            <a:r>
              <a:rPr lang="en-US" dirty="0" smtClean="0"/>
              <a:t>xample</a:t>
            </a:r>
            <a:r>
              <a:rPr lang="en-US" dirty="0"/>
              <a:t>, </a:t>
            </a:r>
            <a:endParaRPr lang="en-US" dirty="0" smtClean="0"/>
          </a:p>
          <a:p>
            <a:pPr lvl="1"/>
            <a:r>
              <a:rPr lang="en-US" dirty="0" smtClean="0"/>
              <a:t>the </a:t>
            </a:r>
            <a:r>
              <a:rPr lang="en-US" dirty="0"/>
              <a:t>Ontario Centre of Excellence for Child and Youth Mental Health have a 'Program Evaluation Toolkit', </a:t>
            </a:r>
            <a:endParaRPr lang="en-US" dirty="0" smtClean="0"/>
          </a:p>
          <a:p>
            <a:pPr lvl="1"/>
            <a:r>
              <a:rPr lang="en-US" dirty="0" smtClean="0"/>
              <a:t>Also, an important issue in the context of sport and rec evaluation is</a:t>
            </a:r>
            <a:r>
              <a:rPr lang="mr-IN" dirty="0" smtClean="0"/>
              <a:t>…</a:t>
            </a:r>
            <a:endParaRPr lang="en-US" dirty="0" smtClean="0"/>
          </a:p>
          <a:p>
            <a:pPr lvl="2"/>
            <a:r>
              <a:rPr lang="en-US" dirty="0" smtClean="0"/>
              <a:t> </a:t>
            </a:r>
            <a:r>
              <a:rPr lang="en-US" dirty="0"/>
              <a:t>- evaluating Aboriginal sport and recreation programs has some different considerations, methods and guidelines that should be followed.</a:t>
            </a:r>
          </a:p>
          <a:p>
            <a:endParaRPr lang="en-US" dirty="0"/>
          </a:p>
        </p:txBody>
      </p:sp>
    </p:spTree>
    <p:extLst>
      <p:ext uri="{BB962C8B-B14F-4D97-AF65-F5344CB8AC3E}">
        <p14:creationId xmlns:p14="http://schemas.microsoft.com/office/powerpoint/2010/main" val="77116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 3 sectors</a:t>
            </a:r>
            <a:endParaRPr lang="en-US" dirty="0"/>
          </a:p>
        </p:txBody>
      </p:sp>
      <p:sp>
        <p:nvSpPr>
          <p:cNvPr id="3" name="Content Placeholder 2"/>
          <p:cNvSpPr>
            <a:spLocks noGrp="1"/>
          </p:cNvSpPr>
          <p:nvPr>
            <p:ph idx="1"/>
          </p:nvPr>
        </p:nvSpPr>
        <p:spPr/>
        <p:txBody>
          <a:bodyPr/>
          <a:lstStyle/>
          <a:p>
            <a:r>
              <a:rPr lang="en-US" dirty="0" smtClean="0"/>
              <a:t>Public </a:t>
            </a:r>
            <a:r>
              <a:rPr lang="en-US" dirty="0" smtClean="0"/>
              <a:t>– government, city and regional sport and recreation departments</a:t>
            </a:r>
            <a:endParaRPr lang="en-US" dirty="0" smtClean="0"/>
          </a:p>
          <a:p>
            <a:r>
              <a:rPr lang="en-US" dirty="0" smtClean="0"/>
              <a:t>Private – commercial business, for profit</a:t>
            </a:r>
          </a:p>
          <a:p>
            <a:r>
              <a:rPr lang="en-US" dirty="0" smtClean="0"/>
              <a:t>Voluntary – non profit, community clubs to National Governing Bodies </a:t>
            </a:r>
          </a:p>
          <a:p>
            <a:r>
              <a:rPr lang="mr-IN" dirty="0" smtClean="0"/>
              <a:t>…</a:t>
            </a:r>
            <a:r>
              <a:rPr lang="en-US" dirty="0" smtClean="0"/>
              <a:t>.all evaluate programs and service to some degree</a:t>
            </a:r>
          </a:p>
          <a:p>
            <a:r>
              <a:rPr lang="mr-IN" dirty="0" smtClean="0"/>
              <a:t>…</a:t>
            </a:r>
            <a:r>
              <a:rPr lang="en-US" dirty="0" smtClean="0"/>
              <a:t>sport/rec programs often delivered in cross sector partnerships</a:t>
            </a:r>
          </a:p>
        </p:txBody>
      </p:sp>
    </p:spTree>
    <p:extLst>
      <p:ext uri="{BB962C8B-B14F-4D97-AF65-F5344CB8AC3E}">
        <p14:creationId xmlns:p14="http://schemas.microsoft.com/office/powerpoint/2010/main" val="1327562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a:t>
            </a:r>
            <a:endParaRPr lang="en-US" dirty="0"/>
          </a:p>
        </p:txBody>
      </p:sp>
      <p:sp>
        <p:nvSpPr>
          <p:cNvPr id="3" name="Content Placeholder 2"/>
          <p:cNvSpPr>
            <a:spLocks noGrp="1"/>
          </p:cNvSpPr>
          <p:nvPr>
            <p:ph idx="1"/>
          </p:nvPr>
        </p:nvSpPr>
        <p:spPr/>
        <p:txBody>
          <a:bodyPr/>
          <a:lstStyle/>
          <a:p>
            <a:r>
              <a:rPr lang="en-US" dirty="0" smtClean="0"/>
              <a:t>Global Sport growing faster than GDP</a:t>
            </a:r>
          </a:p>
          <a:p>
            <a:pPr lvl="1"/>
            <a:r>
              <a:rPr lang="en-US" dirty="0" smtClean="0"/>
              <a:t>Growth means increased competition and greater need for evaluation to improve services, remain or increase competitiveness.</a:t>
            </a:r>
            <a:endParaRPr lang="en-US" dirty="0" smtClean="0"/>
          </a:p>
          <a:p>
            <a:r>
              <a:rPr lang="en-US" dirty="0" smtClean="0"/>
              <a:t>Outdoor recreation</a:t>
            </a:r>
          </a:p>
          <a:p>
            <a:pPr lvl="1"/>
            <a:r>
              <a:rPr lang="en-US" dirty="0" smtClean="0"/>
              <a:t>Https</a:t>
            </a:r>
            <a:r>
              <a:rPr lang="en-US" dirty="0"/>
              <a:t>://outdoorindustry.org/research-tools/outdoor-recreation-economy/</a:t>
            </a:r>
          </a:p>
          <a:p>
            <a:r>
              <a:rPr lang="en-US" dirty="0" smtClean="0"/>
              <a:t>Industry sectors</a:t>
            </a:r>
          </a:p>
          <a:p>
            <a:pPr lvl="1"/>
            <a:r>
              <a:rPr lang="en-US" dirty="0">
                <a:hlinkClick r:id="rId2"/>
              </a:rPr>
              <a:t>http://www.canadabusiness.ca/eng/page/2827</a:t>
            </a:r>
            <a:r>
              <a:rPr lang="en-US" dirty="0" smtClean="0">
                <a:hlinkClick r:id="rId2"/>
              </a:rPr>
              <a:t>/</a:t>
            </a:r>
            <a:endParaRPr lang="en-US" dirty="0" smtClean="0"/>
          </a:p>
          <a:p>
            <a:pPr marL="411480" lvl="1" indent="0">
              <a:buNone/>
            </a:pPr>
            <a:endParaRPr lang="en-US" dirty="0"/>
          </a:p>
        </p:txBody>
      </p:sp>
    </p:spTree>
    <p:extLst>
      <p:ext uri="{BB962C8B-B14F-4D97-AF65-F5344CB8AC3E}">
        <p14:creationId xmlns:p14="http://schemas.microsoft.com/office/powerpoint/2010/main" val="1173443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Diversity</a:t>
            </a:r>
            <a:endParaRPr lang="en-US" dirty="0"/>
          </a:p>
        </p:txBody>
      </p:sp>
      <p:sp>
        <p:nvSpPr>
          <p:cNvPr id="3" name="Content Placeholder 2"/>
          <p:cNvSpPr>
            <a:spLocks noGrp="1"/>
          </p:cNvSpPr>
          <p:nvPr>
            <p:ph idx="1"/>
          </p:nvPr>
        </p:nvSpPr>
        <p:spPr/>
        <p:txBody>
          <a:bodyPr>
            <a:normAutofit lnSpcReduction="10000"/>
          </a:bodyPr>
          <a:lstStyle/>
          <a:p>
            <a:r>
              <a:rPr lang="en-US" dirty="0" smtClean="0"/>
              <a:t>The structure and range of contemporary issues in Sport and recreation are CONSIDERABLE…</a:t>
            </a:r>
          </a:p>
          <a:p>
            <a:pPr lvl="1"/>
            <a:r>
              <a:rPr lang="en-US" dirty="0" smtClean="0"/>
              <a:t>What may be required or need to be evaluated may vary across public, private and voluntary sectors</a:t>
            </a:r>
          </a:p>
          <a:p>
            <a:pPr lvl="1"/>
            <a:r>
              <a:rPr lang="en-US" dirty="0" smtClean="0"/>
              <a:t>Pressure to evaluate increasing….</a:t>
            </a:r>
          </a:p>
          <a:p>
            <a:pPr lvl="1"/>
            <a:endParaRPr lang="en-US" dirty="0"/>
          </a:p>
          <a:p>
            <a:pPr lvl="1"/>
            <a:r>
              <a:rPr lang="en-US" smtClean="0"/>
              <a:t>Discussion </a:t>
            </a:r>
            <a:r>
              <a:rPr lang="en-US" smtClean="0"/>
              <a:t>post: </a:t>
            </a:r>
            <a:r>
              <a:rPr lang="en-US" dirty="0" smtClean="0"/>
              <a:t>What area of the industry to you work or are you interested in? What are some of the pressures to evaluate? What challenges do you have or see in evaluation work?</a:t>
            </a:r>
            <a:endParaRPr lang="en-US" dirty="0"/>
          </a:p>
        </p:txBody>
      </p:sp>
    </p:spTree>
    <p:extLst>
      <p:ext uri="{BB962C8B-B14F-4D97-AF65-F5344CB8AC3E}">
        <p14:creationId xmlns:p14="http://schemas.microsoft.com/office/powerpoint/2010/main" val="2013279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11471</TotalTime>
  <Words>441</Words>
  <Application>Microsoft Macintosh PowerPoint</Application>
  <PresentationFormat>On-screen Show (4:3)</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Georgia</vt:lpstr>
      <vt:lpstr>Mangal</vt:lpstr>
      <vt:lpstr>Trebuchet MS</vt:lpstr>
      <vt:lpstr>Wingdings 2</vt:lpstr>
      <vt:lpstr>Urban</vt:lpstr>
      <vt:lpstr>Context….</vt:lpstr>
      <vt:lpstr>Learning outcome of this topic are: </vt:lpstr>
      <vt:lpstr>Sport and Recreation</vt:lpstr>
      <vt:lpstr> </vt:lpstr>
      <vt:lpstr>Evaluation important…</vt:lpstr>
      <vt:lpstr>Structure – 3 sectors</vt:lpstr>
      <vt:lpstr>Growth </vt:lpstr>
      <vt:lpstr>Diversity</vt:lpstr>
    </vt:vector>
  </TitlesOfParts>
  <Company>University of New Brunswick</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Terri Byers</dc:creator>
  <cp:lastModifiedBy>Microsoft Office User</cp:lastModifiedBy>
  <cp:revision>14</cp:revision>
  <dcterms:created xsi:type="dcterms:W3CDTF">2016-09-27T17:21:15Z</dcterms:created>
  <dcterms:modified xsi:type="dcterms:W3CDTF">2020-10-21T15:38:52Z</dcterms:modified>
</cp:coreProperties>
</file>