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3" r:id="rId2"/>
    <p:sldId id="256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9900"/>
    <a:srgbClr val="006600"/>
    <a:srgbClr val="0000CC"/>
    <a:srgbClr val="800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8623"/>
  </p:normalViewPr>
  <p:slideViewPr>
    <p:cSldViewPr>
      <p:cViewPr>
        <p:scale>
          <a:sx n="100" d="100"/>
          <a:sy n="100" d="100"/>
        </p:scale>
        <p:origin x="156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5FB881D-209E-4B44-AD0A-1BE06224574D}" type="datetimeFigureOut">
              <a:rPr lang="en-US"/>
              <a:pPr>
                <a:defRPr/>
              </a:pPr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AF97D38-443E-4D15-BE68-76D415595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28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7D38-443E-4D15-BE68-76D41559546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5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7D38-443E-4D15-BE68-76D4155954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32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7D38-443E-4D15-BE68-76D4155954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3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7D38-443E-4D15-BE68-76D4155954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6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7D38-443E-4D15-BE68-76D4155954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0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7D38-443E-4D15-BE68-76D4155954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11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7D38-443E-4D15-BE68-76D4155954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7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7D38-443E-4D15-BE68-76D41559546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2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7D38-443E-4D15-BE68-76D4155954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5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7D38-443E-4D15-BE68-76D4155954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2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7D38-443E-4D15-BE68-76D4155954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7D38-443E-4D15-BE68-76D4155954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7D38-443E-4D15-BE68-76D4155954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1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7D38-443E-4D15-BE68-76D4155954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7D38-443E-4D15-BE68-76D4155954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82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7D38-443E-4D15-BE68-76D4155954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4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7D38-443E-4D15-BE68-76D4155954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7D38-443E-4D15-BE68-76D4155954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67410-1A22-44C8-A5B2-4ED8B6C72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10346-0008-4E42-8E38-1B196B656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08AA6-150E-49C7-9DC5-D05E54125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47870-584E-4936-8C97-E4F820F20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89B9C-E291-46F6-BD84-281277D76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13BE5-3313-41A5-AEB0-B82DC1828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1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49CFA-DFB7-426C-A67C-C5F2E73B3A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6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0F7D8-BFCE-4019-AACA-248C6DF95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4CA1D-5D84-496B-8559-203721DE5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11A58-3C9E-405F-BC3A-2605F054C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6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C3E62-C147-4B20-8312-FD999A021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068E010-C60B-4E0B-9771-C991288E7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-533400" y="1295400"/>
            <a:ext cx="5334000" cy="1066800"/>
          </a:xfrm>
        </p:spPr>
        <p:txBody>
          <a:bodyPr/>
          <a:lstStyle/>
          <a:p>
            <a:r>
              <a:rPr lang="en-US" altLang="en-US" u="sng" dirty="0" smtClean="0">
                <a:solidFill>
                  <a:schemeClr val="bg1"/>
                </a:solidFill>
              </a:rPr>
              <a:t>Chapter 2</a:t>
            </a:r>
            <a:r>
              <a:rPr lang="en-US" altLang="en-US" dirty="0" smtClean="0">
                <a:solidFill>
                  <a:schemeClr val="bg1"/>
                </a:solidFill>
              </a:rPr>
              <a:t>:</a:t>
            </a:r>
            <a:br>
              <a:rPr lang="en-US" altLang="en-US" dirty="0" smtClean="0">
                <a:solidFill>
                  <a:schemeClr val="bg1"/>
                </a:solidFill>
              </a:rPr>
            </a:br>
            <a:r>
              <a:rPr lang="en-US" altLang="en-US" dirty="0" smtClean="0">
                <a:solidFill>
                  <a:schemeClr val="bg1"/>
                </a:solidFill>
              </a:rPr>
              <a:t>Building a </a:t>
            </a:r>
            <a:br>
              <a:rPr lang="en-US" altLang="en-US" dirty="0" smtClean="0">
                <a:solidFill>
                  <a:schemeClr val="bg1"/>
                </a:solidFill>
              </a:rPr>
            </a:br>
            <a:r>
              <a:rPr lang="en-US" altLang="en-US" dirty="0" smtClean="0">
                <a:solidFill>
                  <a:schemeClr val="bg1"/>
                </a:solidFill>
              </a:rPr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57150"/>
            <a:ext cx="9067800" cy="563563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 </a:t>
            </a:r>
            <a:r>
              <a:rPr lang="en-US" altLang="en-US" sz="3200" b="1" dirty="0" smtClean="0">
                <a:solidFill>
                  <a:srgbClr val="800000"/>
                </a:solidFill>
              </a:rPr>
              <a:t>Example of </a:t>
            </a:r>
            <a:r>
              <a:rPr lang="en-US" altLang="en-US" sz="3200" b="1" u="sng" dirty="0" smtClean="0">
                <a:solidFill>
                  <a:srgbClr val="800000"/>
                </a:solidFill>
              </a:rPr>
              <a:t>Size</a:t>
            </a:r>
            <a:r>
              <a:rPr lang="en-US" altLang="en-US" sz="3200" b="1" dirty="0" smtClean="0">
                <a:solidFill>
                  <a:srgbClr val="800000"/>
                </a:solidFill>
              </a:rPr>
              <a:t> and </a:t>
            </a:r>
            <a:r>
              <a:rPr lang="en-US" altLang="en-US" sz="3200" b="1" u="sng" dirty="0" smtClean="0">
                <a:solidFill>
                  <a:srgbClr val="800000"/>
                </a:solidFill>
              </a:rPr>
              <a:t>Complexity</a:t>
            </a:r>
            <a:r>
              <a:rPr lang="en-US" altLang="en-US" sz="3200" b="1" dirty="0" smtClean="0">
                <a:solidFill>
                  <a:srgbClr val="800000"/>
                </a:solidFill>
              </a:rPr>
              <a:t> Increases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838200" y="792163"/>
            <a:ext cx="12763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b="1" i="1">
                <a:solidFill>
                  <a:srgbClr val="0000CC"/>
                </a:solidFill>
              </a:rPr>
              <a:t>(a)</a:t>
            </a:r>
            <a:r>
              <a:rPr lang="en-US" altLang="en-US" b="1" i="1"/>
              <a:t> </a:t>
            </a:r>
            <a:r>
              <a:rPr lang="en-US" altLang="en-US" b="1" i="1" u="sng">
                <a:solidFill>
                  <a:srgbClr val="0000CC"/>
                </a:solidFill>
              </a:rPr>
              <a:t>Simple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4724400" y="774700"/>
            <a:ext cx="39560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b="1" i="1" dirty="0">
                <a:solidFill>
                  <a:srgbClr val="800000"/>
                </a:solidFill>
              </a:rPr>
              <a:t>(b)</a:t>
            </a:r>
            <a:r>
              <a:rPr lang="en-US" altLang="en-US" b="1" i="1" dirty="0"/>
              <a:t> </a:t>
            </a:r>
            <a:r>
              <a:rPr lang="en-US" altLang="en-US" b="1" i="1" u="sng" dirty="0">
                <a:solidFill>
                  <a:srgbClr val="800000"/>
                </a:solidFill>
              </a:rPr>
              <a:t>Increased </a:t>
            </a:r>
            <a:r>
              <a:rPr lang="en-US" altLang="en-US" b="1" i="1" u="sng" dirty="0" smtClean="0">
                <a:solidFill>
                  <a:srgbClr val="800000"/>
                </a:solidFill>
              </a:rPr>
              <a:t>Size </a:t>
            </a:r>
            <a:r>
              <a:rPr lang="en-US" altLang="en-US" b="1" i="1" u="sng" dirty="0">
                <a:solidFill>
                  <a:srgbClr val="800000"/>
                </a:solidFill>
              </a:rPr>
              <a:t>and Complexity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4269"/>
            <a:ext cx="1536192" cy="4273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94951"/>
            <a:ext cx="5022850" cy="4825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/>
          <a:lstStyle/>
          <a:p>
            <a:pPr eaLnBrk="1" hangingPunct="1"/>
            <a:r>
              <a:rPr lang="en-US" altLang="en-US" sz="3200" b="1" u="sng" dirty="0" smtClean="0">
                <a:solidFill>
                  <a:srgbClr val="800000"/>
                </a:solidFill>
              </a:rPr>
              <a:t>Task Breakdown (</a:t>
            </a:r>
            <a:r>
              <a:rPr lang="en-US" altLang="en-US" sz="3200" b="1" u="sng" dirty="0" smtClean="0">
                <a:solidFill>
                  <a:srgbClr val="0000CC"/>
                </a:solidFill>
              </a:rPr>
              <a:t>Macro</a:t>
            </a:r>
            <a:r>
              <a:rPr lang="en-US" altLang="en-US" sz="3200" b="1" u="sng" dirty="0" smtClean="0">
                <a:solidFill>
                  <a:srgbClr val="800000"/>
                </a:solidFill>
              </a:rPr>
              <a:t>)</a:t>
            </a:r>
            <a:r>
              <a:rPr lang="en-US" altLang="en-US" sz="3200" b="1" dirty="0" smtClean="0"/>
              <a:t> Example (</a:t>
            </a:r>
            <a:r>
              <a:rPr lang="en-US" altLang="en-US" sz="3200" b="1" dirty="0" smtClean="0">
                <a:solidFill>
                  <a:srgbClr val="0000CC"/>
                </a:solidFill>
              </a:rPr>
              <a:t>Handling Complexity)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1609725" y="4876800"/>
            <a:ext cx="66517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b="1" i="1" dirty="0">
                <a:solidFill>
                  <a:srgbClr val="0000CC"/>
                </a:solidFill>
              </a:rPr>
              <a:t>1. </a:t>
            </a:r>
            <a:r>
              <a:rPr lang="en-US" altLang="en-US" b="1" i="1" u="sng" dirty="0">
                <a:solidFill>
                  <a:srgbClr val="0000CC"/>
                </a:solidFill>
              </a:rPr>
              <a:t>Who</a:t>
            </a:r>
            <a:r>
              <a:rPr lang="en-US" altLang="en-US" b="1" i="1" dirty="0">
                <a:solidFill>
                  <a:srgbClr val="0000CC"/>
                </a:solidFill>
              </a:rPr>
              <a:t> </a:t>
            </a:r>
            <a:r>
              <a:rPr lang="en-US" altLang="en-US" b="1" i="1" dirty="0" smtClean="0">
                <a:solidFill>
                  <a:srgbClr val="0000CC"/>
                </a:solidFill>
              </a:rPr>
              <a:t>performs </a:t>
            </a:r>
            <a:r>
              <a:rPr lang="en-US" altLang="en-US" b="1" i="1" dirty="0">
                <a:solidFill>
                  <a:srgbClr val="0000CC"/>
                </a:solidFill>
              </a:rPr>
              <a:t>what task?</a:t>
            </a:r>
          </a:p>
          <a:p>
            <a:pPr algn="l" eaLnBrk="1" hangingPunct="1"/>
            <a:r>
              <a:rPr lang="en-US" altLang="en-US" b="1" i="1" dirty="0">
                <a:solidFill>
                  <a:srgbClr val="0000CC"/>
                </a:solidFill>
              </a:rPr>
              <a:t>2. </a:t>
            </a:r>
            <a:r>
              <a:rPr lang="en-US" altLang="en-US" b="1" i="1" u="sng" dirty="0" smtClean="0">
                <a:solidFill>
                  <a:srgbClr val="0000CC"/>
                </a:solidFill>
              </a:rPr>
              <a:t>How</a:t>
            </a:r>
            <a:r>
              <a:rPr lang="en-US" altLang="en-US" b="1" i="1" dirty="0">
                <a:solidFill>
                  <a:srgbClr val="0000CC"/>
                </a:solidFill>
              </a:rPr>
              <a:t> </a:t>
            </a:r>
            <a:r>
              <a:rPr lang="en-US" altLang="en-US" b="1" i="1" dirty="0" smtClean="0">
                <a:solidFill>
                  <a:srgbClr val="0000CC"/>
                </a:solidFill>
              </a:rPr>
              <a:t>is </a:t>
            </a:r>
            <a:r>
              <a:rPr lang="en-US" altLang="en-US" b="1" i="1" dirty="0">
                <a:solidFill>
                  <a:srgbClr val="0000CC"/>
                </a:solidFill>
              </a:rPr>
              <a:t>the task completed with what technique or tool?</a:t>
            </a:r>
          </a:p>
          <a:p>
            <a:pPr algn="l" eaLnBrk="1" hangingPunct="1"/>
            <a:r>
              <a:rPr lang="en-US" altLang="en-US" b="1" i="1" dirty="0">
                <a:solidFill>
                  <a:srgbClr val="0000CC"/>
                </a:solidFill>
              </a:rPr>
              <a:t>3. </a:t>
            </a:r>
            <a:r>
              <a:rPr lang="en-US" altLang="en-US" b="1" i="1" u="sng" dirty="0">
                <a:solidFill>
                  <a:srgbClr val="0000CC"/>
                </a:solidFill>
              </a:rPr>
              <a:t>When</a:t>
            </a:r>
            <a:r>
              <a:rPr lang="en-US" altLang="en-US" b="1" i="1" dirty="0">
                <a:solidFill>
                  <a:srgbClr val="0000CC"/>
                </a:solidFill>
              </a:rPr>
              <a:t> </a:t>
            </a:r>
            <a:r>
              <a:rPr lang="en-US" altLang="en-US" b="1" i="1" dirty="0" smtClean="0">
                <a:solidFill>
                  <a:srgbClr val="0000CC"/>
                </a:solidFill>
              </a:rPr>
              <a:t>should </a:t>
            </a:r>
            <a:r>
              <a:rPr lang="en-US" altLang="en-US" b="1" i="1" dirty="0">
                <a:solidFill>
                  <a:srgbClr val="0000CC"/>
                </a:solidFill>
              </a:rPr>
              <a:t>which task start and end?</a:t>
            </a:r>
          </a:p>
          <a:p>
            <a:pPr algn="l" eaLnBrk="1" hangingPunct="1"/>
            <a:r>
              <a:rPr lang="en-US" altLang="en-US" b="1" i="1" dirty="0">
                <a:solidFill>
                  <a:srgbClr val="0000CC"/>
                </a:solidFill>
              </a:rPr>
              <a:t>4. </a:t>
            </a:r>
            <a:r>
              <a:rPr lang="en-US" altLang="en-US" b="1" i="1" u="sng" dirty="0">
                <a:solidFill>
                  <a:srgbClr val="0000CC"/>
                </a:solidFill>
              </a:rPr>
              <a:t>Who</a:t>
            </a:r>
            <a:r>
              <a:rPr lang="en-US" altLang="en-US" b="1" i="1" dirty="0">
                <a:solidFill>
                  <a:srgbClr val="0000CC"/>
                </a:solidFill>
              </a:rPr>
              <a:t> </a:t>
            </a:r>
            <a:r>
              <a:rPr lang="en-US" altLang="en-US" b="1" i="1" dirty="0" smtClean="0">
                <a:solidFill>
                  <a:srgbClr val="0000CC"/>
                </a:solidFill>
              </a:rPr>
              <a:t>should </a:t>
            </a:r>
            <a:r>
              <a:rPr lang="en-US" altLang="en-US" b="1" i="1" dirty="0">
                <a:solidFill>
                  <a:srgbClr val="0000CC"/>
                </a:solidFill>
              </a:rPr>
              <a:t>coordinate the people and the tasks?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66552"/>
            <a:ext cx="5738678" cy="3064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Iterative Process Example </a:t>
            </a:r>
            <a:br>
              <a:rPr lang="en-US" altLang="en-US" sz="3200" b="1" dirty="0" smtClean="0"/>
            </a:br>
            <a:r>
              <a:rPr lang="en-US" altLang="en-US" sz="3200" b="1" dirty="0" smtClean="0"/>
              <a:t>(</a:t>
            </a:r>
            <a:r>
              <a:rPr lang="en-US" altLang="en-US" sz="3200" b="1" dirty="0" smtClean="0">
                <a:solidFill>
                  <a:srgbClr val="0000CC"/>
                </a:solidFill>
              </a:rPr>
              <a:t>Handling Complexity</a:t>
            </a:r>
            <a:r>
              <a:rPr lang="en-US" altLang="en-US" sz="3200" b="1" dirty="0" smtClean="0"/>
              <a:t>)</a:t>
            </a:r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>
            <a:off x="4648200" y="5410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5873971" cy="4580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en-US" sz="3800" b="1" dirty="0" smtClean="0"/>
              <a:t>Handling the “Details” Separately</a:t>
            </a:r>
          </a:p>
        </p:txBody>
      </p:sp>
      <p:sp>
        <p:nvSpPr>
          <p:cNvPr id="14339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0" y="3200400"/>
            <a:ext cx="89916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i="1" dirty="0" smtClean="0">
                <a:solidFill>
                  <a:srgbClr val="0000CC"/>
                </a:solidFill>
              </a:rPr>
              <a:t>Seemingly “simple” test/fix and integrate steps: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b="1" i="1" dirty="0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 smtClean="0"/>
              <a:t>Should there be separate and independent test group?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 smtClean="0"/>
              <a:t>How should problem be reported and to whom?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 smtClean="0"/>
              <a:t>How much information must accompany a problem report?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 smtClean="0"/>
              <a:t>Who decides on the priority of the problem?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 smtClean="0"/>
              <a:t>How is the problem fix returned?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 smtClean="0"/>
              <a:t>Should all problems be fixed?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 smtClean="0"/>
              <a:t>What should we do with non-fixed problem?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 smtClean="0"/>
              <a:t>How are fixes integrated back to the system?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i="1" dirty="0" smtClean="0"/>
              <a:t> </a:t>
            </a:r>
          </a:p>
        </p:txBody>
      </p:sp>
      <p:pic>
        <p:nvPicPr>
          <p:cNvPr id="5" name="Picture 2" descr="\\10.1.1.17\productions\ART\ART PROCESS\PPT Projects\Tsui_PPT_163567\9781284106008_PPTx_CH02_FIG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273800" cy="144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16002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006600"/>
                </a:solidFill>
              </a:rPr>
              <a:t>Some </a:t>
            </a:r>
            <a:r>
              <a:rPr lang="en-US" altLang="en-US" sz="3200" b="1" i="1" dirty="0" smtClean="0">
                <a:solidFill>
                  <a:srgbClr val="006600"/>
                </a:solidFill>
              </a:rPr>
              <a:t>“Non-Technical”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 Considerations</a:t>
            </a:r>
            <a:r>
              <a:rPr lang="en-US" altLang="en-US" sz="3200" b="1" dirty="0" smtClean="0"/>
              <a:t> for Developing &amp; Supporting a </a:t>
            </a:r>
            <a:r>
              <a:rPr lang="en-US" altLang="en-US" sz="3200" b="1" dirty="0" smtClean="0">
                <a:solidFill>
                  <a:srgbClr val="0000CC"/>
                </a:solidFill>
              </a:rPr>
              <a:t>System </a:t>
            </a:r>
            <a:r>
              <a:rPr lang="en-US" altLang="en-US" sz="2800" b="1" dirty="0" smtClean="0">
                <a:solidFill>
                  <a:srgbClr val="800000"/>
                </a:solidFill>
              </a:rPr>
              <a:t>(requiring more effort, more resources, etc.)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362200"/>
            <a:ext cx="8610600" cy="33528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0000CC"/>
                </a:solidFill>
              </a:rPr>
              <a:t>Effort and Schedule Expansion </a:t>
            </a:r>
            <a:endParaRPr lang="en-US" altLang="en-US" sz="2400" b="1" dirty="0" smtClean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en-US" sz="2400" b="1" dirty="0" smtClean="0"/>
              <a:t>How does one estimate and handle this?</a:t>
            </a:r>
          </a:p>
          <a:p>
            <a:pPr lvl="1" eaLnBrk="1" hangingPunct="1">
              <a:buFontTx/>
              <a:buNone/>
            </a:pPr>
            <a:endParaRPr lang="en-US" altLang="en-US" sz="2400" b="1" dirty="0" smtClean="0"/>
          </a:p>
          <a:p>
            <a:pPr eaLnBrk="1" hangingPunct="1"/>
            <a:r>
              <a:rPr lang="en-US" altLang="en-US" sz="2800" b="1" dirty="0" smtClean="0">
                <a:solidFill>
                  <a:srgbClr val="0000CC"/>
                </a:solidFill>
              </a:rPr>
              <a:t>Assignment and Communications Expansion</a:t>
            </a:r>
            <a:r>
              <a:rPr lang="en-US" altLang="en-US" sz="2800" b="1" dirty="0" smtClean="0"/>
              <a:t>?</a:t>
            </a:r>
          </a:p>
          <a:p>
            <a:pPr lvl="1" eaLnBrk="1" hangingPunct="1"/>
            <a:r>
              <a:rPr lang="en-US" altLang="en-US" sz="2400" b="1" dirty="0" smtClean="0"/>
              <a:t>Do we need some process?</a:t>
            </a:r>
          </a:p>
          <a:p>
            <a:pPr lvl="1" eaLnBrk="1" hangingPunct="1"/>
            <a:r>
              <a:rPr lang="en-US" altLang="en-US" sz="2400" b="1" dirty="0" smtClean="0"/>
              <a:t>Do we need some tools?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257800"/>
            <a:ext cx="8820150" cy="762000"/>
          </a:xfrm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en-US" sz="2000" b="1" dirty="0" smtClean="0"/>
              <a:t>Increase in amount of communications as # of people increases. </a:t>
            </a:r>
            <a:br>
              <a:rPr lang="en-US" altLang="en-US" sz="2000" b="1" dirty="0" smtClean="0"/>
            </a:br>
            <a:r>
              <a:rPr lang="en-US" altLang="en-US" sz="2000" b="1" dirty="0" smtClean="0"/>
              <a:t> Also, an increase in the 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number of communications errors committed.</a:t>
            </a:r>
            <a:r>
              <a:rPr lang="en-US" altLang="en-US" sz="2000" b="1" dirty="0" smtClean="0"/>
              <a:t> </a:t>
            </a: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152400" y="381000"/>
            <a:ext cx="8915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200" b="1" dirty="0"/>
              <a:t>With the increase in system complexity, there is a </a:t>
            </a:r>
            <a:r>
              <a:rPr lang="en-US" altLang="en-US" sz="2200" b="1" dirty="0" smtClean="0"/>
              <a:t>corresponding increase </a:t>
            </a:r>
            <a:r>
              <a:rPr lang="en-US" altLang="en-US" sz="2200" b="1" dirty="0"/>
              <a:t>in the “manpower” or human resources.</a:t>
            </a:r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76200" y="4876800"/>
            <a:ext cx="9045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b="1" dirty="0">
                <a:solidFill>
                  <a:srgbClr val="800000"/>
                </a:solidFill>
              </a:rPr>
              <a:t>For n people, number of potential communications paths = </a:t>
            </a:r>
            <a:r>
              <a:rPr lang="en-US" altLang="en-US" b="1" dirty="0">
                <a:solidFill>
                  <a:srgbClr val="800000"/>
                </a:solidFill>
                <a:cs typeface="Arial" charset="0"/>
              </a:rPr>
              <a:t>∑ (</a:t>
            </a:r>
            <a:r>
              <a:rPr lang="en-US" altLang="en-US" b="1" dirty="0" smtClean="0">
                <a:solidFill>
                  <a:srgbClr val="800000"/>
                </a:solidFill>
                <a:cs typeface="Arial" charset="0"/>
              </a:rPr>
              <a:t>n−1</a:t>
            </a:r>
            <a:r>
              <a:rPr lang="en-US" altLang="en-US" b="1" dirty="0">
                <a:solidFill>
                  <a:srgbClr val="800000"/>
                </a:solidFill>
                <a:cs typeface="Arial" charset="0"/>
              </a:rPr>
              <a:t>) = [</a:t>
            </a:r>
            <a:r>
              <a:rPr lang="en-US" altLang="en-US" b="1" dirty="0" err="1">
                <a:solidFill>
                  <a:srgbClr val="800000"/>
                </a:solidFill>
                <a:cs typeface="Arial" charset="0"/>
              </a:rPr>
              <a:t>nx</a:t>
            </a:r>
            <a:r>
              <a:rPr lang="en-US" altLang="en-US" b="1" dirty="0">
                <a:solidFill>
                  <a:srgbClr val="800000"/>
                </a:solidFill>
                <a:cs typeface="Arial" charset="0"/>
              </a:rPr>
              <a:t>(n−1)] /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1219200"/>
            <a:ext cx="6614160" cy="3523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0000CC"/>
                </a:solidFill>
              </a:rPr>
              <a:t>A Large, Complex System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i="1" dirty="0" smtClean="0">
                <a:solidFill>
                  <a:srgbClr val="0000CC"/>
                </a:solidFill>
              </a:rPr>
              <a:t>Building “mission-critical” or “business- critical” system (e.g., </a:t>
            </a:r>
            <a:r>
              <a:rPr lang="en-US" altLang="en-US" sz="2800" b="1" i="1" dirty="0" smtClean="0">
                <a:solidFill>
                  <a:srgbClr val="800000"/>
                </a:solidFill>
              </a:rPr>
              <a:t>payroll </a:t>
            </a:r>
            <a:r>
              <a:rPr lang="en-US" altLang="en-US" sz="2800" b="1" dirty="0">
                <a:solidFill>
                  <a:srgbClr val="800000"/>
                </a:solidFill>
                <a:cs typeface="Arial" charset="0"/>
              </a:rPr>
              <a:t>−</a:t>
            </a:r>
            <a:r>
              <a:rPr lang="en-US" altLang="en-US" sz="2800" b="1" i="1" dirty="0" smtClean="0">
                <a:solidFill>
                  <a:srgbClr val="800000"/>
                </a:solidFill>
              </a:rPr>
              <a:t> in textbook</a:t>
            </a:r>
            <a:r>
              <a:rPr lang="en-US" altLang="en-US" sz="2800" b="1" i="1" dirty="0" smtClean="0">
                <a:solidFill>
                  <a:srgbClr val="0000CC"/>
                </a:solidFill>
              </a:rPr>
              <a:t>) requires </a:t>
            </a:r>
            <a:r>
              <a:rPr lang="en-US" altLang="en-US" sz="2800" b="1" i="1" dirty="0" smtClean="0">
                <a:solidFill>
                  <a:srgbClr val="006600"/>
                </a:solidFill>
              </a:rPr>
              <a:t>(1) </a:t>
            </a:r>
            <a:r>
              <a:rPr lang="en-US" altLang="en-US" sz="2800" b="1" i="1" u="sng" dirty="0" smtClean="0">
                <a:solidFill>
                  <a:srgbClr val="006600"/>
                </a:solidFill>
              </a:rPr>
              <a:t>several separate activities</a:t>
            </a:r>
            <a:r>
              <a:rPr lang="en-US" altLang="en-US" sz="2800" b="1" i="1" dirty="0" smtClean="0">
                <a:solidFill>
                  <a:srgbClr val="0000CC"/>
                </a:solidFill>
              </a:rPr>
              <a:t> performed by </a:t>
            </a:r>
            <a:r>
              <a:rPr lang="en-US" altLang="en-US" sz="2800" b="1" i="1" dirty="0" smtClean="0">
                <a:solidFill>
                  <a:srgbClr val="006600"/>
                </a:solidFill>
              </a:rPr>
              <a:t>(2) </a:t>
            </a:r>
            <a:r>
              <a:rPr lang="en-US" altLang="en-US" sz="2800" b="1" i="1" u="sng" dirty="0" smtClean="0">
                <a:solidFill>
                  <a:srgbClr val="006600"/>
                </a:solidFill>
              </a:rPr>
              <a:t>more than one person </a:t>
            </a:r>
            <a:br>
              <a:rPr lang="en-US" altLang="en-US" sz="2800" b="1" i="1" u="sng" dirty="0" smtClean="0">
                <a:solidFill>
                  <a:srgbClr val="006600"/>
                </a:solidFill>
              </a:rPr>
            </a:br>
            <a:r>
              <a:rPr lang="en-US" altLang="en-US" sz="2800" b="1" i="1" u="sng" dirty="0" smtClean="0">
                <a:solidFill>
                  <a:srgbClr val="006600"/>
                </a:solidFill>
              </a:rPr>
              <a:t>(e.g., 50 ~ 100)</a:t>
            </a:r>
            <a:r>
              <a:rPr lang="en-US" altLang="en-US" sz="2800" b="1" i="1" dirty="0" smtClean="0">
                <a:solidFill>
                  <a:srgbClr val="006600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000" b="1" i="1" dirty="0" smtClean="0">
              <a:solidFill>
                <a:srgbClr val="0066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u="sng" dirty="0" smtClean="0">
                <a:solidFill>
                  <a:srgbClr val="0000CC"/>
                </a:solidFill>
              </a:rPr>
              <a:t>Requirements</a:t>
            </a:r>
            <a:r>
              <a:rPr lang="en-US" altLang="en-US" sz="2400" b="1" dirty="0" smtClean="0"/>
              <a:t>: gathering, analysis, specification, and agreement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u="sng" dirty="0" smtClean="0">
                <a:solidFill>
                  <a:srgbClr val="0000CC"/>
                </a:solidFill>
              </a:rPr>
              <a:t>Design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:</a:t>
            </a:r>
            <a:r>
              <a:rPr lang="en-US" altLang="en-US" sz="2400" b="1" dirty="0" smtClean="0"/>
              <a:t> abstraction, decomposition, cohesion,  interaction, and coupling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u="sng" dirty="0" smtClean="0">
                <a:solidFill>
                  <a:srgbClr val="0000CC"/>
                </a:solidFill>
              </a:rPr>
              <a:t>Implementation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:</a:t>
            </a:r>
            <a:r>
              <a:rPr lang="en-US" altLang="en-US" sz="2400" b="1" dirty="0" smtClean="0"/>
              <a:t> coding and unit testing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u="sng" dirty="0" smtClean="0">
                <a:solidFill>
                  <a:srgbClr val="0000CC"/>
                </a:solidFill>
              </a:rPr>
              <a:t>Integration</a:t>
            </a:r>
            <a:r>
              <a:rPr lang="en-US" altLang="en-US" sz="2400" b="1" dirty="0" smtClean="0"/>
              <a:t> and tracking of pieces and parts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u="sng" dirty="0" smtClean="0">
                <a:solidFill>
                  <a:srgbClr val="0000CC"/>
                </a:solidFill>
              </a:rPr>
              <a:t>Separate testing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:</a:t>
            </a:r>
            <a:r>
              <a:rPr lang="en-US" altLang="en-US" sz="2400" b="1" dirty="0" smtClean="0"/>
              <a:t> functional testing, component testing, system testing, and performance testing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u="sng" dirty="0" smtClean="0">
                <a:solidFill>
                  <a:srgbClr val="0000CC"/>
                </a:solidFill>
              </a:rPr>
              <a:t>Packaging</a:t>
            </a:r>
            <a:r>
              <a:rPr lang="en-US" altLang="en-US" sz="2400" b="1" dirty="0" smtClean="0"/>
              <a:t> and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releasing</a:t>
            </a:r>
            <a:r>
              <a:rPr lang="en-US" altLang="en-US" sz="2400" b="1" dirty="0" smtClean="0"/>
              <a:t>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8683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0000CC"/>
                </a:solidFill>
              </a:rPr>
              <a:t>Also, Need to “</a:t>
            </a:r>
            <a:r>
              <a:rPr lang="en-US" altLang="en-US" sz="3200" b="1" u="sng" dirty="0" smtClean="0">
                <a:solidFill>
                  <a:srgbClr val="800000"/>
                </a:solidFill>
              </a:rPr>
              <a:t>Support</a:t>
            </a:r>
            <a:r>
              <a:rPr lang="en-US" altLang="en-US" sz="3200" b="1" dirty="0" smtClean="0">
                <a:solidFill>
                  <a:srgbClr val="0000CC"/>
                </a:solidFill>
              </a:rPr>
              <a:t>” the “Payroll” System in Text (for </a:t>
            </a:r>
            <a:r>
              <a:rPr lang="en-US" altLang="en-US" sz="3200" b="1" i="1" dirty="0" smtClean="0">
                <a:solidFill>
                  <a:srgbClr val="006600"/>
                </a:solidFill>
              </a:rPr>
              <a:t>real production</a:t>
            </a:r>
            <a:r>
              <a:rPr lang="en-US" altLang="en-US" sz="3200" b="1" dirty="0" smtClean="0">
                <a:solidFill>
                  <a:srgbClr val="0000CC"/>
                </a:solidFill>
              </a:rPr>
              <a:t>)</a:t>
            </a:r>
            <a:br>
              <a:rPr lang="en-US" altLang="en-US" sz="3200" b="1" dirty="0" smtClean="0">
                <a:solidFill>
                  <a:srgbClr val="0000CC"/>
                </a:solidFill>
              </a:rPr>
            </a:br>
            <a:r>
              <a:rPr lang="en-US" altLang="en-US" sz="2400" b="1" dirty="0" smtClean="0">
                <a:solidFill>
                  <a:srgbClr val="800000"/>
                </a:solidFill>
              </a:rPr>
              <a:t>(</a:t>
            </a:r>
            <a:r>
              <a:rPr lang="en-US" altLang="en-US" sz="2400" b="1" u="sng" dirty="0" smtClean="0">
                <a:solidFill>
                  <a:srgbClr val="800000"/>
                </a:solidFill>
              </a:rPr>
              <a:t>oftentimes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 complex systems are not </a:t>
            </a:r>
            <a:r>
              <a:rPr lang="en-US" altLang="en-US" sz="2400" b="1" u="sng" dirty="0" smtClean="0">
                <a:solidFill>
                  <a:srgbClr val="800000"/>
                </a:solidFill>
              </a:rPr>
              <a:t>“perfect”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)</a:t>
            </a:r>
            <a:r>
              <a:rPr lang="en-US" altLang="en-US" sz="3200" b="1" dirty="0" smtClean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006600"/>
                </a:solidFill>
              </a:rPr>
              <a:t>Pre-release:</a:t>
            </a:r>
            <a:r>
              <a:rPr lang="en-US" altLang="en-US" sz="2800" b="1" dirty="0" smtClean="0"/>
              <a:t> preparation for education and support: </a:t>
            </a:r>
            <a:endParaRPr lang="en-US" altLang="en-US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Number of expected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Number of “known problems” and expected quality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Amount of user and support personnel training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Number of fix and maintenance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006600"/>
                </a:solidFill>
              </a:rPr>
              <a:t>Post-release: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800" b="1" dirty="0" smtClean="0"/>
              <a:t>preparation for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800" b="1" dirty="0" smtClean="0"/>
              <a:t>user and customer support: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Call center and problem resolutions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Major problem fixes and code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Functional modifications and enhancements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44563"/>
          </a:xfrm>
        </p:spPr>
        <p:txBody>
          <a:bodyPr/>
          <a:lstStyle/>
          <a:p>
            <a:pPr eaLnBrk="1" hangingPunct="1"/>
            <a:r>
              <a:rPr lang="en-US" altLang="en-US" sz="3600" b="1" u="sng" dirty="0" smtClean="0">
                <a:solidFill>
                  <a:srgbClr val="0000CC"/>
                </a:solidFill>
              </a:rPr>
              <a:t>Coordination</a:t>
            </a:r>
            <a:r>
              <a:rPr lang="en-US" altLang="en-US" sz="3600" b="1" dirty="0" smtClean="0"/>
              <a:t> Efforts Required in </a:t>
            </a:r>
            <a:r>
              <a:rPr lang="en-US" altLang="en-US" sz="3600" b="1" u="sng" dirty="0" smtClean="0"/>
              <a:t>Systems</a:t>
            </a:r>
            <a:r>
              <a:rPr lang="en-US" altLang="en-US" sz="3600" b="1" dirty="0" smtClean="0"/>
              <a:t> Development and Support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4958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/>
              <a:t>Because there are </a:t>
            </a:r>
            <a:r>
              <a:rPr lang="en-US" altLang="en-US" sz="2600" b="1" dirty="0">
                <a:solidFill>
                  <a:srgbClr val="800000"/>
                </a:solidFill>
              </a:rPr>
              <a:t>(</a:t>
            </a:r>
            <a:r>
              <a:rPr lang="en-US" altLang="en-US" sz="2600" b="1" dirty="0" err="1">
                <a:solidFill>
                  <a:srgbClr val="800000"/>
                </a:solidFill>
              </a:rPr>
              <a:t>i</a:t>
            </a:r>
            <a:r>
              <a:rPr lang="en-US" altLang="en-US" sz="2600" b="1" dirty="0" smtClean="0">
                <a:solidFill>
                  <a:srgbClr val="800000"/>
                </a:solidFill>
              </a:rPr>
              <a:t>) </a:t>
            </a:r>
            <a:r>
              <a:rPr lang="en-US" altLang="en-US" sz="2600" b="1" u="sng" dirty="0" smtClean="0">
                <a:solidFill>
                  <a:srgbClr val="800000"/>
                </a:solidFill>
              </a:rPr>
              <a:t>more parts,</a:t>
            </a:r>
            <a:r>
              <a:rPr lang="en-US" altLang="en-US" sz="2600" b="1" dirty="0" smtClean="0">
                <a:solidFill>
                  <a:srgbClr val="800000"/>
                </a:solidFill>
              </a:rPr>
              <a:t> (ii) </a:t>
            </a:r>
            <a:r>
              <a:rPr lang="en-US" altLang="en-US" sz="2600" b="1" u="sng" dirty="0" smtClean="0">
                <a:solidFill>
                  <a:srgbClr val="800000"/>
                </a:solidFill>
              </a:rPr>
              <a:t>more developers</a:t>
            </a:r>
            <a:r>
              <a:rPr lang="en-US" altLang="en-US" sz="2600" b="1" dirty="0" smtClean="0">
                <a:solidFill>
                  <a:srgbClr val="800000"/>
                </a:solidFill>
              </a:rPr>
              <a:t>, and (iii) </a:t>
            </a:r>
            <a:r>
              <a:rPr lang="en-US" altLang="en-US" sz="2600" b="1" u="sng" dirty="0" smtClean="0">
                <a:solidFill>
                  <a:srgbClr val="800000"/>
                </a:solidFill>
              </a:rPr>
              <a:t>more users</a:t>
            </a:r>
            <a:r>
              <a:rPr lang="en-US" altLang="en-US" sz="2600" b="1" dirty="0" smtClean="0">
                <a:solidFill>
                  <a:srgbClr val="800000"/>
                </a:solidFill>
              </a:rPr>
              <a:t> to consider in “large systems”</a:t>
            </a:r>
            <a:r>
              <a:rPr lang="en-US" altLang="en-US" sz="2600" b="1" dirty="0" smtClean="0"/>
              <a:t> than </a:t>
            </a:r>
            <a:r>
              <a:rPr lang="en-US" altLang="en-US" sz="2600" b="1" dirty="0" smtClean="0">
                <a:solidFill>
                  <a:srgbClr val="006600"/>
                </a:solidFill>
              </a:rPr>
              <a:t>a </a:t>
            </a:r>
            <a:r>
              <a:rPr lang="en-US" altLang="en-US" sz="2600" b="1" u="sng" dirty="0" smtClean="0">
                <a:solidFill>
                  <a:srgbClr val="006600"/>
                </a:solidFill>
              </a:rPr>
              <a:t>single program</a:t>
            </a:r>
            <a:r>
              <a:rPr lang="en-US" altLang="en-US" sz="2600" b="1" dirty="0" smtClean="0">
                <a:solidFill>
                  <a:srgbClr val="006600"/>
                </a:solidFill>
              </a:rPr>
              <a:t> developed by a </a:t>
            </a:r>
            <a:r>
              <a:rPr lang="en-US" altLang="en-US" sz="2600" b="1" u="sng" dirty="0" smtClean="0">
                <a:solidFill>
                  <a:srgbClr val="006600"/>
                </a:solidFill>
              </a:rPr>
              <a:t>single person</a:t>
            </a:r>
            <a:r>
              <a:rPr lang="en-US" altLang="en-US" sz="2600" b="1" dirty="0" smtClean="0">
                <a:solidFill>
                  <a:srgbClr val="006600"/>
                </a:solidFill>
              </a:rPr>
              <a:t> for a </a:t>
            </a:r>
            <a:r>
              <a:rPr lang="en-US" altLang="en-US" sz="2600" b="1" u="sng" dirty="0" smtClean="0">
                <a:solidFill>
                  <a:srgbClr val="006600"/>
                </a:solidFill>
              </a:rPr>
              <a:t>limited number of users</a:t>
            </a:r>
            <a:r>
              <a:rPr lang="en-US" altLang="en-US" sz="2600" b="1" dirty="0" smtClean="0"/>
              <a:t>, there is the need for </a:t>
            </a:r>
            <a:r>
              <a:rPr lang="en-US" altLang="en-US" sz="2600" b="1" u="sng" dirty="0" smtClean="0"/>
              <a:t>coordination</a:t>
            </a:r>
            <a:r>
              <a:rPr lang="en-US" altLang="en-US" sz="2600" b="1" dirty="0" smtClean="0"/>
              <a:t> of (3P’s):</a:t>
            </a:r>
          </a:p>
          <a:p>
            <a:pPr eaLnBrk="1" hangingPunct="1">
              <a:buFontTx/>
              <a:buNone/>
            </a:pPr>
            <a:endParaRPr lang="en-US" altLang="en-US" sz="1000" b="1" dirty="0" smtClean="0"/>
          </a:p>
          <a:p>
            <a:pPr lvl="1" eaLnBrk="1" hangingPunct="1"/>
            <a:r>
              <a:rPr lang="en-US" altLang="en-US" sz="2200" b="1" i="1" u="sng" dirty="0" smtClean="0">
                <a:solidFill>
                  <a:srgbClr val="0000CC"/>
                </a:solidFill>
              </a:rPr>
              <a:t>“Processes</a:t>
            </a:r>
            <a:r>
              <a:rPr lang="en-US" altLang="en-US" sz="2200" b="1" i="1" dirty="0" smtClean="0">
                <a:solidFill>
                  <a:srgbClr val="0000CC"/>
                </a:solidFill>
              </a:rPr>
              <a:t>” and methodologies to be used</a:t>
            </a:r>
          </a:p>
          <a:p>
            <a:pPr lvl="1" eaLnBrk="1" hangingPunct="1"/>
            <a:r>
              <a:rPr lang="en-US" altLang="en-US" sz="2200" b="1" i="1" dirty="0" smtClean="0">
                <a:solidFill>
                  <a:srgbClr val="0000CC"/>
                </a:solidFill>
              </a:rPr>
              <a:t>Final “</a:t>
            </a:r>
            <a:r>
              <a:rPr lang="en-US" altLang="en-US" sz="2200" b="1" i="1" u="sng" dirty="0" smtClean="0">
                <a:solidFill>
                  <a:srgbClr val="0000CC"/>
                </a:solidFill>
              </a:rPr>
              <a:t>product</a:t>
            </a:r>
            <a:r>
              <a:rPr lang="en-US" altLang="en-US" sz="2200" b="1" i="1" dirty="0" smtClean="0">
                <a:solidFill>
                  <a:srgbClr val="0000CC"/>
                </a:solidFill>
              </a:rPr>
              <a:t>” and intermediate artifacts</a:t>
            </a:r>
          </a:p>
          <a:p>
            <a:pPr lvl="1" eaLnBrk="1" hangingPunct="1"/>
            <a:r>
              <a:rPr lang="en-US" altLang="en-US" sz="2200" b="1" i="1" u="sng" dirty="0" smtClean="0">
                <a:solidFill>
                  <a:srgbClr val="0000CC"/>
                </a:solidFill>
              </a:rPr>
              <a:t>“People</a:t>
            </a:r>
            <a:r>
              <a:rPr lang="en-US" altLang="en-US" sz="2200" b="1" i="1" dirty="0" smtClean="0">
                <a:solidFill>
                  <a:srgbClr val="0000CC"/>
                </a:solidFill>
              </a:rPr>
              <a:t>” (developers, support personnel, and users</a:t>
            </a:r>
            <a:r>
              <a:rPr lang="en-US" altLang="en-US" sz="2200" b="1" i="1" dirty="0" smtClean="0">
                <a:solidFill>
                  <a:srgbClr val="0000FF"/>
                </a:solidFill>
              </a:rPr>
              <a:t>)</a:t>
            </a:r>
          </a:p>
          <a:p>
            <a:pPr eaLnBrk="1" hangingPunct="1"/>
            <a:endParaRPr lang="en-US" altLang="en-US" sz="2800" b="1" dirty="0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4800" y="5378450"/>
            <a:ext cx="86042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b="1" i="1" dirty="0"/>
              <a:t>The previous diagram on people increase and potential communication paths</a:t>
            </a:r>
          </a:p>
          <a:p>
            <a:pPr algn="l" eaLnBrk="1" hangingPunct="1"/>
            <a:r>
              <a:rPr lang="en-US" altLang="en-US" b="1" i="1" dirty="0"/>
              <a:t>increase provides a clue to the importance of </a:t>
            </a:r>
            <a:r>
              <a:rPr lang="en-US" altLang="en-US" b="1" i="1" u="sng" dirty="0">
                <a:solidFill>
                  <a:srgbClr val="800000"/>
                </a:solidFill>
              </a:rPr>
              <a:t>coordination </a:t>
            </a:r>
            <a:r>
              <a:rPr lang="en-US" altLang="en-US" b="1" i="1" dirty="0"/>
              <a:t>efforts.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b="1" u="sng" dirty="0" smtClean="0">
                <a:solidFill>
                  <a:srgbClr val="0000CC"/>
                </a:solidFill>
              </a:rPr>
              <a:t>Effort</a:t>
            </a:r>
            <a:r>
              <a:rPr lang="en-US" sz="3800" b="1" dirty="0" smtClean="0">
                <a:solidFill>
                  <a:srgbClr val="0000CC"/>
                </a:solidFill>
              </a:rPr>
              <a:t> vs. </a:t>
            </a:r>
            <a:r>
              <a:rPr lang="en-US" sz="3800" b="1" u="sng" dirty="0" smtClean="0">
                <a:solidFill>
                  <a:srgbClr val="0000CC"/>
                </a:solidFill>
              </a:rPr>
              <a:t>Software Product “Quality”</a:t>
            </a:r>
          </a:p>
        </p:txBody>
      </p:sp>
      <p:pic>
        <p:nvPicPr>
          <p:cNvPr id="1026" name="Picture 2" descr="\\10.1.1.17\productions\ART\ART PROCESS\PPT Projects\Tsui_PPT_163567\9781284106008_PPTx_CH02_FIG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27" y="1524000"/>
            <a:ext cx="7034359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6600CC"/>
                </a:solidFill>
              </a:rPr>
              <a:t>Building a “System”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458200" cy="38862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Moving from </a:t>
            </a:r>
            <a:r>
              <a:rPr lang="en-US" altLang="en-US" sz="2800" b="1" dirty="0" smtClean="0">
                <a:solidFill>
                  <a:srgbClr val="6600CC"/>
                </a:solidFill>
              </a:rPr>
              <a:t>writing a program</a:t>
            </a:r>
            <a:r>
              <a:rPr lang="en-US" altLang="en-US" sz="2800" b="1" dirty="0" smtClean="0"/>
              <a:t> to </a:t>
            </a:r>
            <a:r>
              <a:rPr lang="en-US" altLang="en-US" sz="2800" b="1" dirty="0" smtClean="0">
                <a:solidFill>
                  <a:srgbClr val="6600CC"/>
                </a:solidFill>
              </a:rPr>
              <a:t>building a system. </a:t>
            </a:r>
            <a:r>
              <a:rPr lang="en-US" altLang="en-US" sz="2800" b="1" u="sng" dirty="0" smtClean="0"/>
              <a:t>What’s the difference</a:t>
            </a:r>
            <a:r>
              <a:rPr lang="en-US" altLang="en-US" sz="2800" b="1" dirty="0" smtClean="0"/>
              <a:t>?!</a:t>
            </a:r>
          </a:p>
          <a:p>
            <a:pPr marL="0" indent="0" eaLnBrk="1" hangingPunct="1">
              <a:buNone/>
            </a:pPr>
            <a:endParaRPr lang="en-US" altLang="en-US" sz="2800" b="1" dirty="0" smtClean="0"/>
          </a:p>
          <a:p>
            <a:pPr lvl="1" eaLnBrk="1" hangingPunct="1"/>
            <a:r>
              <a:rPr lang="en-US" altLang="en-US" sz="2400" b="1" dirty="0" smtClean="0">
                <a:solidFill>
                  <a:srgbClr val="800000"/>
                </a:solidFill>
              </a:rPr>
              <a:t>Complexity, 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size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, Complexity, 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size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 ------ Complexity</a:t>
            </a:r>
          </a:p>
          <a:p>
            <a:pPr lvl="1" eaLnBrk="1" hangingPunct="1"/>
            <a:endParaRPr lang="en-US" altLang="en-US" sz="2400" b="1" dirty="0" smtClean="0">
              <a:solidFill>
                <a:srgbClr val="800000"/>
              </a:solidFill>
            </a:endParaRPr>
          </a:p>
          <a:p>
            <a:pPr marL="228600" lvl="2" algn="ctr" eaLnBrk="1" hangingPunct="1">
              <a:buFontTx/>
              <a:buNone/>
            </a:pPr>
            <a:r>
              <a:rPr lang="en-US" altLang="en-US" sz="2000" b="1" u="sng" dirty="0" smtClean="0">
                <a:solidFill>
                  <a:srgbClr val="0000CC"/>
                </a:solidFill>
              </a:rPr>
              <a:t>Breadth </a:t>
            </a:r>
            <a:r>
              <a:rPr lang="en-US" altLang="en-US" sz="2000" b="1" u="sng" dirty="0" smtClean="0"/>
              <a:t>of </a:t>
            </a:r>
            <a:r>
              <a:rPr lang="en-US" altLang="en-US" sz="2000" b="1" u="sng" dirty="0" smtClean="0">
                <a:solidFill>
                  <a:srgbClr val="800000"/>
                </a:solidFill>
              </a:rPr>
              <a:t>Complexity </a:t>
            </a:r>
          </a:p>
          <a:p>
            <a:pPr marL="228600" lvl="2" algn="ctr" eaLnBrk="1" hangingPunct="1">
              <a:buFontTx/>
              <a:buNone/>
            </a:pPr>
            <a:r>
              <a:rPr lang="en-US" altLang="en-US" sz="2000" b="1" u="sng" dirty="0" smtClean="0">
                <a:solidFill>
                  <a:srgbClr val="0000CC"/>
                </a:solidFill>
              </a:rPr>
              <a:t>Depth</a:t>
            </a:r>
            <a:r>
              <a:rPr lang="en-US" altLang="en-US" sz="2000" b="1" u="sng" dirty="0" smtClean="0"/>
              <a:t> of </a:t>
            </a:r>
            <a:r>
              <a:rPr lang="en-US" altLang="en-US" sz="2000" b="1" u="sng" dirty="0" smtClean="0">
                <a:solidFill>
                  <a:srgbClr val="800000"/>
                </a:solidFill>
              </a:rPr>
              <a:t>Complexity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 </a:t>
            </a:r>
          </a:p>
          <a:p>
            <a:pPr lvl="1" eaLnBrk="1" hangingPunct="1"/>
            <a:endParaRPr lang="en-US" altLang="en-US" sz="2400" b="1" dirty="0" smtClean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3200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u="sng" dirty="0" smtClean="0">
                <a:solidFill>
                  <a:srgbClr val="0000CC"/>
                </a:solidFill>
              </a:rPr>
              <a:t>Complexity</a:t>
            </a:r>
            <a:r>
              <a:rPr lang="en-US" sz="3600" b="1" dirty="0" smtClean="0">
                <a:solidFill>
                  <a:srgbClr val="0000CC"/>
                </a:solidFill>
              </a:rPr>
              <a:t> vs. </a:t>
            </a:r>
            <a:r>
              <a:rPr lang="en-US" sz="3600" b="1" u="sng" dirty="0" smtClean="0">
                <a:solidFill>
                  <a:srgbClr val="0000CC"/>
                </a:solidFill>
              </a:rPr>
              <a:t>Software Product Quality?</a:t>
            </a:r>
            <a:r>
              <a:rPr lang="en-US" sz="3600" b="1" dirty="0" smtClean="0">
                <a:solidFill>
                  <a:srgbClr val="0000CC"/>
                </a:solidFill>
              </a:rPr>
              <a:t/>
            </a:r>
            <a:br>
              <a:rPr lang="en-US" sz="3600" b="1" dirty="0" smtClean="0">
                <a:solidFill>
                  <a:srgbClr val="0000CC"/>
                </a:solidFill>
              </a:rPr>
            </a:br>
            <a:r>
              <a:rPr lang="en-US" sz="1300" b="1" dirty="0" smtClean="0">
                <a:solidFill>
                  <a:srgbClr val="0000CC"/>
                </a:solidFill>
              </a:rPr>
              <a:t/>
            </a:r>
            <a:br>
              <a:rPr lang="en-US" sz="1300" b="1" dirty="0" smtClean="0">
                <a:solidFill>
                  <a:srgbClr val="0000CC"/>
                </a:solidFill>
              </a:rPr>
            </a:br>
            <a:r>
              <a:rPr lang="en-US" sz="3600" b="1" u="sng" dirty="0" smtClean="0">
                <a:solidFill>
                  <a:srgbClr val="0000CC"/>
                </a:solidFill>
              </a:rPr>
              <a:t>Complexity</a:t>
            </a:r>
            <a:r>
              <a:rPr lang="en-US" sz="3600" b="1" dirty="0" smtClean="0">
                <a:solidFill>
                  <a:srgbClr val="0000CC"/>
                </a:solidFill>
              </a:rPr>
              <a:t> vs. </a:t>
            </a:r>
            <a:r>
              <a:rPr lang="en-US" sz="3600" b="1" u="sng" dirty="0" smtClean="0">
                <a:solidFill>
                  <a:srgbClr val="0000CC"/>
                </a:solidFill>
              </a:rPr>
              <a:t>Software Dev. Effort?</a:t>
            </a:r>
            <a:br>
              <a:rPr lang="en-US" sz="3600" b="1" u="sng" dirty="0" smtClean="0">
                <a:solidFill>
                  <a:srgbClr val="0000CC"/>
                </a:solidFill>
              </a:rPr>
            </a:br>
            <a:r>
              <a:rPr lang="en-US" sz="3600" b="1" dirty="0" smtClean="0">
                <a:solidFill>
                  <a:srgbClr val="0000CC"/>
                </a:solidFill>
              </a:rPr>
              <a:t/>
            </a:r>
            <a:br>
              <a:rPr lang="en-US" sz="3600" b="1" dirty="0" smtClean="0">
                <a:solidFill>
                  <a:srgbClr val="0000CC"/>
                </a:solidFill>
              </a:rPr>
            </a:br>
            <a:r>
              <a:rPr lang="en-US" sz="3100" b="1" dirty="0" smtClean="0">
                <a:solidFill>
                  <a:srgbClr val="006600"/>
                </a:solidFill>
              </a:rPr>
              <a:t>What type of “relationship” can we expect?</a:t>
            </a:r>
            <a:br>
              <a:rPr lang="en-US" sz="3100" b="1" dirty="0" smtClean="0">
                <a:solidFill>
                  <a:srgbClr val="006600"/>
                </a:solidFill>
              </a:rPr>
            </a:br>
            <a:endParaRPr lang="en-US" sz="3100" b="1" dirty="0" smtClean="0">
              <a:solidFill>
                <a:srgbClr val="006600"/>
              </a:solidFill>
            </a:endParaRPr>
          </a:p>
        </p:txBody>
      </p:sp>
      <p:cxnSp>
        <p:nvCxnSpPr>
          <p:cNvPr id="20483" name="Straight Arrow Connector 5"/>
          <p:cNvCxnSpPr>
            <a:cxnSpLocks noChangeShapeType="1"/>
          </p:cNvCxnSpPr>
          <p:nvPr/>
        </p:nvCxnSpPr>
        <p:spPr bwMode="auto">
          <a:xfrm flipV="1">
            <a:off x="1443038" y="3124200"/>
            <a:ext cx="0" cy="22860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4" name="Straight Arrow Connector 6"/>
          <p:cNvCxnSpPr>
            <a:cxnSpLocks noChangeShapeType="1"/>
          </p:cNvCxnSpPr>
          <p:nvPr/>
        </p:nvCxnSpPr>
        <p:spPr bwMode="auto">
          <a:xfrm>
            <a:off x="1443038" y="5400675"/>
            <a:ext cx="26670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5" name="Straight Arrow Connector 8"/>
          <p:cNvCxnSpPr>
            <a:cxnSpLocks noChangeShapeType="1"/>
          </p:cNvCxnSpPr>
          <p:nvPr/>
        </p:nvCxnSpPr>
        <p:spPr bwMode="auto">
          <a:xfrm flipV="1">
            <a:off x="5943600" y="3132137"/>
            <a:ext cx="0" cy="22860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6" name="Straight Arrow Connector 9"/>
          <p:cNvCxnSpPr>
            <a:cxnSpLocks noChangeShapeType="1"/>
          </p:cNvCxnSpPr>
          <p:nvPr/>
        </p:nvCxnSpPr>
        <p:spPr bwMode="auto">
          <a:xfrm>
            <a:off x="5943600" y="5410200"/>
            <a:ext cx="26670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7" name="TextBox 10"/>
          <p:cNvSpPr txBox="1">
            <a:spLocks noChangeArrowheads="1"/>
          </p:cNvSpPr>
          <p:nvPr/>
        </p:nvSpPr>
        <p:spPr bwMode="auto">
          <a:xfrm>
            <a:off x="152400" y="3903662"/>
            <a:ext cx="1290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dirty="0"/>
              <a:t>Complexity</a:t>
            </a:r>
          </a:p>
        </p:txBody>
      </p:sp>
      <p:sp>
        <p:nvSpPr>
          <p:cNvPr id="20488" name="TextBox 11"/>
          <p:cNvSpPr txBox="1">
            <a:spLocks noChangeArrowheads="1"/>
          </p:cNvSpPr>
          <p:nvPr/>
        </p:nvSpPr>
        <p:spPr bwMode="auto">
          <a:xfrm>
            <a:off x="4495800" y="3946525"/>
            <a:ext cx="12906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dirty="0"/>
              <a:t>Complexity</a:t>
            </a:r>
          </a:p>
        </p:txBody>
      </p:sp>
      <p:sp>
        <p:nvSpPr>
          <p:cNvPr id="20489" name="TextBox 12"/>
          <p:cNvSpPr txBox="1">
            <a:spLocks noChangeArrowheads="1"/>
          </p:cNvSpPr>
          <p:nvPr/>
        </p:nvSpPr>
        <p:spPr bwMode="auto">
          <a:xfrm>
            <a:off x="1154113" y="5580062"/>
            <a:ext cx="26400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/>
              <a:t>Software Product Quality</a:t>
            </a:r>
          </a:p>
        </p:txBody>
      </p:sp>
      <p:sp>
        <p:nvSpPr>
          <p:cNvPr id="20490" name="TextBox 13"/>
          <p:cNvSpPr txBox="1">
            <a:spLocks noChangeArrowheads="1"/>
          </p:cNvSpPr>
          <p:nvPr/>
        </p:nvSpPr>
        <p:spPr bwMode="auto">
          <a:xfrm>
            <a:off x="5697538" y="5580062"/>
            <a:ext cx="3001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/>
              <a:t>Software Development Effort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92350" y="4284662"/>
            <a:ext cx="325438" cy="36988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6600"/>
                </a:solidFill>
              </a:rPr>
              <a:t>?</a:t>
            </a:r>
          </a:p>
        </p:txBody>
      </p:sp>
      <p:sp>
        <p:nvSpPr>
          <p:cNvPr id="20492" name="TextBox 15"/>
          <p:cNvSpPr txBox="1">
            <a:spLocks noChangeArrowheads="1"/>
          </p:cNvSpPr>
          <p:nvPr/>
        </p:nvSpPr>
        <p:spPr bwMode="auto">
          <a:xfrm>
            <a:off x="6818313" y="4241800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66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800000"/>
                </a:solidFill>
              </a:rPr>
              <a:t>Increase of Complexity Everywhere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990600" y="2438400"/>
            <a:ext cx="2133600" cy="1828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</a:rPr>
              <a:t>Problem</a:t>
            </a:r>
          </a:p>
        </p:txBody>
      </p:sp>
      <p:sp>
        <p:nvSpPr>
          <p:cNvPr id="4100" name="AutoShape 5"/>
          <p:cNvSpPr>
            <a:spLocks noChangeArrowheads="1"/>
          </p:cNvSpPr>
          <p:nvPr/>
        </p:nvSpPr>
        <p:spPr bwMode="auto">
          <a:xfrm>
            <a:off x="3581400" y="2590800"/>
            <a:ext cx="1981200" cy="1219200"/>
          </a:xfrm>
          <a:prstGeom prst="rightArrow">
            <a:avLst>
              <a:gd name="adj1" fmla="val 50000"/>
              <a:gd name="adj2" fmla="val 4062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transformation</a:t>
            </a: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6019800" y="1828800"/>
            <a:ext cx="1981200" cy="2590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Solution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1203325" y="453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en-US" altLang="en-US"/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990600" y="4572000"/>
            <a:ext cx="2101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b="1" i="1"/>
              <a:t>Increase in</a:t>
            </a:r>
          </a:p>
          <a:p>
            <a:pPr algn="l" eaLnBrk="1" hangingPunct="1"/>
            <a:r>
              <a:rPr lang="en-US" altLang="en-US" b="1" i="1"/>
              <a:t>size &amp; complexity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581400" y="3810000"/>
            <a:ext cx="2101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b="1" i="1"/>
              <a:t>Increase in</a:t>
            </a:r>
          </a:p>
          <a:p>
            <a:pPr algn="l" eaLnBrk="1" hangingPunct="1"/>
            <a:r>
              <a:rPr lang="en-US" altLang="en-US" b="1" i="1" u="sng">
                <a:solidFill>
                  <a:srgbClr val="CC3300"/>
                </a:solidFill>
              </a:rPr>
              <a:t>effort </a:t>
            </a:r>
            <a:r>
              <a:rPr lang="en-US" altLang="en-US" b="1" i="1"/>
              <a:t>due to</a:t>
            </a:r>
          </a:p>
          <a:p>
            <a:pPr algn="l" eaLnBrk="1" hangingPunct="1"/>
            <a:r>
              <a:rPr lang="en-US" altLang="en-US" b="1" i="1"/>
              <a:t>size &amp; complexity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6096000" y="4648200"/>
            <a:ext cx="2101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b="1" i="1"/>
              <a:t>Increase in</a:t>
            </a:r>
          </a:p>
          <a:p>
            <a:pPr algn="l" eaLnBrk="1" hangingPunct="1"/>
            <a:r>
              <a:rPr lang="en-US" altLang="en-US" b="1" i="1"/>
              <a:t>size &amp;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Complexity (Breadth)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30480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More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functionalities</a:t>
            </a:r>
          </a:p>
          <a:p>
            <a:pPr eaLnBrk="1" hangingPunct="1"/>
            <a:r>
              <a:rPr lang="en-US" altLang="en-US" sz="2800" b="1" dirty="0" smtClean="0"/>
              <a:t>More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features</a:t>
            </a:r>
            <a:r>
              <a:rPr lang="en-US" altLang="en-US" sz="2800" b="1" dirty="0" smtClean="0"/>
              <a:t> within each functionality</a:t>
            </a:r>
          </a:p>
          <a:p>
            <a:pPr eaLnBrk="1" hangingPunct="1"/>
            <a:r>
              <a:rPr lang="en-US" altLang="en-US" sz="2800" b="1" dirty="0" smtClean="0"/>
              <a:t>More varieties of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interfaces</a:t>
            </a:r>
            <a:r>
              <a:rPr lang="en-US" altLang="en-US" sz="2800" b="1" dirty="0" smtClean="0"/>
              <a:t> (internal &amp; external)</a:t>
            </a:r>
          </a:p>
          <a:p>
            <a:pPr eaLnBrk="1" hangingPunct="1"/>
            <a:r>
              <a:rPr lang="en-US" altLang="en-US" sz="2800" b="1" dirty="0" smtClean="0"/>
              <a:t>More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users</a:t>
            </a:r>
            <a:r>
              <a:rPr lang="en-US" altLang="en-US" sz="2800" b="1" dirty="0" smtClean="0"/>
              <a:t> and varieties of users</a:t>
            </a:r>
          </a:p>
          <a:p>
            <a:pPr eaLnBrk="1" hangingPunct="1"/>
            <a:r>
              <a:rPr lang="en-US" altLang="en-US" sz="2800" b="1" dirty="0" smtClean="0"/>
              <a:t>More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data</a:t>
            </a:r>
            <a:r>
              <a:rPr lang="en-US" altLang="en-US" sz="2800" b="1" dirty="0" smtClean="0"/>
              <a:t>, varieties of data, data structures</a:t>
            </a:r>
          </a:p>
          <a:p>
            <a:pPr eaLnBrk="1" hangingPunct="1"/>
            <a:endParaRPr lang="en-US" altLang="en-US" sz="2800" b="1" dirty="0" smtClean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57200" y="4953000"/>
            <a:ext cx="7796809" cy="6463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/>
              <a:t>For your assignment 1, what happens if the number of input data increases to </a:t>
            </a:r>
            <a:r>
              <a:rPr lang="en-US" altLang="en-US" dirty="0" smtClean="0"/>
              <a:t>1 trillion and </a:t>
            </a:r>
            <a:r>
              <a:rPr lang="en-US" altLang="en-US" dirty="0"/>
              <a:t>the input numbers themselves are pretty large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Complexity (Depth)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22860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More linkages and connections</a:t>
            </a:r>
          </a:p>
          <a:p>
            <a:pPr lvl="1" eaLnBrk="1" hangingPunct="1"/>
            <a:endParaRPr lang="en-US" altLang="en-US" sz="1200" b="1" u="sng" dirty="0" smtClean="0"/>
          </a:p>
          <a:p>
            <a:pPr lvl="1" eaLnBrk="1" hangingPunct="1"/>
            <a:r>
              <a:rPr lang="en-US" altLang="en-US" sz="2400" b="1" u="sng" dirty="0" smtClean="0">
                <a:solidFill>
                  <a:srgbClr val="0000CC"/>
                </a:solidFill>
              </a:rPr>
              <a:t>Data sharing</a:t>
            </a:r>
            <a:r>
              <a:rPr lang="en-US" altLang="en-US" sz="2400" b="1" dirty="0" smtClean="0"/>
              <a:t> among the functionalities &amp; logic</a:t>
            </a:r>
          </a:p>
          <a:p>
            <a:pPr lvl="1" eaLnBrk="1" hangingPunct="1"/>
            <a:r>
              <a:rPr lang="en-US" altLang="en-US" sz="2400" b="1" u="sng" dirty="0" smtClean="0">
                <a:solidFill>
                  <a:srgbClr val="0000CC"/>
                </a:solidFill>
              </a:rPr>
              <a:t>Control passing</a:t>
            </a:r>
            <a:r>
              <a:rPr lang="en-US" altLang="en-US" sz="2400" b="1" dirty="0" smtClean="0"/>
              <a:t> among functionalities </a:t>
            </a:r>
          </a:p>
          <a:p>
            <a:pPr lvl="1" eaLnBrk="1" hangingPunct="1"/>
            <a:endParaRPr lang="en-US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/>
              <a:t>Examples for In-Class </a:t>
            </a:r>
            <a:r>
              <a:rPr lang="en-US" altLang="en-US" sz="3800" b="1" u="sng" dirty="0" smtClean="0"/>
              <a:t>Discussion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525963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0000CC"/>
                </a:solidFill>
              </a:rPr>
              <a:t>Assignment 1</a:t>
            </a:r>
            <a:r>
              <a:rPr lang="en-US" altLang="en-US" sz="2400" b="1" dirty="0" smtClean="0"/>
              <a:t> — compute and show the “average” of the read-in numbers.</a:t>
            </a:r>
          </a:p>
          <a:p>
            <a:pPr eaLnBrk="1" hangingPunct="1"/>
            <a:endParaRPr lang="en-US" altLang="en-US" sz="2400" b="1" dirty="0" smtClean="0"/>
          </a:p>
          <a:p>
            <a:pPr eaLnBrk="1" hangingPunct="1"/>
            <a:r>
              <a:rPr lang="en-US" altLang="en-US" sz="2400" b="1" dirty="0" smtClean="0">
                <a:solidFill>
                  <a:srgbClr val="0000CC"/>
                </a:solidFill>
              </a:rPr>
              <a:t>“Modified” Assignment 1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— </a:t>
            </a:r>
            <a:r>
              <a:rPr lang="en-US" altLang="en-US" sz="2400" b="1" dirty="0" smtClean="0"/>
              <a:t>show the largest and the smallest of the read-in numbers.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800000"/>
                </a:solidFill>
              </a:rPr>
              <a:t>Where is the complexity increase?</a:t>
            </a:r>
          </a:p>
          <a:p>
            <a:pPr lvl="1" eaLnBrk="1" hangingPunct="1"/>
            <a:endParaRPr lang="en-US" altLang="en-US" sz="2000" b="1" dirty="0" smtClean="0">
              <a:solidFill>
                <a:srgbClr val="800000"/>
              </a:solidFill>
            </a:endParaRPr>
          </a:p>
          <a:p>
            <a:pPr eaLnBrk="1" hangingPunct="1"/>
            <a:r>
              <a:rPr lang="en-US" altLang="en-US" sz="2400" b="1" dirty="0" smtClean="0">
                <a:solidFill>
                  <a:srgbClr val="0000CC"/>
                </a:solidFill>
              </a:rPr>
              <a:t>“Further Modified” Assignment 1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— </a:t>
            </a:r>
            <a:r>
              <a:rPr lang="en-US" altLang="en-US" sz="2400" b="1" dirty="0" smtClean="0"/>
              <a:t>show the read-in numbers in a sorted ascending order.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800000"/>
                </a:solidFill>
              </a:rPr>
              <a:t>Where is the complexity increase? </a:t>
            </a:r>
          </a:p>
          <a:p>
            <a:pPr lvl="1" eaLnBrk="1" hangingPunct="1"/>
            <a:endParaRPr lang="en-US" altLang="en-US" sz="2000" b="1" dirty="0" smtClean="0">
              <a:solidFill>
                <a:srgbClr val="800000"/>
              </a:solidFill>
            </a:endParaRPr>
          </a:p>
          <a:p>
            <a:pPr eaLnBrk="1" hangingPunct="1"/>
            <a:endParaRPr lang="en-US" altLang="en-US" sz="2400" b="1" dirty="0" smtClean="0"/>
          </a:p>
          <a:p>
            <a:pPr eaLnBrk="1" hangingPunct="1"/>
            <a:endParaRPr lang="en-US" altLang="en-US" sz="2400" b="1" dirty="0" smtClean="0">
              <a:solidFill>
                <a:srgbClr val="800000"/>
              </a:solidFill>
            </a:endParaRPr>
          </a:p>
          <a:p>
            <a:pPr eaLnBrk="1" hangingPunct="1"/>
            <a:endParaRPr lang="en-US" altLang="en-US" sz="2400" b="1" dirty="0" smtClean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800000"/>
                </a:solidFill>
              </a:rPr>
              <a:t>Handling Complexities</a:t>
            </a:r>
            <a:r>
              <a:rPr lang="en-US" altLang="en-US" sz="4000" b="1" dirty="0" smtClean="0"/>
              <a:t> (</a:t>
            </a:r>
            <a:r>
              <a:rPr lang="en-US" altLang="en-US" sz="4000" b="1" u="sng" dirty="0" smtClean="0"/>
              <a:t>A</a:t>
            </a:r>
            <a:r>
              <a:rPr lang="en-US" altLang="en-US" sz="4000" b="1" dirty="0" smtClean="0"/>
              <a:t>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Via “</a:t>
            </a:r>
            <a:r>
              <a:rPr lang="en-US" altLang="en-US" sz="2800" b="1" dirty="0">
                <a:solidFill>
                  <a:srgbClr val="0000CC"/>
                </a:solidFill>
              </a:rPr>
              <a:t>s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implification</a:t>
            </a:r>
            <a:r>
              <a:rPr lang="en-US" altLang="en-US" sz="2800" b="1" dirty="0" smtClean="0"/>
              <a:t>”</a:t>
            </a:r>
          </a:p>
          <a:p>
            <a:pPr lvl="1" eaLnBrk="1" hangingPunct="1"/>
            <a:endParaRPr lang="en-US" altLang="en-US" sz="1200" b="1" dirty="0" smtClean="0"/>
          </a:p>
          <a:p>
            <a:pPr lvl="1" eaLnBrk="1" hangingPunct="1"/>
            <a:r>
              <a:rPr lang="en-US" altLang="en-US" sz="2400" b="1" i="1" u="sng" dirty="0" smtClean="0"/>
              <a:t>Decomposition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of the problem</a:t>
            </a:r>
            <a:r>
              <a:rPr lang="en-US" altLang="en-US" sz="2400" b="1" dirty="0" smtClean="0"/>
              <a:t> and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of the solution</a:t>
            </a:r>
          </a:p>
          <a:p>
            <a:pPr lvl="1" eaLnBrk="1" hangingPunct="1"/>
            <a:r>
              <a:rPr lang="en-US" altLang="en-US" sz="2400" b="1" i="1" u="sng" dirty="0" smtClean="0"/>
              <a:t>Modularization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of solution</a:t>
            </a:r>
          </a:p>
          <a:p>
            <a:pPr lvl="1" eaLnBrk="1" hangingPunct="1"/>
            <a:r>
              <a:rPr lang="en-US" altLang="en-US" sz="2400" b="1" i="1" u="sng" dirty="0" smtClean="0"/>
              <a:t>Separation of concerns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of problem</a:t>
            </a:r>
            <a:r>
              <a:rPr lang="en-US" altLang="en-US" sz="2400" b="1" dirty="0" smtClean="0"/>
              <a:t> and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of solution</a:t>
            </a:r>
          </a:p>
          <a:p>
            <a:pPr lvl="1" eaLnBrk="1" hangingPunct="1"/>
            <a:endParaRPr lang="en-US" altLang="en-US" sz="2400" b="1" dirty="0" smtClean="0">
              <a:solidFill>
                <a:srgbClr val="006600"/>
              </a:solidFill>
            </a:endParaRPr>
          </a:p>
          <a:p>
            <a:pPr lvl="1" eaLnBrk="1" hangingPunct="1"/>
            <a:r>
              <a:rPr lang="en-US" altLang="en-US" sz="2400" b="1" i="1" u="sng" dirty="0" smtClean="0"/>
              <a:t>Incrementally</a:t>
            </a:r>
            <a:r>
              <a:rPr lang="en-US" altLang="en-US" sz="2400" b="1" dirty="0" smtClean="0"/>
              <a:t> resolve problems </a:t>
            </a:r>
          </a:p>
          <a:p>
            <a:pPr lvl="1" eaLnBrk="1" hangingPunct="1"/>
            <a:endParaRPr lang="en-US" altLang="en-US" sz="2400" b="1" dirty="0" smtClean="0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96199" y="5562600"/>
            <a:ext cx="8945252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*** Not “advertised” but a sometimes used technique is: </a:t>
            </a:r>
            <a:r>
              <a:rPr lang="en-US" altLang="en-US" b="1" u="sng" dirty="0" smtClean="0">
                <a:solidFill>
                  <a:srgbClr val="800000"/>
                </a:solidFill>
              </a:rPr>
              <a:t>REDUCE</a:t>
            </a:r>
            <a:r>
              <a:rPr lang="en-US" altLang="en-US" b="1" dirty="0" smtClean="0">
                <a:solidFill>
                  <a:srgbClr val="800000"/>
                </a:solidFill>
              </a:rPr>
              <a:t> </a:t>
            </a:r>
            <a:r>
              <a:rPr lang="en-US" altLang="en-US" b="1" dirty="0"/>
              <a:t>the </a:t>
            </a:r>
            <a:r>
              <a:rPr lang="en-US" altLang="en-US" b="1" dirty="0" smtClean="0"/>
              <a:t>problem.</a:t>
            </a:r>
            <a:endParaRPr lang="en-US" altLang="en-US" b="1" dirty="0"/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 flipH="1" flipV="1">
            <a:off x="5257800" y="2851150"/>
            <a:ext cx="2743200" cy="263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7"/>
          <p:cNvSpPr>
            <a:spLocks noChangeShapeType="1"/>
          </p:cNvSpPr>
          <p:nvPr/>
        </p:nvSpPr>
        <p:spPr bwMode="auto">
          <a:xfrm flipH="1" flipV="1">
            <a:off x="5486400" y="3733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 flipH="1">
            <a:off x="2971800" y="4038600"/>
            <a:ext cx="3429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800000"/>
                </a:solidFill>
              </a:rPr>
              <a:t>Handling Complexities</a:t>
            </a:r>
            <a:r>
              <a:rPr lang="en-US" altLang="en-US" sz="4000" b="1" dirty="0" smtClean="0"/>
              <a:t> (</a:t>
            </a:r>
            <a:r>
              <a:rPr lang="en-US" altLang="en-US" sz="4000" b="1" u="sng" dirty="0" smtClean="0"/>
              <a:t>B</a:t>
            </a:r>
            <a:r>
              <a:rPr lang="en-US" altLang="en-US" sz="4000" b="1" dirty="0" smtClean="0"/>
              <a:t>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Via “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improving technology and tools</a:t>
            </a:r>
            <a:r>
              <a:rPr lang="en-US" altLang="en-US" sz="2800" b="1" dirty="0" smtClean="0"/>
              <a:t>”</a:t>
            </a:r>
          </a:p>
          <a:p>
            <a:pPr eaLnBrk="1" hangingPunct="1"/>
            <a:endParaRPr lang="en-US" altLang="en-US" sz="1200" b="1" dirty="0" smtClean="0"/>
          </a:p>
          <a:p>
            <a:pPr lvl="1" eaLnBrk="1" hangingPunct="1"/>
            <a:r>
              <a:rPr lang="en-US" altLang="en-US" sz="2400" b="1" i="1" u="sng" dirty="0" smtClean="0"/>
              <a:t>Database</a:t>
            </a:r>
            <a:r>
              <a:rPr lang="en-US" altLang="en-US" sz="2400" b="1" dirty="0" smtClean="0"/>
              <a:t> to handle information and structures of information</a:t>
            </a:r>
          </a:p>
          <a:p>
            <a:pPr lvl="1" eaLnBrk="1" hangingPunct="1"/>
            <a:r>
              <a:rPr lang="en-US" altLang="en-US" sz="2400" b="1" dirty="0" smtClean="0"/>
              <a:t>Programming and </a:t>
            </a:r>
            <a:r>
              <a:rPr lang="en-US" altLang="en-US" sz="2400" b="1" i="1" u="sng" dirty="0" smtClean="0"/>
              <a:t>dev. platforms</a:t>
            </a:r>
          </a:p>
          <a:p>
            <a:pPr lvl="1" eaLnBrk="1" hangingPunct="1"/>
            <a:r>
              <a:rPr lang="en-US" altLang="en-US" sz="2400" b="1" dirty="0" smtClean="0"/>
              <a:t>Computing </a:t>
            </a:r>
            <a:r>
              <a:rPr lang="en-US" altLang="en-US" sz="2400" b="1" i="1" u="sng" dirty="0" smtClean="0"/>
              <a:t>network</a:t>
            </a:r>
          </a:p>
          <a:p>
            <a:pPr lvl="1" eaLnBrk="1" hangingPunct="1"/>
            <a:r>
              <a:rPr lang="en-US" altLang="en-US" sz="2400" b="1" dirty="0" smtClean="0"/>
              <a:t>Multi-developer </a:t>
            </a:r>
            <a:r>
              <a:rPr lang="en-US" altLang="en-US" sz="2400" b="1" i="1" u="sng" dirty="0" smtClean="0"/>
              <a:t>configuration management</a:t>
            </a:r>
          </a:p>
          <a:p>
            <a:pPr lvl="1" eaLnBrk="1" hangingPunct="1"/>
            <a:r>
              <a:rPr lang="en-US" altLang="en-US" sz="2400" b="1" i="1" u="sng" dirty="0" smtClean="0"/>
              <a:t>Modeling</a:t>
            </a:r>
            <a:r>
              <a:rPr lang="en-US" altLang="en-US" sz="2400" b="1" dirty="0" smtClean="0"/>
              <a:t> techniques of problem and solution</a:t>
            </a:r>
          </a:p>
          <a:p>
            <a:pPr lvl="1" eaLnBrk="1" hangingPunct="1"/>
            <a:r>
              <a:rPr lang="en-US" altLang="en-US" sz="2400" b="1" dirty="0" smtClean="0"/>
              <a:t>Automated </a:t>
            </a:r>
            <a:r>
              <a:rPr lang="en-US" altLang="en-US" sz="2400" b="1" i="1" u="sng" dirty="0" smtClean="0"/>
              <a:t>testing</a:t>
            </a:r>
          </a:p>
          <a:p>
            <a:pPr eaLnBrk="1" hangingPunct="1"/>
            <a:endParaRPr lang="en-US" altLang="en-US" sz="2800" b="1" i="1" u="sng" dirty="0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90378" y="5562600"/>
            <a:ext cx="7537794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i="1" u="sng" dirty="0">
                <a:solidFill>
                  <a:srgbClr val="800000"/>
                </a:solidFill>
              </a:rPr>
              <a:t>Note</a:t>
            </a:r>
            <a:r>
              <a:rPr lang="en-US" altLang="en-US" b="1" i="1" dirty="0">
                <a:solidFill>
                  <a:srgbClr val="800000"/>
                </a:solidFill>
              </a:rPr>
              <a:t>: the first time you use these, it will actually be </a:t>
            </a:r>
            <a:r>
              <a:rPr lang="en-US" altLang="en-US" b="1" i="1" u="sng" dirty="0">
                <a:solidFill>
                  <a:srgbClr val="800000"/>
                </a:solidFill>
              </a:rPr>
              <a:t>more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 smtClean="0">
                <a:solidFill>
                  <a:srgbClr val="800000"/>
                </a:solidFill>
              </a:rPr>
              <a:t>complex.</a:t>
            </a:r>
            <a:endParaRPr lang="en-US" altLang="en-US" b="1" i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800000"/>
                </a:solidFill>
              </a:rPr>
              <a:t>Handling Complexities</a:t>
            </a:r>
            <a:r>
              <a:rPr lang="en-US" altLang="en-US" sz="4000" b="1" dirty="0" smtClean="0"/>
              <a:t> (</a:t>
            </a:r>
            <a:r>
              <a:rPr lang="en-US" altLang="en-US" sz="4000" b="1" u="sng" dirty="0" smtClean="0"/>
              <a:t>C</a:t>
            </a:r>
            <a:r>
              <a:rPr lang="en-US" altLang="en-US" sz="4000" b="1" dirty="0" smtClean="0"/>
              <a:t>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Via “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improving process and methodologies</a:t>
            </a:r>
            <a:r>
              <a:rPr lang="en-US" altLang="en-US" sz="2800" b="1" dirty="0" smtClean="0"/>
              <a:t>”</a:t>
            </a:r>
          </a:p>
          <a:p>
            <a:pPr lvl="1" eaLnBrk="1" hangingPunct="1"/>
            <a:endParaRPr lang="en-US" altLang="en-US" sz="1200" b="1" dirty="0" smtClean="0"/>
          </a:p>
          <a:p>
            <a:pPr lvl="1" eaLnBrk="1" hangingPunct="1"/>
            <a:r>
              <a:rPr lang="en-US" altLang="en-US" sz="2400" b="1" i="1" u="sng" dirty="0" smtClean="0"/>
              <a:t>Coordinate</a:t>
            </a:r>
            <a:r>
              <a:rPr lang="en-US" altLang="en-US" sz="2400" b="1" i="1" dirty="0" smtClean="0"/>
              <a:t> </a:t>
            </a:r>
            <a:r>
              <a:rPr lang="en-US" altLang="en-US" sz="2400" b="1" dirty="0" smtClean="0"/>
              <a:t>multiple and different people performing different tasks</a:t>
            </a:r>
          </a:p>
          <a:p>
            <a:pPr lvl="1" eaLnBrk="1" hangingPunct="1"/>
            <a:r>
              <a:rPr lang="en-US" altLang="en-US" sz="2400" b="1" i="1" u="sng" dirty="0" smtClean="0"/>
              <a:t>Guidance</a:t>
            </a:r>
            <a:r>
              <a:rPr lang="en-US" altLang="en-US" sz="2400" b="1" i="1" dirty="0" smtClean="0"/>
              <a:t> </a:t>
            </a:r>
            <a:r>
              <a:rPr lang="en-US" altLang="en-US" sz="2400" b="1" dirty="0" smtClean="0"/>
              <a:t>for overlapping incremental tasks</a:t>
            </a:r>
          </a:p>
          <a:p>
            <a:pPr lvl="1" eaLnBrk="1" hangingPunct="1"/>
            <a:r>
              <a:rPr lang="en-US" altLang="en-US" sz="2400" b="1" i="1" u="sng" dirty="0" smtClean="0"/>
              <a:t>Guidance</a:t>
            </a:r>
            <a:r>
              <a:rPr lang="en-US" altLang="en-US" sz="2400" b="1" dirty="0" smtClean="0"/>
              <a:t> for measuring separate artifacts and outcomes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0612" y="5410200"/>
            <a:ext cx="8932291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i="1" dirty="0">
                <a:solidFill>
                  <a:srgbClr val="800000"/>
                </a:solidFill>
              </a:rPr>
              <a:t>Note: first time you put in a </a:t>
            </a:r>
            <a:r>
              <a:rPr lang="en-US" altLang="en-US" b="1" i="1" dirty="0" smtClean="0">
                <a:solidFill>
                  <a:srgbClr val="800000"/>
                </a:solidFill>
              </a:rPr>
              <a:t>process—it </a:t>
            </a:r>
            <a:r>
              <a:rPr lang="en-US" altLang="en-US" b="1" i="1" dirty="0">
                <a:solidFill>
                  <a:srgbClr val="800000"/>
                </a:solidFill>
              </a:rPr>
              <a:t>is like the new </a:t>
            </a:r>
            <a:r>
              <a:rPr lang="en-US" altLang="en-US" b="1" i="1" dirty="0" smtClean="0">
                <a:solidFill>
                  <a:srgbClr val="800000"/>
                </a:solidFill>
              </a:rPr>
              <a:t>tool—it </a:t>
            </a:r>
            <a:r>
              <a:rPr lang="en-US" altLang="en-US" b="1" i="1" dirty="0">
                <a:solidFill>
                  <a:srgbClr val="800000"/>
                </a:solidFill>
              </a:rPr>
              <a:t>is more complex.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887</Words>
  <Application>Microsoft Macintosh PowerPoint</Application>
  <PresentationFormat>On-screen Show (4:3)</PresentationFormat>
  <Paragraphs>151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Default Design</vt:lpstr>
      <vt:lpstr>Chapter 2: Building a  System</vt:lpstr>
      <vt:lpstr>Building a “System”</vt:lpstr>
      <vt:lpstr>Increase of Complexity Everywhere</vt:lpstr>
      <vt:lpstr>Complexity (Breadth)</vt:lpstr>
      <vt:lpstr>Complexity (Depth)</vt:lpstr>
      <vt:lpstr>Examples for In-Class Discussion</vt:lpstr>
      <vt:lpstr>Handling Complexities (A)</vt:lpstr>
      <vt:lpstr>Handling Complexities (B)</vt:lpstr>
      <vt:lpstr>Handling Complexities (C)</vt:lpstr>
      <vt:lpstr> Example of Size and Complexity Increases</vt:lpstr>
      <vt:lpstr>Task Breakdown (Macro) Example (Handling Complexity)</vt:lpstr>
      <vt:lpstr>Iterative Process Example  (Handling Complexity)</vt:lpstr>
      <vt:lpstr>Handling the “Details” Separately</vt:lpstr>
      <vt:lpstr>Some “Non-Technical” Considerations for Developing &amp; Supporting a System (requiring more effort, more resources, etc.)</vt:lpstr>
      <vt:lpstr>Increase in amount of communications as # of people increases.   Also, an increase in the number of communications errors committed. </vt:lpstr>
      <vt:lpstr>A Large, Complex System</vt:lpstr>
      <vt:lpstr>Also, Need to “Support” the “Payroll” System in Text (for real production) (oftentimes complex systems are not “perfect”) </vt:lpstr>
      <vt:lpstr>Coordination Efforts Required in Systems Development and Support</vt:lpstr>
      <vt:lpstr>Effort vs. Software Product “Quality”</vt:lpstr>
      <vt:lpstr>Complexity vs. Software Product Quality?  Complexity vs. Software Dev. Effort?  What type of “relationship” can we expect? </vt:lpstr>
    </vt:vector>
  </TitlesOfParts>
  <Company>spsu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“System”</dc:title>
  <dc:creator>Barbara Victoria Bernal</dc:creator>
  <cp:lastModifiedBy>Microsoft Office User</cp:lastModifiedBy>
  <cp:revision>74</cp:revision>
  <dcterms:created xsi:type="dcterms:W3CDTF">2010-10-08T18:27:12Z</dcterms:created>
  <dcterms:modified xsi:type="dcterms:W3CDTF">2016-11-08T15:18:39Z</dcterms:modified>
</cp:coreProperties>
</file>