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56" r:id="rId3"/>
    <p:sldId id="25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73" r:id="rId16"/>
    <p:sldId id="267" r:id="rId17"/>
    <p:sldId id="268" r:id="rId18"/>
    <p:sldId id="269" r:id="rId19"/>
    <p:sldId id="270" r:id="rId20"/>
    <p:sldId id="279" r:id="rId21"/>
    <p:sldId id="280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DeBruyn" initials="" lastIdx="1" clrIdx="0"/>
  <p:cmAuthor id="1" name="Microsoft Office User" initials="Office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0000"/>
    <a:srgbClr val="336600"/>
    <a:srgbClr val="0000CC"/>
    <a:srgbClr val="00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88922"/>
  </p:normalViewPr>
  <p:slideViewPr>
    <p:cSldViewPr>
      <p:cViewPr>
        <p:scale>
          <a:sx n="100" d="100"/>
          <a:sy n="100" d="100"/>
        </p:scale>
        <p:origin x="156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D688-818C-DF4C-9703-2668CE10D05E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D0789-DD56-9A41-88E3-A44A0D3E3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9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6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9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4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6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8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3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90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D0789-DD56-9A41-88E3-A44A0D3E39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FC1F8-F166-45EF-B7F3-AD05DF7DB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F767D-7F0A-406A-8876-9DC76E85D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6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35509-2A32-48A1-AEDD-D7364C3A2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D7632-7A74-402C-A187-24AEEEB8D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4B8BF-5598-4E81-9573-9EDA8A90D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893A6-326B-4E34-88FA-45532BD0B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04FB-A1CE-4F00-9E88-DFB421CE0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FAF78-5053-407E-A02F-5CC37794C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708D8-E2C5-4FDA-864D-3EDDCF56E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82A13-75A8-40BA-B266-90E750242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95A0B-F0FE-43AF-860C-CD6C02BC9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E339B03-8EA8-4C16-8C2C-A377CDA6A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-304800" y="1524000"/>
            <a:ext cx="4724400" cy="1219200"/>
          </a:xfrm>
        </p:spPr>
        <p:txBody>
          <a:bodyPr/>
          <a:lstStyle/>
          <a:p>
            <a:r>
              <a:rPr lang="en-US" altLang="en-US" u="sng" dirty="0" smtClean="0">
                <a:solidFill>
                  <a:schemeClr val="bg1"/>
                </a:solidFill>
              </a:rPr>
              <a:t>Chapter 3</a:t>
            </a:r>
            <a:r>
              <a:rPr lang="en-US" altLang="en-US" dirty="0" smtClean="0">
                <a:solidFill>
                  <a:schemeClr val="bg1"/>
                </a:solidFill>
              </a:rPr>
              <a:t>:</a:t>
            </a:r>
            <a:r>
              <a:rPr lang="en-US" altLang="en-US" dirty="0">
                <a:solidFill>
                  <a:schemeClr val="bg1"/>
                </a:solidFill>
              </a:rPr>
              <a:t/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 smtClean="0">
                <a:solidFill>
                  <a:schemeClr val="bg1"/>
                </a:solidFill>
              </a:rPr>
              <a:t>Engineering</a:t>
            </a:r>
            <a:br>
              <a:rPr lang="en-US" altLang="en-US" dirty="0" smtClean="0">
                <a:solidFill>
                  <a:schemeClr val="bg1"/>
                </a:solidFill>
              </a:rPr>
            </a:b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Software</a:t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What Is Software Engineering?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4648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David </a:t>
            </a:r>
            <a:r>
              <a:rPr lang="en-US" altLang="en-US" sz="2400" b="1" dirty="0" err="1" smtClean="0">
                <a:solidFill>
                  <a:srgbClr val="0000CC"/>
                </a:solidFill>
              </a:rPr>
              <a:t>Parnas</a:t>
            </a:r>
            <a:r>
              <a:rPr lang="en-US" altLang="en-US" sz="2400" b="1" dirty="0" smtClean="0"/>
              <a:t> – </a:t>
            </a:r>
            <a:r>
              <a:rPr lang="en-US" altLang="en-US" sz="2000" b="1" u="sng" dirty="0" smtClean="0"/>
              <a:t>multi-person</a:t>
            </a:r>
            <a:r>
              <a:rPr lang="en-US" altLang="en-US" sz="2000" b="1" dirty="0" smtClean="0"/>
              <a:t> construction of </a:t>
            </a:r>
            <a:r>
              <a:rPr lang="en-US" altLang="en-US" sz="2000" b="1" u="sng" dirty="0" smtClean="0"/>
              <a:t>multi-version software.</a:t>
            </a:r>
          </a:p>
          <a:p>
            <a:pPr eaLnBrk="1" hangingPunct="1"/>
            <a:r>
              <a:rPr lang="en-US" altLang="en-US" sz="2400" b="1" dirty="0" err="1" smtClean="0">
                <a:solidFill>
                  <a:srgbClr val="0000CC"/>
                </a:solidFill>
              </a:rPr>
              <a:t>Sommerville</a:t>
            </a:r>
            <a:r>
              <a:rPr lang="en-US" altLang="en-US" sz="2400" b="1" dirty="0" smtClean="0"/>
              <a:t> – </a:t>
            </a:r>
            <a:r>
              <a:rPr lang="en-US" altLang="en-US" sz="2000" b="1" i="1" dirty="0" smtClean="0"/>
              <a:t>“an </a:t>
            </a:r>
            <a:r>
              <a:rPr lang="en-US" altLang="en-US" sz="2000" b="1" i="1" dirty="0" smtClean="0">
                <a:solidFill>
                  <a:srgbClr val="800000"/>
                </a:solidFill>
              </a:rPr>
              <a:t>engineering discipline</a:t>
            </a:r>
            <a:r>
              <a:rPr lang="en-US" altLang="en-US" sz="2000" b="1" i="1" dirty="0" smtClean="0"/>
              <a:t> whose focus is the </a:t>
            </a:r>
            <a:r>
              <a:rPr lang="en-US" altLang="en-US" sz="2000" b="1" i="1" u="sng" dirty="0" smtClean="0"/>
              <a:t>cost-effective </a:t>
            </a:r>
            <a:r>
              <a:rPr lang="en-US" altLang="en-US" sz="2000" b="1" i="1" dirty="0" smtClean="0"/>
              <a:t>development of </a:t>
            </a:r>
            <a:r>
              <a:rPr lang="en-US" altLang="en-US" sz="2000" b="1" i="1" u="sng" dirty="0" smtClean="0"/>
              <a:t>high-quality</a:t>
            </a:r>
            <a:r>
              <a:rPr lang="en-US" altLang="en-US" sz="2000" b="1" i="1" dirty="0" smtClean="0"/>
              <a:t> software system.</a:t>
            </a:r>
            <a:r>
              <a:rPr lang="en-US" altLang="en-US" sz="2400" b="1" i="1" dirty="0" smtClean="0"/>
              <a:t>”</a:t>
            </a:r>
          </a:p>
          <a:p>
            <a:pPr eaLnBrk="1" hangingPunct="1"/>
            <a:r>
              <a:rPr lang="en-US" altLang="en-US" sz="2400" b="1" dirty="0" err="1" smtClean="0">
                <a:solidFill>
                  <a:srgbClr val="0000CC"/>
                </a:solidFill>
              </a:rPr>
              <a:t>Pfleeger</a:t>
            </a:r>
            <a:r>
              <a:rPr lang="en-US" altLang="en-US" sz="2400" b="1" dirty="0" smtClean="0"/>
              <a:t> – </a:t>
            </a:r>
            <a:r>
              <a:rPr lang="en-US" altLang="en-US" sz="2000" b="1" i="1" u="sng" dirty="0" smtClean="0"/>
              <a:t>application of computing tools</a:t>
            </a:r>
            <a:r>
              <a:rPr lang="en-US" altLang="en-US" sz="2000" b="1" i="1" dirty="0" smtClean="0"/>
              <a:t> to solving problems.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CMU/SEI-90-TR-003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i="1" dirty="0" smtClean="0"/>
              <a:t>– </a:t>
            </a:r>
            <a:r>
              <a:rPr lang="en-US" altLang="en-US" sz="2000" b="1" i="1" dirty="0" smtClean="0"/>
              <a:t>“form of engineering that applies the </a:t>
            </a:r>
            <a:r>
              <a:rPr lang="en-US" altLang="en-US" sz="2000" b="1" i="1" dirty="0" smtClean="0">
                <a:solidFill>
                  <a:srgbClr val="800000"/>
                </a:solidFill>
              </a:rPr>
              <a:t>principles of computer science and mathematics</a:t>
            </a:r>
            <a:r>
              <a:rPr lang="en-US" altLang="en-US" sz="2000" b="1" i="1" dirty="0" smtClean="0"/>
              <a:t> to achieving </a:t>
            </a:r>
            <a:r>
              <a:rPr lang="en-US" altLang="en-US" sz="2000" b="1" i="1" u="sng" dirty="0" smtClean="0"/>
              <a:t>cost-effective solutions</a:t>
            </a:r>
            <a:r>
              <a:rPr lang="en-US" altLang="en-US" sz="2000" b="1" i="1" dirty="0" smtClean="0"/>
              <a:t> to software problems.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IEEE </a:t>
            </a:r>
            <a:r>
              <a:rPr lang="en-US" altLang="en-US" sz="2400" b="1" dirty="0" err="1" smtClean="0">
                <a:solidFill>
                  <a:srgbClr val="0000CC"/>
                </a:solidFill>
              </a:rPr>
              <a:t>std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610-1990</a:t>
            </a:r>
            <a:r>
              <a:rPr lang="en-US" altLang="en-US" sz="2400" b="1" dirty="0" smtClean="0"/>
              <a:t> – </a:t>
            </a:r>
            <a:r>
              <a:rPr lang="en-US" altLang="en-US" sz="2000" b="1" i="1" dirty="0" smtClean="0"/>
              <a:t>“application of a systematic, disciplined, quantifiable approach to the </a:t>
            </a:r>
            <a:r>
              <a:rPr lang="en-US" altLang="en-US" sz="2000" b="1" i="1" dirty="0" err="1" smtClean="0"/>
              <a:t>i</a:t>
            </a:r>
            <a:r>
              <a:rPr lang="en-US" altLang="en-US" sz="2000" b="1" i="1" dirty="0" smtClean="0"/>
              <a:t>) </a:t>
            </a:r>
            <a:r>
              <a:rPr lang="en-US" altLang="en-US" sz="2000" b="1" i="1" u="sng" dirty="0" smtClean="0"/>
              <a:t>development of</a:t>
            </a:r>
            <a:r>
              <a:rPr lang="en-US" altLang="en-US" sz="2000" b="1" i="1" dirty="0" smtClean="0"/>
              <a:t>, ii) </a:t>
            </a:r>
            <a:r>
              <a:rPr lang="en-US" altLang="en-US" sz="2000" b="1" i="1" u="sng" dirty="0" smtClean="0"/>
              <a:t>operation of</a:t>
            </a:r>
            <a:r>
              <a:rPr lang="en-US" altLang="en-US" sz="2000" b="1" i="1" dirty="0" smtClean="0"/>
              <a:t>, and iii) </a:t>
            </a:r>
            <a:r>
              <a:rPr lang="en-US" altLang="en-US" sz="2000" b="1" i="1" u="sng" dirty="0" smtClean="0"/>
              <a:t>maintenance of</a:t>
            </a:r>
            <a:r>
              <a:rPr lang="en-US" altLang="en-US" sz="2000" b="1" i="1" dirty="0" smtClean="0"/>
              <a:t> software.</a:t>
            </a:r>
            <a:r>
              <a:rPr lang="en-US" altLang="en-US" sz="2400" b="1" i="1" dirty="0" smtClean="0"/>
              <a:t>”</a:t>
            </a:r>
            <a:endParaRPr lang="en-US" altLang="en-US" sz="2400" b="1" dirty="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5410200"/>
            <a:ext cx="7893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CC"/>
                </a:solidFill>
              </a:rPr>
              <a:t> Curriculum Guideline: </a:t>
            </a:r>
            <a:r>
              <a:rPr lang="en-US" altLang="en-US" b="1" dirty="0" smtClean="0">
                <a:solidFill>
                  <a:srgbClr val="0000CC"/>
                </a:solidFill>
              </a:rPr>
              <a:t>“</a:t>
            </a:r>
            <a:r>
              <a:rPr lang="en-US" altLang="en-US" b="1" u="sng" dirty="0" smtClean="0">
                <a:solidFill>
                  <a:srgbClr val="0000CC"/>
                </a:solidFill>
              </a:rPr>
              <a:t>creating</a:t>
            </a:r>
            <a:r>
              <a:rPr lang="en-US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</a:rPr>
              <a:t>high quality software in a systematic,</a:t>
            </a:r>
          </a:p>
          <a:p>
            <a:pPr eaLnBrk="1" hangingPunct="1"/>
            <a:r>
              <a:rPr lang="en-US" altLang="en-US" b="1" dirty="0">
                <a:solidFill>
                  <a:srgbClr val="0000CC"/>
                </a:solidFill>
              </a:rPr>
              <a:t> controlled, and efficient </a:t>
            </a:r>
            <a:r>
              <a:rPr lang="en-US" altLang="en-US" b="1" dirty="0" smtClean="0">
                <a:solidFill>
                  <a:srgbClr val="0000CC"/>
                </a:solidFill>
              </a:rPr>
              <a:t>manner.”</a:t>
            </a:r>
            <a:endParaRPr lang="en-US" altLang="en-US" b="1" dirty="0">
              <a:solidFill>
                <a:srgbClr val="0000CC"/>
              </a:solidFill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0" y="3276600"/>
            <a:ext cx="7601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b="1" i="1" dirty="0">
                <a:solidFill>
                  <a:srgbClr val="800000"/>
                </a:solidFill>
              </a:rPr>
              <a:t>What</a:t>
            </a:r>
          </a:p>
          <a:p>
            <a:pPr eaLnBrk="1" hangingPunct="1"/>
            <a:r>
              <a:rPr lang="en-US" altLang="en-US" sz="1400" b="1" i="1" dirty="0">
                <a:solidFill>
                  <a:srgbClr val="800000"/>
                </a:solidFill>
              </a:rPr>
              <a:t>are </a:t>
            </a:r>
          </a:p>
          <a:p>
            <a:pPr eaLnBrk="1" hangingPunct="1"/>
            <a:r>
              <a:rPr lang="en-US" altLang="en-US" sz="1400" b="1" i="1" dirty="0" smtClean="0">
                <a:solidFill>
                  <a:srgbClr val="800000"/>
                </a:solidFill>
              </a:rPr>
              <a:t>these?</a:t>
            </a:r>
            <a:endParaRPr lang="en-US" altLang="en-US" sz="1400" b="1" i="1" dirty="0">
              <a:solidFill>
                <a:srgbClr val="800000"/>
              </a:solidFill>
            </a:endParaRP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609600" y="2057400"/>
            <a:ext cx="3962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609600" y="3505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Software Engineering</a:t>
            </a:r>
            <a:br>
              <a:rPr lang="en-US" altLang="en-US" sz="3200" b="1" dirty="0" smtClean="0"/>
            </a:br>
            <a:r>
              <a:rPr lang="en-US" altLang="en-US" sz="2800" b="1" dirty="0" smtClean="0"/>
              <a:t>(</a:t>
            </a:r>
            <a:r>
              <a:rPr lang="en-US" altLang="en-US" sz="2800" b="1" dirty="0" err="1" smtClean="0"/>
              <a:t>Tsui</a:t>
            </a:r>
            <a:r>
              <a:rPr lang="en-US" altLang="en-US" sz="2800" b="1" dirty="0" smtClean="0"/>
              <a:t> and </a:t>
            </a:r>
            <a:r>
              <a:rPr lang="en-US" altLang="en-US" sz="2800" b="1" dirty="0" err="1" smtClean="0"/>
              <a:t>Karam</a:t>
            </a:r>
            <a:r>
              <a:rPr lang="en-US" altLang="en-US" sz="2800" b="1" dirty="0" smtClean="0"/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981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00CC"/>
                </a:solidFill>
              </a:rPr>
              <a:t>Software engineering</a:t>
            </a:r>
            <a:r>
              <a:rPr lang="en-US" altLang="en-US" sz="2800" b="1" dirty="0" smtClean="0"/>
              <a:t> is a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broad field</a:t>
            </a:r>
            <a:r>
              <a:rPr lang="en-US" altLang="en-US" sz="2800" b="1" dirty="0" smtClean="0"/>
              <a:t> that touches upon all aspects of (a) </a:t>
            </a:r>
            <a:r>
              <a:rPr lang="en-US" altLang="en-US" sz="2800" b="1" u="sng" dirty="0" smtClean="0"/>
              <a:t>developing</a:t>
            </a:r>
            <a:r>
              <a:rPr lang="en-US" altLang="en-US" sz="2800" b="1" dirty="0" smtClean="0"/>
              <a:t> and (b) </a:t>
            </a:r>
            <a:r>
              <a:rPr lang="en-US" altLang="en-US" sz="2800" b="1" u="sng" dirty="0" smtClean="0"/>
              <a:t>supporting</a:t>
            </a:r>
            <a:r>
              <a:rPr lang="en-US" altLang="en-US" sz="2800" b="1" dirty="0" smtClean="0"/>
              <a:t> a software system, spanning across the following key areas: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90600" y="3505200"/>
            <a:ext cx="7205663" cy="2462213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altLang="en-US" sz="2400" b="1" i="1" dirty="0"/>
              <a:t>1. Technical and business processes</a:t>
            </a:r>
          </a:p>
          <a:p>
            <a:pPr lvl="1" eaLnBrk="1" hangingPunct="1"/>
            <a:r>
              <a:rPr lang="en-US" altLang="en-US" sz="2400" b="1" i="1" dirty="0"/>
              <a:t>2. Specific methodologies and techniques</a:t>
            </a:r>
          </a:p>
          <a:p>
            <a:pPr marL="804863" lvl="1" indent="-347663" eaLnBrk="1" hangingPunct="1"/>
            <a:r>
              <a:rPr lang="en-US" altLang="en-US" sz="2400" b="1" i="1" dirty="0"/>
              <a:t>3. Product characterization and metrics for measurements</a:t>
            </a:r>
          </a:p>
          <a:p>
            <a:pPr lvl="1" eaLnBrk="1" hangingPunct="1"/>
            <a:r>
              <a:rPr lang="en-US" altLang="en-US" sz="2400" b="1" i="1" dirty="0"/>
              <a:t>4. People skills and team work</a:t>
            </a:r>
          </a:p>
          <a:p>
            <a:pPr lvl="1" eaLnBrk="1" hangingPunct="1"/>
            <a:r>
              <a:rPr lang="en-US" altLang="en-US" sz="2400" b="1" i="1" dirty="0"/>
              <a:t>5. Project coordination and </a:t>
            </a:r>
            <a:r>
              <a:rPr lang="en-US" altLang="en-US" sz="2400" b="1" i="1" dirty="0" smtClean="0"/>
              <a:t>management</a:t>
            </a:r>
          </a:p>
          <a:p>
            <a:pPr lvl="1" eaLnBrk="1" hangingPunct="1"/>
            <a:endParaRPr lang="en-US" altLang="en-US" sz="1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b="1" dirty="0" smtClean="0"/>
              <a:t>Relevancy of Software Engineering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rgbClr val="0000CC"/>
                </a:solidFill>
              </a:rPr>
              <a:t>Software is a serious business.</a:t>
            </a:r>
          </a:p>
          <a:p>
            <a:pPr lvl="1" eaLnBrk="1" hangingPunct="1"/>
            <a:r>
              <a:rPr lang="en-US" altLang="en-US" sz="2400" b="1" i="1" dirty="0" smtClean="0"/>
              <a:t>Reached </a:t>
            </a:r>
            <a:r>
              <a:rPr lang="en-US" altLang="en-US" sz="2400" b="1" i="1" u="sng" dirty="0" smtClean="0">
                <a:solidFill>
                  <a:srgbClr val="336600"/>
                </a:solidFill>
              </a:rPr>
              <a:t>$180 billion in 2000</a:t>
            </a:r>
            <a:r>
              <a:rPr lang="en-US" altLang="en-US" sz="2400" b="1" i="1" dirty="0" smtClean="0">
                <a:solidFill>
                  <a:srgbClr val="336600"/>
                </a:solidFill>
              </a:rPr>
              <a:t>.</a:t>
            </a:r>
          </a:p>
          <a:p>
            <a:pPr lvl="1" eaLnBrk="1" hangingPunct="1"/>
            <a:r>
              <a:rPr lang="en-US" altLang="en-US" sz="2400" b="1" i="1" dirty="0" smtClean="0"/>
              <a:t>It is ubiquitous across multiple industries.</a:t>
            </a:r>
          </a:p>
          <a:p>
            <a:pPr eaLnBrk="1" hangingPunct="1"/>
            <a:r>
              <a:rPr lang="en-US" altLang="en-US" sz="2600" b="1" dirty="0" smtClean="0"/>
              <a:t>Software is a </a:t>
            </a:r>
            <a:r>
              <a:rPr lang="en-US" altLang="en-US" sz="2600" b="1" dirty="0" smtClean="0">
                <a:solidFill>
                  <a:srgbClr val="0000CC"/>
                </a:solidFill>
              </a:rPr>
              <a:t>commodity of </a:t>
            </a:r>
            <a:r>
              <a:rPr lang="en-US" altLang="en-US" sz="2600" b="1" dirty="0" smtClean="0">
                <a:solidFill>
                  <a:srgbClr val="336600"/>
                </a:solidFill>
              </a:rPr>
              <a:t>increasing “value.”</a:t>
            </a:r>
          </a:p>
          <a:p>
            <a:pPr eaLnBrk="1" hangingPunct="1"/>
            <a:r>
              <a:rPr lang="en-US" altLang="en-US" sz="2600" b="1" dirty="0" smtClean="0"/>
              <a:t>The business of software has graduated from a “garage” operation to an </a:t>
            </a:r>
            <a:r>
              <a:rPr lang="en-US" altLang="en-US" sz="2600" b="1" dirty="0" smtClean="0">
                <a:solidFill>
                  <a:srgbClr val="336600"/>
                </a:solidFill>
              </a:rPr>
              <a:t>“enterprise” profession</a:t>
            </a:r>
            <a:r>
              <a:rPr lang="en-US" altLang="en-US" sz="2600" b="1" dirty="0">
                <a:solidFill>
                  <a:srgbClr val="0000CC"/>
                </a:solidFill>
              </a:rPr>
              <a:t> </a:t>
            </a:r>
            <a:r>
              <a:rPr lang="en-US" altLang="en-US" sz="2600" b="1" dirty="0" smtClean="0">
                <a:solidFill>
                  <a:srgbClr val="0000CC"/>
                </a:solidFill>
              </a:rPr>
              <a:t>— including recent “Facebook.”</a:t>
            </a:r>
          </a:p>
          <a:p>
            <a:pPr eaLnBrk="1" hangingPunct="1"/>
            <a:r>
              <a:rPr lang="en-US" altLang="en-US" sz="2600" b="1" dirty="0" smtClean="0"/>
              <a:t>We need to treat software engineering as an </a:t>
            </a:r>
            <a:r>
              <a:rPr lang="en-US" altLang="en-US" sz="2600" b="1" dirty="0" smtClean="0">
                <a:solidFill>
                  <a:srgbClr val="336600"/>
                </a:solidFill>
              </a:rPr>
              <a:t>engineering profession.</a:t>
            </a:r>
          </a:p>
          <a:p>
            <a:pPr eaLnBrk="1" hangingPunct="1"/>
            <a:r>
              <a:rPr lang="en-US" altLang="en-US" sz="2600" b="1" dirty="0" smtClean="0">
                <a:solidFill>
                  <a:srgbClr val="0000CC"/>
                </a:solidFill>
              </a:rPr>
              <a:t>15 universities have received </a:t>
            </a:r>
            <a:r>
              <a:rPr lang="en-US" altLang="en-US" sz="2600" b="1" dirty="0" smtClean="0">
                <a:solidFill>
                  <a:srgbClr val="336600"/>
                </a:solidFill>
              </a:rPr>
              <a:t>accreditation </a:t>
            </a:r>
            <a:r>
              <a:rPr lang="en-US" altLang="en-US" sz="2600" b="1" dirty="0" smtClean="0"/>
              <a:t>(2009) from accreditation board of engineering and technology.</a:t>
            </a:r>
          </a:p>
          <a:p>
            <a:pPr eaLnBrk="1" hangingPunct="1"/>
            <a:endParaRPr lang="en-US" altLang="en-US" sz="2800" b="1" dirty="0" smtClean="0"/>
          </a:p>
          <a:p>
            <a:pPr eaLnBrk="1" hangingPunct="1"/>
            <a:endParaRPr lang="en-US" altLang="en-US" sz="2800" b="1" dirty="0" smtClean="0"/>
          </a:p>
          <a:p>
            <a:pPr lvl="1" eaLnBrk="1" hangingPunct="1">
              <a:buFontTx/>
              <a:buNone/>
            </a:pPr>
            <a:endParaRPr lang="en-US" altLang="en-US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1020762"/>
          </a:xfrm>
        </p:spPr>
        <p:txBody>
          <a:bodyPr/>
          <a:lstStyle/>
          <a:p>
            <a:pPr eaLnBrk="1" hangingPunct="1"/>
            <a:r>
              <a:rPr lang="en-US" altLang="en-US" sz="3600" b="1" dirty="0" smtClean="0"/>
              <a:t>Software Engineering “Professionals”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There is no equivalent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“professional engineer” (PE)</a:t>
            </a:r>
            <a:r>
              <a:rPr lang="en-US" altLang="en-US" sz="2800" b="1" dirty="0" smtClean="0"/>
              <a:t> designation for software engineers, yet.</a:t>
            </a:r>
          </a:p>
          <a:p>
            <a:pPr lvl="1" eaLnBrk="1" hangingPunct="1"/>
            <a:endParaRPr lang="en-US" altLang="en-US" sz="1200" b="1" dirty="0" smtClean="0"/>
          </a:p>
          <a:p>
            <a:pPr lvl="1" eaLnBrk="1" hangingPunct="1"/>
            <a:r>
              <a:rPr lang="en-US" altLang="en-US" sz="2400" b="1" dirty="0" smtClean="0"/>
              <a:t>Except in Texas where the board of professional engineers adopted software engineering as a specific discipline under which an engineering license may be issued.</a:t>
            </a:r>
          </a:p>
          <a:p>
            <a:pPr eaLnBrk="1" hangingPunct="1">
              <a:buFontTx/>
              <a:buNone/>
            </a:pPr>
            <a:endParaRPr lang="en-US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b="1" u="sng" dirty="0" smtClean="0">
                <a:solidFill>
                  <a:srgbClr val="0000CC"/>
                </a:solidFill>
              </a:rPr>
              <a:t>Updated Information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b="1" dirty="0" smtClean="0"/>
              <a:t>Software industry in </a:t>
            </a:r>
            <a:r>
              <a:rPr lang="en-US" altLang="en-US" b="1" dirty="0" smtClean="0">
                <a:solidFill>
                  <a:srgbClr val="006600"/>
                </a:solidFill>
              </a:rPr>
              <a:t>2013 is </a:t>
            </a:r>
            <a:r>
              <a:rPr lang="en-US" altLang="en-US" b="1" u="sng" dirty="0" smtClean="0">
                <a:solidFill>
                  <a:srgbClr val="006600"/>
                </a:solidFill>
              </a:rPr>
              <a:t>$407 billion </a:t>
            </a:r>
            <a:r>
              <a:rPr lang="en-US" altLang="en-US" b="1" dirty="0" smtClean="0"/>
              <a:t>business (Gartner report).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en-US" altLang="en-US" sz="1600" b="1" dirty="0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b="1" dirty="0" smtClean="0"/>
              <a:t>We now </a:t>
            </a:r>
            <a:r>
              <a:rPr lang="en-US" altLang="en-US" b="1" dirty="0" smtClean="0">
                <a:solidFill>
                  <a:srgbClr val="7030A0"/>
                </a:solidFill>
              </a:rPr>
              <a:t>(2014) have </a:t>
            </a:r>
            <a:r>
              <a:rPr lang="en-US" altLang="en-US" b="1" u="sng" dirty="0" smtClean="0">
                <a:solidFill>
                  <a:srgbClr val="7030A0"/>
                </a:solidFill>
              </a:rPr>
              <a:t>22 US universities  (including SPSU)</a:t>
            </a:r>
            <a:r>
              <a:rPr lang="en-US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en-US" b="1" dirty="0" smtClean="0"/>
              <a:t>with accredited software engineering programs </a:t>
            </a:r>
            <a:br>
              <a:rPr lang="en-US" altLang="en-US" b="1" dirty="0" smtClean="0"/>
            </a:br>
            <a:r>
              <a:rPr lang="en-US" altLang="en-US" b="1" dirty="0" smtClean="0"/>
              <a:t>(ABET report).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14600"/>
            <a:ext cx="8305800" cy="1600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So 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—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how do we become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more “</a:t>
            </a:r>
            <a:r>
              <a:rPr lang="en-US" altLang="en-US" sz="2400" b="1" i="1" u="sng" dirty="0" smtClean="0">
                <a:solidFill>
                  <a:srgbClr val="0000CC"/>
                </a:solidFill>
              </a:rPr>
              <a:t>professional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”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in Software Engineering?</a:t>
            </a:r>
            <a:br>
              <a:rPr lang="en-US" altLang="en-US" sz="2400" b="1" dirty="0" smtClean="0">
                <a:solidFill>
                  <a:srgbClr val="0000CC"/>
                </a:solidFill>
              </a:rPr>
            </a:br>
            <a:r>
              <a:rPr lang="en-US" altLang="en-US" sz="2400" b="1" dirty="0" smtClean="0"/>
              <a:t/>
            </a:r>
            <a:br>
              <a:rPr lang="en-US" altLang="en-US" sz="2400" b="1" dirty="0" smtClean="0"/>
            </a:br>
            <a:r>
              <a:rPr lang="en-US" altLang="en-US" sz="2400" b="1" dirty="0" smtClean="0">
                <a:solidFill>
                  <a:srgbClr val="0000CC"/>
                </a:solidFill>
              </a:rPr>
              <a:t>Any more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guidance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IEEE-CS/ACM Version 5.2 Report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u="sng" dirty="0" smtClean="0">
                <a:solidFill>
                  <a:srgbClr val="0000CC"/>
                </a:solidFill>
              </a:rPr>
              <a:t>8 principles</a:t>
            </a:r>
            <a:r>
              <a:rPr lang="en-US" altLang="en-US" sz="2000" b="1" u="sng" dirty="0" smtClean="0">
                <a:solidFill>
                  <a:srgbClr val="800000"/>
                </a:solidFill>
              </a:rPr>
              <a:t>**</a:t>
            </a:r>
            <a:r>
              <a:rPr lang="en-US" altLang="en-US" sz="2000" b="1" dirty="0" smtClean="0"/>
              <a:t> </a:t>
            </a:r>
            <a:r>
              <a:rPr lang="en-US" altLang="en-US" sz="2000" b="1" u="sng" dirty="0" smtClean="0"/>
              <a:t>for </a:t>
            </a:r>
            <a:r>
              <a:rPr lang="en-US" altLang="en-US" sz="2000" b="1" i="1" u="sng" dirty="0" smtClean="0">
                <a:solidFill>
                  <a:srgbClr val="0000CC"/>
                </a:solidFill>
              </a:rPr>
              <a:t>ethics and professional practices</a:t>
            </a:r>
            <a:r>
              <a:rPr lang="en-US" altLang="en-US" sz="2000" b="1" dirty="0" smtClean="0"/>
              <a:t> in software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</a:t>
            </a:r>
            <a:r>
              <a:rPr lang="en-US" altLang="en-US" sz="1800" b="1" u="sng" dirty="0" smtClean="0"/>
              <a:t>act consistently with the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public interest.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act in a manner that is in the </a:t>
            </a:r>
            <a:r>
              <a:rPr lang="en-US" altLang="en-US" sz="1800" b="1" u="sng" dirty="0" smtClean="0"/>
              <a:t>best interest of</a:t>
            </a:r>
            <a:r>
              <a:rPr lang="en-US" altLang="en-US" sz="1800" b="1" dirty="0" smtClean="0"/>
              <a:t> </a:t>
            </a:r>
            <a:r>
              <a:rPr lang="en-US" altLang="en-US" sz="1800" b="1" u="sng" dirty="0" smtClean="0"/>
              <a:t>their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client and employer</a:t>
            </a:r>
            <a:r>
              <a:rPr lang="en-US" altLang="en-US" sz="1800" b="1" dirty="0" smtClean="0"/>
              <a:t>, consistent with the public interest.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ensure that their products and related modifications </a:t>
            </a:r>
            <a:r>
              <a:rPr lang="en-US" altLang="en-US" sz="1800" b="1" u="sng" dirty="0" smtClean="0"/>
              <a:t>meet the</a:t>
            </a:r>
            <a:r>
              <a:rPr lang="en-US" altLang="en-US" sz="1800" b="1" dirty="0" smtClean="0"/>
              <a:t>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highest professional standards</a:t>
            </a:r>
            <a:r>
              <a:rPr lang="en-US" altLang="en-US" sz="1800" b="1" dirty="0" smtClean="0"/>
              <a:t> possible.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</a:t>
            </a:r>
            <a:r>
              <a:rPr lang="en-US" altLang="en-US" sz="1800" b="1" u="sng" dirty="0" smtClean="0"/>
              <a:t>maintain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integrity and independence</a:t>
            </a:r>
            <a:r>
              <a:rPr lang="en-US" altLang="en-US" sz="1800" b="1" dirty="0" smtClean="0"/>
              <a:t> in their professional judgment.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engineering managers and leaders shall subscribe to and promote an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ethical approach</a:t>
            </a:r>
            <a:r>
              <a:rPr lang="en-US" altLang="en-US" sz="1800" b="1" u="sng" dirty="0" smtClean="0"/>
              <a:t> to the management of software</a:t>
            </a:r>
            <a:r>
              <a:rPr lang="en-US" altLang="en-US" sz="1800" b="1" dirty="0" smtClean="0"/>
              <a:t> development and maintenance.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</a:t>
            </a:r>
            <a:r>
              <a:rPr lang="en-US" altLang="en-US" sz="1800" b="1" u="sng" dirty="0" smtClean="0"/>
              <a:t>advance the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integrity and reputation</a:t>
            </a:r>
            <a:r>
              <a:rPr lang="en-US" altLang="en-US" sz="1800" b="1" dirty="0" smtClean="0"/>
              <a:t> of the profession consistent with the public interest.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be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fair</a:t>
            </a:r>
            <a:r>
              <a:rPr lang="en-US" altLang="en-US" sz="1800" b="1" u="sng" dirty="0" smtClean="0"/>
              <a:t> to and supportive of their colleagues.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Software engineers shall </a:t>
            </a:r>
            <a:r>
              <a:rPr lang="en-US" altLang="en-US" sz="1800" b="1" u="sng" dirty="0" smtClean="0"/>
              <a:t>participate in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lifelong learning</a:t>
            </a:r>
            <a:r>
              <a:rPr lang="en-US" altLang="en-US" sz="1800" b="1" dirty="0" smtClean="0"/>
              <a:t> regarding the practice of their profession and shall promote an ethical approach to the practice of the profession.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b="1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55688" y="5902325"/>
            <a:ext cx="719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800000"/>
                </a:solidFill>
              </a:rPr>
              <a:t>**</a:t>
            </a:r>
            <a:r>
              <a:rPr lang="en-US" altLang="en-US" sz="1600" b="1">
                <a:solidFill>
                  <a:srgbClr val="0000CC"/>
                </a:solidFill>
              </a:rPr>
              <a:t> Under each of these major principles, there are further sub-principles.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A “</a:t>
            </a:r>
            <a:r>
              <a:rPr lang="en-US" altLang="en-US" sz="3800" b="1" dirty="0" smtClean="0">
                <a:solidFill>
                  <a:srgbClr val="336600"/>
                </a:solidFill>
              </a:rPr>
              <a:t>Simpler</a:t>
            </a:r>
            <a:r>
              <a:rPr lang="en-US" altLang="en-US" sz="3800" b="1" dirty="0" smtClean="0"/>
              <a:t>” Set of Behavioral Rules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4497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6600"/>
                </a:solidFill>
              </a:rPr>
              <a:t>Respect others.</a:t>
            </a:r>
          </a:p>
          <a:p>
            <a:pPr eaLnBrk="1" hangingPunct="1">
              <a:buFontTx/>
              <a:buNone/>
            </a:pPr>
            <a:endParaRPr lang="en-US" altLang="en-US" sz="1400" b="1" dirty="0" smtClean="0">
              <a:solidFill>
                <a:srgbClr val="336600"/>
              </a:solidFill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336600"/>
                </a:solidFill>
              </a:rPr>
              <a:t>Strive for fairness.</a:t>
            </a:r>
          </a:p>
          <a:p>
            <a:pPr eaLnBrk="1" hangingPunct="1"/>
            <a:endParaRPr lang="en-US" altLang="en-US" sz="1400" b="1" dirty="0" smtClean="0">
              <a:solidFill>
                <a:srgbClr val="336600"/>
              </a:solidFill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336600"/>
                </a:solidFill>
              </a:rPr>
              <a:t>Perform to one’s best capability.</a:t>
            </a:r>
          </a:p>
          <a:p>
            <a:pPr eaLnBrk="1" hangingPunct="1"/>
            <a:endParaRPr lang="en-US" altLang="en-US" sz="1400" b="1" dirty="0" smtClean="0">
              <a:solidFill>
                <a:srgbClr val="336600"/>
              </a:solidFill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336600"/>
                </a:solidFill>
              </a:rPr>
              <a:t>Follow the law.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“General Principles”</a:t>
            </a:r>
            <a:r>
              <a:rPr lang="en-US" altLang="en-US" sz="3800" b="1" dirty="0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Different from other engineering disciplines such as civil or mechanical, there is </a:t>
            </a:r>
            <a:r>
              <a:rPr lang="en-US" altLang="en-US" sz="2400" b="1" i="1" u="sng" dirty="0" smtClean="0">
                <a:solidFill>
                  <a:srgbClr val="336600"/>
                </a:solidFill>
              </a:rPr>
              <a:t>no one set of </a:t>
            </a:r>
            <a:r>
              <a:rPr lang="en-US" altLang="en-US" sz="2400" b="1" i="1" u="sng" dirty="0" smtClean="0">
                <a:solidFill>
                  <a:srgbClr val="0000CC"/>
                </a:solidFill>
              </a:rPr>
              <a:t>“universal</a:t>
            </a:r>
            <a:r>
              <a:rPr lang="en-US" altLang="en-US" sz="2400" b="1" i="1" u="sng" dirty="0" smtClean="0">
                <a:solidFill>
                  <a:srgbClr val="336600"/>
                </a:solidFill>
              </a:rPr>
              <a:t> </a:t>
            </a:r>
            <a:r>
              <a:rPr lang="en-US" altLang="en-US" sz="2400" b="1" i="1" u="sng" dirty="0" smtClean="0">
                <a:solidFill>
                  <a:srgbClr val="0000CC"/>
                </a:solidFill>
              </a:rPr>
              <a:t>principles”</a:t>
            </a:r>
            <a:r>
              <a:rPr lang="en-US" altLang="en-US" sz="2400" b="1" i="1" u="sng" dirty="0" smtClean="0">
                <a:solidFill>
                  <a:srgbClr val="336600"/>
                </a:solidFill>
              </a:rPr>
              <a:t> in software engineering that is agreed upon</a:t>
            </a:r>
            <a:r>
              <a:rPr lang="en-US" altLang="en-US" sz="2400" b="1" i="1" u="sng" dirty="0" smtClean="0">
                <a:solidFill>
                  <a:srgbClr val="003300"/>
                </a:solidFill>
              </a:rPr>
              <a:t> </a:t>
            </a:r>
            <a:r>
              <a:rPr lang="en-US" altLang="en-US" sz="2400" b="1" i="1" u="sng" dirty="0" smtClean="0">
                <a:solidFill>
                  <a:srgbClr val="336600"/>
                </a:solidFill>
              </a:rPr>
              <a:t>by everyone</a:t>
            </a:r>
            <a:r>
              <a:rPr lang="en-US" altLang="en-US" sz="2400" b="1" u="sng" dirty="0" smtClean="0"/>
              <a:t>.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Neither is there any “law” of software engineering such as Newton’s law of motion in physics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u="sng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There are, however, several that are well received and respected.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Davis’s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/>
              <a:t>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Royce’s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/>
              <a:t>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Wasserman’s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Davis’s Early 15 Principles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5626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Make quality number 1.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High-quality software is possible.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Give products to customers early.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Determine the problem before writing the requirements.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Evaluate design alternatives.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Use an appropriate process model.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Use different languages for different phases.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Minimize intellectual distances.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Put techniques before tools.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>
                <a:solidFill>
                  <a:srgbClr val="0000CC"/>
                </a:solidFill>
              </a:rPr>
              <a:t>Get it right before you make it faster.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Inspect code.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Good management is more important than good technology.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People are the key to success.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Follow with care.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Take responsibility.</a:t>
            </a:r>
          </a:p>
          <a:p>
            <a:pPr marL="609600" indent="-609600" eaLnBrk="1" hangingPunct="1">
              <a:buFontTx/>
              <a:buNone/>
            </a:pPr>
            <a:endParaRPr lang="en-US" altLang="en-US" sz="2000" b="1" i="1" dirty="0" smtClean="0"/>
          </a:p>
          <a:p>
            <a:pPr marL="609600" indent="-609600" eaLnBrk="1" hangingPunct="1"/>
            <a:endParaRPr lang="en-US" altLang="en-US" sz="2000" b="1" i="1" dirty="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638800" y="3400961"/>
            <a:ext cx="3282950" cy="132343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dirty="0"/>
              <a:t>Are these consistent within </a:t>
            </a:r>
            <a:r>
              <a:rPr lang="en-US" altLang="en-US" sz="1600" b="1" dirty="0" smtClean="0"/>
              <a:t>themselves?</a:t>
            </a:r>
            <a:endParaRPr lang="en-US" altLang="en-US" sz="1600" b="1" dirty="0"/>
          </a:p>
          <a:p>
            <a:pPr eaLnBrk="1" hangingPunct="1"/>
            <a:r>
              <a:rPr lang="en-US" altLang="en-US" sz="1600" b="1" dirty="0" smtClean="0"/>
              <a:t>How </a:t>
            </a:r>
            <a:r>
              <a:rPr lang="en-US" altLang="en-US" sz="1600" b="1" dirty="0"/>
              <a:t>“key” is </a:t>
            </a:r>
            <a:r>
              <a:rPr lang="en-US" altLang="en-US" sz="1600" b="1" dirty="0" smtClean="0"/>
              <a:t>“</a:t>
            </a:r>
            <a:r>
              <a:rPr lang="en-US" altLang="en-US" sz="1600" b="1" dirty="0">
                <a:solidFill>
                  <a:srgbClr val="0000CC"/>
                </a:solidFill>
              </a:rPr>
              <a:t>people are key to success</a:t>
            </a:r>
            <a:r>
              <a:rPr lang="en-US" altLang="en-US" sz="1600" b="1" dirty="0" smtClean="0"/>
              <a:t>”?</a:t>
            </a:r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What do you think?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Engineering Software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 marL="346075" indent="-323850" eaLnBrk="1" hangingPunct="1">
              <a:lnSpc>
                <a:spcPct val="90000"/>
              </a:lnSpc>
              <a:defRPr/>
            </a:pPr>
            <a:r>
              <a:rPr lang="en-US" sz="2800" b="1" dirty="0" smtClean="0">
                <a:solidFill>
                  <a:srgbClr val="660066"/>
                </a:solidFill>
              </a:rPr>
              <a:t>As </a:t>
            </a:r>
            <a:r>
              <a:rPr lang="en-US" sz="2800" b="1" u="sng" dirty="0" smtClean="0">
                <a:solidFill>
                  <a:srgbClr val="660066"/>
                </a:solidFill>
              </a:rPr>
              <a:t>size</a:t>
            </a:r>
            <a:r>
              <a:rPr lang="en-US" sz="2800" b="1" dirty="0" smtClean="0">
                <a:solidFill>
                  <a:srgbClr val="660066"/>
                </a:solidFill>
              </a:rPr>
              <a:t> and </a:t>
            </a:r>
            <a:r>
              <a:rPr lang="en-US" sz="2800" b="1" u="sng" dirty="0" smtClean="0">
                <a:solidFill>
                  <a:srgbClr val="660066"/>
                </a:solidFill>
              </a:rPr>
              <a:t>complexity</a:t>
            </a:r>
            <a:r>
              <a:rPr lang="en-US" sz="2800" b="1" dirty="0" smtClean="0">
                <a:solidFill>
                  <a:srgbClr val="660066"/>
                </a:solidFill>
              </a:rPr>
              <a:t> of software projects increased, so did the </a:t>
            </a:r>
            <a:r>
              <a:rPr lang="en-US" sz="2800" b="1" u="sng" dirty="0" smtClean="0">
                <a:solidFill>
                  <a:srgbClr val="660066"/>
                </a:solidFill>
              </a:rPr>
              <a:t>number of </a:t>
            </a:r>
            <a:r>
              <a:rPr lang="en-US" sz="2800" b="1" u="sng" dirty="0" smtClean="0">
                <a:solidFill>
                  <a:srgbClr val="CC0000"/>
                </a:solidFill>
              </a:rPr>
              <a:t>failed</a:t>
            </a:r>
            <a:r>
              <a:rPr lang="en-US" sz="2800" b="1" u="sng" dirty="0" smtClean="0">
                <a:solidFill>
                  <a:srgbClr val="660066"/>
                </a:solidFill>
              </a:rPr>
              <a:t> projects</a:t>
            </a:r>
            <a:r>
              <a:rPr lang="en-US" sz="2800" b="1" dirty="0" smtClean="0">
                <a:solidFill>
                  <a:srgbClr val="660066"/>
                </a:solidFill>
              </a:rPr>
              <a:t>.</a:t>
            </a:r>
          </a:p>
          <a:p>
            <a:pPr marL="609600" indent="-441325" eaLnBrk="1" hangingPunct="1">
              <a:lnSpc>
                <a:spcPct val="90000"/>
              </a:lnSpc>
              <a:buFontTx/>
              <a:buNone/>
              <a:defRPr/>
            </a:pPr>
            <a:endParaRPr lang="en-US" sz="1200" b="1" dirty="0" smtClean="0">
              <a:solidFill>
                <a:srgbClr val="800000"/>
              </a:solidFill>
            </a:endParaRPr>
          </a:p>
          <a:p>
            <a:pPr marL="346075" indent="-346075" eaLnBrk="1" hangingPunct="1">
              <a:lnSpc>
                <a:spcPct val="90000"/>
              </a:lnSpc>
              <a:defRPr/>
            </a:pPr>
            <a:r>
              <a:rPr lang="en-US" sz="2800" b="1" dirty="0" smtClean="0"/>
              <a:t>“Engineering” software was thought to be the cure: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 smtClean="0">
                <a:solidFill>
                  <a:srgbClr val="336600"/>
                </a:solidFill>
              </a:rPr>
              <a:t>Put some </a:t>
            </a:r>
            <a:r>
              <a:rPr lang="en-US" b="1" u="sng" dirty="0" smtClean="0">
                <a:solidFill>
                  <a:srgbClr val="336600"/>
                </a:solidFill>
              </a:rPr>
              <a:t>discipline</a:t>
            </a:r>
            <a:r>
              <a:rPr lang="en-US" b="1" dirty="0" smtClean="0">
                <a:solidFill>
                  <a:srgbClr val="336600"/>
                </a:solidFill>
              </a:rPr>
              <a:t> into “programming.”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 smtClean="0">
                <a:solidFill>
                  <a:srgbClr val="0000CC"/>
                </a:solidFill>
              </a:rPr>
              <a:t>Do </a:t>
            </a:r>
            <a:r>
              <a:rPr lang="en-US" b="1" u="sng" dirty="0" smtClean="0">
                <a:solidFill>
                  <a:srgbClr val="0000CC"/>
                </a:solidFill>
              </a:rPr>
              <a:t>more than</a:t>
            </a:r>
            <a:r>
              <a:rPr lang="en-US" b="1" dirty="0" smtClean="0">
                <a:solidFill>
                  <a:srgbClr val="0000CC"/>
                </a:solidFill>
              </a:rPr>
              <a:t> just coding/programming.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 smtClean="0">
                <a:solidFill>
                  <a:srgbClr val="800000"/>
                </a:solidFill>
              </a:rPr>
              <a:t>“Study” (</a:t>
            </a:r>
            <a:r>
              <a:rPr lang="en-US" b="1" u="sng" dirty="0" smtClean="0">
                <a:solidFill>
                  <a:srgbClr val="800000"/>
                </a:solidFill>
              </a:rPr>
              <a:t>model/measure</a:t>
            </a:r>
            <a:r>
              <a:rPr lang="en-US" b="1" dirty="0" smtClean="0">
                <a:solidFill>
                  <a:srgbClr val="800000"/>
                </a:solidFill>
              </a:rPr>
              <a:t>), “Understand” (</a:t>
            </a:r>
            <a:r>
              <a:rPr lang="en-US" b="1" u="sng" dirty="0" smtClean="0">
                <a:solidFill>
                  <a:srgbClr val="800000"/>
                </a:solidFill>
              </a:rPr>
              <a:t>analyze</a:t>
            </a:r>
            <a:r>
              <a:rPr lang="en-US" b="1" dirty="0" smtClean="0">
                <a:solidFill>
                  <a:srgbClr val="800000"/>
                </a:solidFill>
              </a:rPr>
              <a:t>), and “Improve” (</a:t>
            </a:r>
            <a:r>
              <a:rPr lang="en-US" b="1" u="sng" dirty="0" smtClean="0">
                <a:solidFill>
                  <a:srgbClr val="800000"/>
                </a:solidFill>
              </a:rPr>
              <a:t>change</a:t>
            </a:r>
            <a:r>
              <a:rPr lang="en-US" b="1" dirty="0" smtClean="0">
                <a:solidFill>
                  <a:srgbClr val="800000"/>
                </a:solidFill>
              </a:rPr>
              <a:t>) this field!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endParaRPr lang="en-US" b="1" dirty="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Royce’s More “Modern” Set of Principles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Base the process on an </a:t>
            </a:r>
            <a:r>
              <a:rPr lang="en-US" altLang="en-US" sz="2000" b="1" i="1" dirty="0" smtClean="0">
                <a:solidFill>
                  <a:srgbClr val="0000CC"/>
                </a:solidFill>
              </a:rPr>
              <a:t>architecture first</a:t>
            </a:r>
            <a:r>
              <a:rPr lang="en-US" altLang="en-US" sz="2000" b="1" i="1" dirty="0" smtClean="0"/>
              <a:t> approach.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>
                <a:solidFill>
                  <a:srgbClr val="0000CC"/>
                </a:solidFill>
              </a:rPr>
              <a:t>Establish iterative process </a:t>
            </a:r>
            <a:r>
              <a:rPr lang="en-US" altLang="en-US" sz="2000" b="1" i="1" dirty="0">
                <a:solidFill>
                  <a:srgbClr val="0000FF"/>
                </a:solidFill>
              </a:rPr>
              <a:t>–</a:t>
            </a:r>
            <a:r>
              <a:rPr lang="en-US" altLang="en-US" sz="2000" b="1" i="1" dirty="0" smtClean="0">
                <a:solidFill>
                  <a:srgbClr val="0000CC"/>
                </a:solidFill>
              </a:rPr>
              <a:t> address risk early.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Emphasize component-based development to reduce effort.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Establish change management.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Use round-trip engineering – a form of iterative process.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Use model-based and machine-</a:t>
            </a:r>
            <a:r>
              <a:rPr lang="en-US" altLang="en-US" sz="2000" b="1" i="1" dirty="0" err="1" smtClean="0"/>
              <a:t>processable</a:t>
            </a:r>
            <a:r>
              <a:rPr lang="en-US" altLang="en-US" sz="2000" b="1" i="1" dirty="0" smtClean="0"/>
              <a:t> notations for design.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Establish process for quality control and project assessment.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Use approach that allows artifacts to be demonstrated early.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Plan to have incremental releases.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i="1" dirty="0" smtClean="0"/>
              <a:t>Establish a configurable process to suit the needs.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876800" y="5318125"/>
            <a:ext cx="292929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Agree with these? Why ?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3076575" cy="646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800000"/>
                </a:solidFill>
              </a:rPr>
              <a:t>How many </a:t>
            </a:r>
            <a:r>
              <a:rPr lang="en-US" b="1" i="1" dirty="0" smtClean="0">
                <a:solidFill>
                  <a:srgbClr val="800000"/>
                </a:solidFill>
              </a:rPr>
              <a:t>deal </a:t>
            </a:r>
            <a:r>
              <a:rPr lang="en-US" b="1" i="1" dirty="0">
                <a:solidFill>
                  <a:srgbClr val="800000"/>
                </a:solidFill>
              </a:rPr>
              <a:t>with</a:t>
            </a:r>
          </a:p>
          <a:p>
            <a:pPr>
              <a:defRPr/>
            </a:pPr>
            <a:r>
              <a:rPr lang="en-US" b="1" i="1" dirty="0">
                <a:solidFill>
                  <a:srgbClr val="800000"/>
                </a:solidFill>
              </a:rPr>
              <a:t>“process”  / “technique</a:t>
            </a:r>
            <a:r>
              <a:rPr lang="en-US" b="1" i="1" dirty="0" smtClean="0">
                <a:solidFill>
                  <a:srgbClr val="800000"/>
                </a:solidFill>
              </a:rPr>
              <a:t>”?</a:t>
            </a:r>
            <a:endParaRPr lang="en-US" b="1" i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Wasserman’s Fundamental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Abstraction</a:t>
            </a:r>
            <a:r>
              <a:rPr lang="en-US" altLang="en-US" sz="2400" b="1" i="1" dirty="0" smtClean="0"/>
              <a:t> (a form of simplification)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/>
              <a:t>Analysis and design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methods and notation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/>
              <a:t>User interface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prototyping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Modularity</a:t>
            </a:r>
            <a:r>
              <a:rPr lang="en-US" altLang="en-US" sz="2400" b="1" i="1" dirty="0" smtClean="0"/>
              <a:t> and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architecture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Reuse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Life cycle </a:t>
            </a:r>
            <a:r>
              <a:rPr lang="en-US" altLang="en-US" sz="2400" b="1" i="1" dirty="0" smtClean="0"/>
              <a:t>and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process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Metrics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b="1" i="1" dirty="0" smtClean="0">
                <a:solidFill>
                  <a:srgbClr val="0000CC"/>
                </a:solidFill>
              </a:rPr>
              <a:t>Tools</a:t>
            </a:r>
            <a:r>
              <a:rPr lang="en-US" altLang="en-US" sz="2400" b="1" i="1" dirty="0" smtClean="0"/>
              <a:t> and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integrated environment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90600" y="5257800"/>
            <a:ext cx="7283450" cy="7080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“Important concepts” </a:t>
            </a:r>
            <a:r>
              <a:rPr lang="en-US" altLang="en-US" sz="2000" b="1" dirty="0" smtClean="0"/>
              <a:t>— how </a:t>
            </a:r>
            <a:r>
              <a:rPr lang="en-US" altLang="en-US" sz="2000" b="1" dirty="0"/>
              <a:t>do they relate to the earlier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listed principles from Davis or Royce?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3276600"/>
            <a:ext cx="3076575" cy="646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800000"/>
                </a:solidFill>
              </a:rPr>
              <a:t>How many </a:t>
            </a:r>
            <a:r>
              <a:rPr lang="en-US" b="1" i="1" dirty="0" smtClean="0">
                <a:solidFill>
                  <a:srgbClr val="800000"/>
                </a:solidFill>
              </a:rPr>
              <a:t>deal </a:t>
            </a:r>
            <a:r>
              <a:rPr lang="en-US" b="1" i="1" dirty="0">
                <a:solidFill>
                  <a:srgbClr val="800000"/>
                </a:solidFill>
              </a:rPr>
              <a:t>with</a:t>
            </a:r>
          </a:p>
          <a:p>
            <a:pPr>
              <a:defRPr/>
            </a:pPr>
            <a:r>
              <a:rPr lang="en-US" b="1" i="1" dirty="0">
                <a:solidFill>
                  <a:srgbClr val="800000"/>
                </a:solidFill>
              </a:rPr>
              <a:t>“process”  / “technique</a:t>
            </a:r>
            <a:r>
              <a:rPr lang="en-US" b="1" i="1" dirty="0" smtClean="0">
                <a:solidFill>
                  <a:srgbClr val="800000"/>
                </a:solidFill>
              </a:rPr>
              <a:t>”?</a:t>
            </a:r>
            <a:endParaRPr lang="en-US" b="1" i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These “Principles” Address</a:t>
            </a:r>
            <a:br>
              <a:rPr lang="en-US" altLang="en-US" sz="3200" b="1" dirty="0" smtClean="0"/>
            </a:br>
            <a:r>
              <a:rPr lang="en-US" altLang="en-US" sz="3200" b="1" dirty="0" smtClean="0"/>
              <a:t>the Earlier Mentioned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 marL="455613" indent="-455613" eaLnBrk="1" hangingPunct="1">
              <a:lnSpc>
                <a:spcPct val="90000"/>
              </a:lnSpc>
            </a:pPr>
            <a:r>
              <a:rPr lang="en-US" altLang="en-US" sz="2800" b="1" u="sng" dirty="0" smtClean="0">
                <a:solidFill>
                  <a:srgbClr val="336600"/>
                </a:solidFill>
              </a:rPr>
              <a:t>3 “key” strategies</a:t>
            </a:r>
            <a:r>
              <a:rPr lang="en-US" altLang="en-US" sz="2800" b="1" dirty="0" smtClean="0"/>
              <a:t> to ensuring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delivery of: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(a)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High-quality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software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(b)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On time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and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(c) </a:t>
            </a:r>
            <a:r>
              <a:rPr lang="en-US" altLang="en-US" sz="2400" b="1" u="sng" dirty="0">
                <a:solidFill>
                  <a:srgbClr val="0000CC"/>
                </a:solidFill>
              </a:rPr>
              <a:t>W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ithin budget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1200" b="1" u="sng" dirty="0" smtClean="0">
              <a:solidFill>
                <a:srgbClr val="0000CC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Focused attention on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software development environment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 </a:t>
            </a:r>
            <a:r>
              <a:rPr lang="en-US" altLang="en-US" sz="2400" b="1" dirty="0" smtClean="0"/>
              <a:t>(</a:t>
            </a:r>
            <a:r>
              <a:rPr lang="en-US" altLang="en-US" sz="2400" b="1" dirty="0" smtClean="0">
                <a:solidFill>
                  <a:srgbClr val="336600"/>
                </a:solidFill>
              </a:rPr>
              <a:t>people</a:t>
            </a:r>
            <a:r>
              <a:rPr lang="en-US" altLang="en-US" sz="2400" b="1" dirty="0" smtClean="0"/>
              <a:t>/</a:t>
            </a:r>
            <a:r>
              <a:rPr lang="en-US" altLang="en-US" sz="2400" b="1" dirty="0" smtClean="0">
                <a:solidFill>
                  <a:srgbClr val="336600"/>
                </a:solidFill>
              </a:rPr>
              <a:t>tools</a:t>
            </a:r>
            <a:r>
              <a:rPr lang="en-US" altLang="en-US" sz="2400" b="1" dirty="0" smtClean="0"/>
              <a:t>/</a:t>
            </a:r>
            <a:r>
              <a:rPr lang="en-US" altLang="en-US" sz="2400" b="1" dirty="0" smtClean="0">
                <a:solidFill>
                  <a:srgbClr val="336600"/>
                </a:solidFill>
              </a:rPr>
              <a:t>management/</a:t>
            </a:r>
            <a:r>
              <a:rPr lang="en-US" altLang="en-US" sz="2400" b="1" dirty="0" smtClean="0"/>
              <a:t>etc.)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800" b="1" dirty="0" smtClean="0">
              <a:solidFill>
                <a:srgbClr val="8000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“Disciplined”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development processes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800" b="1" u="sng" dirty="0" smtClean="0">
              <a:solidFill>
                <a:srgbClr val="8000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Methodical use of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metrics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to gauge</a:t>
            </a:r>
            <a:r>
              <a:rPr lang="en-US" altLang="en-US" sz="2400" b="1" dirty="0" smtClean="0"/>
              <a:t>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cost</a:t>
            </a:r>
            <a:r>
              <a:rPr lang="en-US" altLang="en-US" sz="2400" b="1" dirty="0" smtClean="0"/>
              <a:t>,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schedule</a:t>
            </a:r>
            <a:r>
              <a:rPr lang="en-US" altLang="en-US" sz="2400" b="1" dirty="0" smtClean="0"/>
              <a:t>, and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functional performance</a:t>
            </a:r>
            <a:r>
              <a:rPr lang="en-US" altLang="en-US" sz="2400" b="1" dirty="0" smtClean="0"/>
              <a:t> targets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0207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Chaos Report and Software Project Success/Failures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3434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660066"/>
                </a:solidFill>
              </a:rPr>
              <a:t>Chaos Report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(1995)</a:t>
            </a:r>
            <a:r>
              <a:rPr lang="en-US" altLang="en-US" sz="2400" b="1" dirty="0" smtClean="0"/>
              <a:t> sampled some </a:t>
            </a:r>
            <a:r>
              <a:rPr lang="en-US" altLang="en-US" sz="2400" b="1" u="sng" dirty="0" smtClean="0"/>
              <a:t>300</a:t>
            </a:r>
            <a:r>
              <a:rPr lang="en-US" altLang="en-US" sz="2400" b="1" dirty="0" smtClean="0"/>
              <a:t> software projects and reported that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only about</a:t>
            </a:r>
            <a:r>
              <a:rPr lang="en-US" altLang="en-US" sz="2400" b="1" dirty="0" smtClean="0"/>
              <a:t>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16%</a:t>
            </a:r>
            <a:r>
              <a:rPr lang="en-US" altLang="en-US" sz="2400" b="1" dirty="0" smtClean="0"/>
              <a:t> of those projects “</a:t>
            </a:r>
            <a:r>
              <a:rPr lang="en-US" altLang="en-US" sz="2400" b="1" u="sng" dirty="0" smtClean="0"/>
              <a:t>completed</a:t>
            </a:r>
            <a:r>
              <a:rPr lang="en-US" altLang="en-US" sz="2400" b="1" dirty="0" smtClean="0"/>
              <a:t>,” “</a:t>
            </a:r>
            <a:r>
              <a:rPr lang="en-US" altLang="en-US" sz="2400" b="1" u="sng" dirty="0" smtClean="0"/>
              <a:t>on time</a:t>
            </a:r>
            <a:r>
              <a:rPr lang="en-US" altLang="en-US" sz="2400" b="1" dirty="0" smtClean="0"/>
              <a:t>,” and “</a:t>
            </a:r>
            <a:r>
              <a:rPr lang="en-US" altLang="en-US" sz="2400" b="1" u="sng" dirty="0" smtClean="0"/>
              <a:t>within budget</a:t>
            </a:r>
            <a:r>
              <a:rPr lang="en-US" altLang="en-US" sz="2400" b="1" dirty="0" smtClean="0"/>
              <a:t>”!  </a:t>
            </a:r>
            <a:endParaRPr lang="en-US" altLang="en-US" sz="2400" b="1" dirty="0" smtClean="0">
              <a:solidFill>
                <a:srgbClr val="800000"/>
              </a:solidFill>
            </a:endParaRPr>
          </a:p>
          <a:p>
            <a:pPr lvl="1" eaLnBrk="1" hangingPunct="1"/>
            <a:endParaRPr lang="en-US" altLang="en-US" sz="1000" b="1" dirty="0" smtClean="0"/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solidFill>
                  <a:srgbClr val="CC0000"/>
                </a:solidFill>
              </a:rPr>
              <a:t>                          </a:t>
            </a:r>
            <a:r>
              <a:rPr lang="en-US" altLang="en-US" sz="2000" b="1" i="1" u="sng" dirty="0" smtClean="0">
                <a:solidFill>
                  <a:srgbClr val="CC0000"/>
                </a:solidFill>
              </a:rPr>
              <a:t>That is 84% of projects failed!</a:t>
            </a:r>
          </a:p>
          <a:p>
            <a:pPr lvl="1" eaLnBrk="1" hangingPunct="1">
              <a:buFontTx/>
              <a:buNone/>
            </a:pPr>
            <a:endParaRPr lang="en-US" altLang="en-US" sz="2000" b="1" i="1" u="sng" dirty="0" smtClean="0">
              <a:solidFill>
                <a:srgbClr val="CC0000"/>
              </a:solidFill>
            </a:endParaRPr>
          </a:p>
          <a:p>
            <a:pPr eaLnBrk="1" hangingPunct="1"/>
            <a:r>
              <a:rPr lang="en-US" altLang="en-US" sz="2400" b="1" dirty="0" smtClean="0">
                <a:solidFill>
                  <a:srgbClr val="660066"/>
                </a:solidFill>
              </a:rPr>
              <a:t>Chaos Report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(2009)</a:t>
            </a:r>
            <a:r>
              <a:rPr lang="en-US" altLang="en-US" sz="2400" b="1" dirty="0" smtClean="0"/>
              <a:t> stated that software projects have improved with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32%</a:t>
            </a:r>
            <a:r>
              <a:rPr lang="en-US" altLang="en-US" sz="2400" b="1" dirty="0" smtClean="0"/>
              <a:t> “</a:t>
            </a:r>
            <a:r>
              <a:rPr lang="en-US" altLang="en-US" sz="2400" b="1" u="sng" dirty="0" smtClean="0"/>
              <a:t>completed</a:t>
            </a:r>
            <a:r>
              <a:rPr lang="en-US" altLang="en-US" sz="2400" b="1" dirty="0" smtClean="0"/>
              <a:t>,”  “</a:t>
            </a:r>
            <a:r>
              <a:rPr lang="en-US" altLang="en-US" sz="2400" b="1" u="sng" dirty="0" smtClean="0"/>
              <a:t>on time</a:t>
            </a:r>
            <a:r>
              <a:rPr lang="en-US" altLang="en-US" sz="2400" b="1" dirty="0" smtClean="0"/>
              <a:t>,” and “</a:t>
            </a:r>
            <a:r>
              <a:rPr lang="en-US" altLang="en-US" sz="2400" b="1" u="sng" dirty="0" smtClean="0"/>
              <a:t>within budget</a:t>
            </a:r>
            <a:r>
              <a:rPr lang="en-US" altLang="en-US" sz="2400" b="1" dirty="0" smtClean="0"/>
              <a:t>.” </a:t>
            </a:r>
          </a:p>
          <a:p>
            <a:pPr lvl="1" eaLnBrk="1" hangingPunct="1">
              <a:buFontTx/>
              <a:buNone/>
            </a:pPr>
            <a:endParaRPr lang="en-US" altLang="en-US" sz="1000" b="1" dirty="0" smtClean="0"/>
          </a:p>
          <a:p>
            <a:pPr lvl="1" eaLnBrk="1" hangingPunct="1">
              <a:buFontTx/>
              <a:buNone/>
            </a:pPr>
            <a:r>
              <a:rPr lang="en-US" altLang="en-US" sz="2000" b="1" dirty="0" smtClean="0"/>
              <a:t>                       </a:t>
            </a:r>
            <a:r>
              <a:rPr lang="en-US" altLang="en-US" sz="2000" b="1" i="1" u="sng" dirty="0" smtClean="0">
                <a:solidFill>
                  <a:srgbClr val="CC0000"/>
                </a:solidFill>
              </a:rPr>
              <a:t>That is still 68% of projects—failure!</a:t>
            </a:r>
          </a:p>
          <a:p>
            <a:pPr eaLnBrk="1" hangingPunct="1"/>
            <a:endParaRPr lang="en-US" altLang="en-US" sz="2400" b="1" i="1" u="sng" dirty="0" smtClean="0">
              <a:solidFill>
                <a:srgbClr val="CC0000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 b="1" dirty="0" smtClean="0"/>
          </a:p>
          <a:p>
            <a:pPr eaLnBrk="1" hangingPunct="1"/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u="sng" dirty="0" smtClean="0">
                <a:solidFill>
                  <a:srgbClr val="0000CC"/>
                </a:solidFill>
              </a:rPr>
              <a:t>Chaos 2014 Report </a:t>
            </a: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en-US" b="1" u="sng" dirty="0" smtClean="0">
                <a:solidFill>
                  <a:srgbClr val="006600"/>
                </a:solidFill>
              </a:rPr>
              <a:t>39% successful </a:t>
            </a:r>
            <a:r>
              <a:rPr lang="en-US" altLang="en-US" b="1" u="sng" dirty="0" smtClean="0"/>
              <a:t>software projects </a:t>
            </a:r>
          </a:p>
          <a:p>
            <a:pPr eaLnBrk="1" hangingPunct="1"/>
            <a:r>
              <a:rPr lang="en-US" altLang="en-US" b="1" dirty="0" smtClean="0">
                <a:solidFill>
                  <a:srgbClr val="7030A0"/>
                </a:solidFill>
              </a:rPr>
              <a:t>43% challenged</a:t>
            </a:r>
            <a:r>
              <a:rPr lang="en-US" altLang="en-US" b="1" dirty="0" smtClean="0"/>
              <a:t> software projects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/>
              <a:t>  </a:t>
            </a:r>
            <a:r>
              <a:rPr lang="en-US" altLang="en-US" b="1" dirty="0" smtClean="0">
                <a:solidFill>
                  <a:srgbClr val="7030A0"/>
                </a:solidFill>
              </a:rPr>
              <a:t>(late, over budget, or less functionality)</a:t>
            </a:r>
          </a:p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18% failed </a:t>
            </a:r>
            <a:r>
              <a:rPr lang="en-US" altLang="en-US" b="1" dirty="0" smtClean="0"/>
              <a:t>software projects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/>
              <a:t>  </a:t>
            </a:r>
            <a:r>
              <a:rPr lang="en-US" altLang="en-US" b="1" dirty="0" smtClean="0">
                <a:solidFill>
                  <a:srgbClr val="C00000"/>
                </a:solidFill>
              </a:rPr>
              <a:t>(cancelled or never used)</a:t>
            </a:r>
          </a:p>
          <a:p>
            <a:pPr lvl="1" eaLnBrk="1" hangingPunct="1">
              <a:buFontTx/>
              <a:buNone/>
            </a:pPr>
            <a:endParaRPr lang="en-US" altLang="en-US" b="1" dirty="0" smtClean="0"/>
          </a:p>
          <a:p>
            <a:pPr lvl="1" eaLnBrk="1" hangingPunct="1">
              <a:buFontTx/>
              <a:buNone/>
            </a:pPr>
            <a:r>
              <a:rPr lang="en-US" altLang="en-US" sz="2400" b="1" dirty="0" smtClean="0"/>
              <a:t>This means we </a:t>
            </a:r>
            <a:r>
              <a:rPr lang="en-US" altLang="en-US" sz="2400" b="1" u="sng" dirty="0" smtClean="0">
                <a:solidFill>
                  <a:srgbClr val="FF0000"/>
                </a:solidFill>
              </a:rPr>
              <a:t>still have </a:t>
            </a:r>
            <a:r>
              <a:rPr lang="en-US" altLang="en-US" sz="2400" b="1" i="1" u="sng" dirty="0" smtClean="0">
                <a:solidFill>
                  <a:srgbClr val="FF0000"/>
                </a:solidFill>
              </a:rPr>
              <a:t>61% project failures</a:t>
            </a:r>
            <a:r>
              <a:rPr lang="en-US" altLang="en-US" sz="2400" b="1" i="1" dirty="0" smtClean="0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916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Software Project Success &amp; Failure Factors</a:t>
            </a:r>
            <a:br>
              <a:rPr lang="en-US" altLang="en-US" sz="3200" b="1" dirty="0" smtClean="0"/>
            </a:br>
            <a:r>
              <a:rPr lang="en-US" altLang="en-US" sz="2800" b="1" dirty="0" smtClean="0"/>
              <a:t>(Chaos Report)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715000"/>
          </a:xfrm>
        </p:spPr>
        <p:txBody>
          <a:bodyPr/>
          <a:lstStyle/>
          <a:p>
            <a:pPr eaLnBrk="1" hangingPunct="1"/>
            <a:r>
              <a:rPr lang="en-US" altLang="en-US" sz="2200" b="1" dirty="0" smtClean="0"/>
              <a:t>Profiling attributes for </a:t>
            </a:r>
            <a:r>
              <a:rPr lang="en-US" altLang="en-US" sz="2200" b="1" dirty="0" smtClean="0">
                <a:solidFill>
                  <a:srgbClr val="0000CC"/>
                </a:solidFill>
              </a:rPr>
              <a:t>projects that “</a:t>
            </a:r>
            <a:r>
              <a:rPr lang="en-US" altLang="en-US" sz="2200" b="1" i="1" u="sng" dirty="0" smtClean="0">
                <a:solidFill>
                  <a:srgbClr val="0000CC"/>
                </a:solidFill>
              </a:rPr>
              <a:t>succeeded</a:t>
            </a:r>
            <a:r>
              <a:rPr lang="en-US" altLang="en-US" sz="2200" b="1" i="1" dirty="0" smtClean="0">
                <a:solidFill>
                  <a:srgbClr val="0000CC"/>
                </a:solidFill>
              </a:rPr>
              <a:t>”</a:t>
            </a:r>
            <a:endParaRPr lang="en-US" altLang="en-US" sz="2200" b="1" dirty="0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en-US" sz="1800" b="1" dirty="0" smtClean="0">
                <a:solidFill>
                  <a:srgbClr val="0000CC"/>
                </a:solidFill>
              </a:rPr>
              <a:t>User involvement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0000CC"/>
                </a:solidFill>
              </a:rPr>
              <a:t>Executive management support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0000CC"/>
                </a:solidFill>
              </a:rPr>
              <a:t>Clear requirements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0000CC"/>
                </a:solidFill>
              </a:rPr>
              <a:t>Proper planning</a:t>
            </a:r>
          </a:p>
          <a:p>
            <a:pPr lvl="1" eaLnBrk="1" hangingPunct="1"/>
            <a:endParaRPr lang="en-US" altLang="en-US" sz="1000" b="1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altLang="en-US" sz="2200" b="1" dirty="0" smtClean="0"/>
              <a:t>Profiling attributes for </a:t>
            </a:r>
            <a:r>
              <a:rPr lang="en-US" altLang="en-US" sz="2200" b="1" i="1" dirty="0" smtClean="0">
                <a:solidFill>
                  <a:srgbClr val="660066"/>
                </a:solidFill>
              </a:rPr>
              <a:t>“</a:t>
            </a:r>
            <a:r>
              <a:rPr lang="en-US" altLang="en-US" sz="2200" b="1" i="1" u="sng" dirty="0" smtClean="0">
                <a:solidFill>
                  <a:srgbClr val="660066"/>
                </a:solidFill>
              </a:rPr>
              <a:t>challenged</a:t>
            </a:r>
            <a:r>
              <a:rPr lang="en-US" altLang="en-US" sz="2200" b="1" i="1" dirty="0" smtClean="0">
                <a:solidFill>
                  <a:srgbClr val="660066"/>
                </a:solidFill>
              </a:rPr>
              <a:t>”</a:t>
            </a:r>
            <a:r>
              <a:rPr lang="en-US" altLang="en-US" sz="2200" b="1" dirty="0" smtClean="0"/>
              <a:t> (completed &amp; operational – but over budget and over time estimate)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660066"/>
                </a:solidFill>
              </a:rPr>
              <a:t>Lack of user input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660066"/>
                </a:solidFill>
              </a:rPr>
              <a:t>Incomplete user requirements and specification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660066"/>
                </a:solidFill>
              </a:rPr>
              <a:t>Changing requirements and specifications</a:t>
            </a:r>
          </a:p>
          <a:p>
            <a:pPr lvl="1" eaLnBrk="1" hangingPunct="1"/>
            <a:endParaRPr lang="en-US" altLang="en-US" sz="1000" b="1" dirty="0" smtClean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sz="2200" b="1" dirty="0" smtClean="0"/>
              <a:t>Profiling attributes for </a:t>
            </a:r>
            <a:r>
              <a:rPr lang="en-US" altLang="en-US" sz="2200" b="1" dirty="0" smtClean="0">
                <a:solidFill>
                  <a:srgbClr val="CC0000"/>
                </a:solidFill>
              </a:rPr>
              <a:t>“</a:t>
            </a:r>
            <a:r>
              <a:rPr lang="en-US" altLang="en-US" sz="2200" b="1" i="1" u="sng" dirty="0" smtClean="0">
                <a:solidFill>
                  <a:srgbClr val="CC0000"/>
                </a:solidFill>
              </a:rPr>
              <a:t>impaired and ultimately cancelled</a:t>
            </a:r>
            <a:r>
              <a:rPr lang="en-US" altLang="en-US" sz="2200" b="1" dirty="0" smtClean="0">
                <a:solidFill>
                  <a:srgbClr val="CC0000"/>
                </a:solidFill>
              </a:rPr>
              <a:t>”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CC0000"/>
                </a:solidFill>
              </a:rPr>
              <a:t>Incomplete requirements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CC0000"/>
                </a:solidFill>
              </a:rPr>
              <a:t>Lack of user involvement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CC0000"/>
                </a:solidFill>
              </a:rPr>
              <a:t>Lack of resources</a:t>
            </a:r>
          </a:p>
          <a:p>
            <a:pPr eaLnBrk="1" hangingPunct="1"/>
            <a:endParaRPr lang="en-US" altLang="en-US" sz="2000" b="1" dirty="0" smtClean="0">
              <a:solidFill>
                <a:srgbClr val="CC0000"/>
              </a:solidFill>
            </a:endParaRPr>
          </a:p>
          <a:p>
            <a:pPr eaLnBrk="1" hangingPunct="1"/>
            <a:endParaRPr lang="en-US" altLang="en-US" sz="2800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Software Product Failures </a:t>
            </a:r>
            <a:br>
              <a:rPr lang="en-US" altLang="en-US" sz="3200" b="1" dirty="0" smtClean="0"/>
            </a:br>
            <a:r>
              <a:rPr lang="en-US" altLang="en-US" sz="2800" b="1" dirty="0" smtClean="0"/>
              <a:t>(Capers Jones Study)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0" y="4724400"/>
            <a:ext cx="9137763" cy="138499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CC0000"/>
                </a:solidFill>
              </a:rPr>
              <a:t>All errors can be serious and very costly </a:t>
            </a:r>
            <a:r>
              <a:rPr lang="en-US" altLang="en-US" b="1" dirty="0" smtClean="0">
                <a:solidFill>
                  <a:srgbClr val="CC0000"/>
                </a:solidFill>
              </a:rPr>
              <a:t>but</a:t>
            </a:r>
            <a:endParaRPr lang="en-US" altLang="en-US" b="1" dirty="0">
              <a:solidFill>
                <a:srgbClr val="CC0000"/>
              </a:solidFill>
            </a:endParaRPr>
          </a:p>
          <a:p>
            <a:pPr eaLnBrk="1" hangingPunct="1"/>
            <a:endParaRPr lang="en-US" altLang="en-US" b="1" dirty="0">
              <a:solidFill>
                <a:srgbClr val="80000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003300"/>
                </a:solidFill>
              </a:rPr>
              <a:t>Should we worry about </a:t>
            </a:r>
            <a:r>
              <a:rPr lang="en-US" altLang="en-US" b="1" u="sng" dirty="0">
                <a:solidFill>
                  <a:srgbClr val="003300"/>
                </a:solidFill>
              </a:rPr>
              <a:t>coding more</a:t>
            </a:r>
            <a:r>
              <a:rPr lang="en-US" altLang="en-US" b="1" dirty="0">
                <a:solidFill>
                  <a:srgbClr val="003300"/>
                </a:solidFill>
              </a:rPr>
              <a:t> or </a:t>
            </a:r>
            <a:r>
              <a:rPr lang="en-US" altLang="en-US" b="1" u="sng" dirty="0">
                <a:solidFill>
                  <a:srgbClr val="003300"/>
                </a:solidFill>
              </a:rPr>
              <a:t>requirements </a:t>
            </a:r>
            <a:r>
              <a:rPr lang="en-US" altLang="en-US" b="1" u="sng" dirty="0" smtClean="0">
                <a:solidFill>
                  <a:srgbClr val="003300"/>
                </a:solidFill>
              </a:rPr>
              <a:t>more</a:t>
            </a:r>
            <a:r>
              <a:rPr lang="en-US" altLang="en-US" b="1" dirty="0" smtClean="0">
                <a:solidFill>
                  <a:srgbClr val="003300"/>
                </a:solidFill>
              </a:rPr>
              <a:t> – Why</a:t>
            </a:r>
            <a:r>
              <a:rPr lang="en-US" altLang="en-US" b="1" dirty="0">
                <a:solidFill>
                  <a:srgbClr val="003300"/>
                </a:solidFill>
              </a:rPr>
              <a:t>?</a:t>
            </a:r>
          </a:p>
          <a:p>
            <a:pPr eaLnBrk="1" hangingPunct="1"/>
            <a:endParaRPr lang="en-US" altLang="en-US" sz="1200" b="1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003300"/>
                </a:solidFill>
              </a:rPr>
              <a:t>Requirements errors are very “costly” if not detected &amp; left in the product </a:t>
            </a:r>
            <a:r>
              <a:rPr lang="en-US" altLang="en-US" b="1" dirty="0" smtClean="0">
                <a:solidFill>
                  <a:srgbClr val="003300"/>
                </a:solidFill>
              </a:rPr>
              <a:t>– Why</a:t>
            </a:r>
            <a:r>
              <a:rPr lang="en-US" altLang="en-US" b="1" dirty="0">
                <a:solidFill>
                  <a:srgbClr val="003300"/>
                </a:solidFill>
              </a:rPr>
              <a:t>?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848600" cy="2895600"/>
          </a:xfrm>
          <a:solidFill>
            <a:srgbClr val="FFCC99"/>
          </a:solidFill>
        </p:spPr>
        <p:txBody>
          <a:bodyPr/>
          <a:lstStyle/>
          <a:p>
            <a:pPr eaLnBrk="1" hangingPunct="1"/>
            <a:r>
              <a:rPr lang="en-US" altLang="en-US" sz="2800" b="1" dirty="0" smtClean="0"/>
              <a:t>Code errors                  :    38.33%</a:t>
            </a:r>
          </a:p>
          <a:p>
            <a:pPr eaLnBrk="1" hangingPunct="1"/>
            <a:r>
              <a:rPr lang="en-US" altLang="en-US" sz="2800" b="1" dirty="0" smtClean="0"/>
              <a:t>Design errors               :    24.17%</a:t>
            </a:r>
          </a:p>
          <a:p>
            <a:pPr eaLnBrk="1" hangingPunct="1"/>
            <a:r>
              <a:rPr lang="en-US" altLang="en-US" sz="2800" b="1" dirty="0" smtClean="0"/>
              <a:t>Documentation errors :    13.33%</a:t>
            </a:r>
          </a:p>
          <a:p>
            <a:pPr eaLnBrk="1" hangingPunct="1"/>
            <a:r>
              <a:rPr lang="en-US" altLang="en-US" sz="2800" b="1" dirty="0" smtClean="0"/>
              <a:t>Requirements errors   :    12.50%</a:t>
            </a:r>
          </a:p>
          <a:p>
            <a:pPr eaLnBrk="1" hangingPunct="1"/>
            <a:r>
              <a:rPr lang="en-US" altLang="en-US" sz="2800" b="1" dirty="0" smtClean="0"/>
              <a:t>Bad-fix errors               :    11.67%</a:t>
            </a:r>
            <a:r>
              <a:rPr lang="en-US" alt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639762"/>
          </a:xfrm>
        </p:spPr>
        <p:txBody>
          <a:bodyPr/>
          <a:lstStyle/>
          <a:p>
            <a:pPr eaLnBrk="1" hangingPunct="1"/>
            <a:r>
              <a:rPr lang="en-US" altLang="en-US" sz="3400" b="1" dirty="0" smtClean="0">
                <a:solidFill>
                  <a:srgbClr val="0000CC"/>
                </a:solidFill>
              </a:rPr>
              <a:t>Coordination &amp; Non-Technical Concerns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b="1" dirty="0" smtClean="0"/>
              <a:t>As software projects grew in size and complexity, 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problems went beyond just code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and software</a:t>
            </a:r>
            <a:r>
              <a:rPr lang="en-US" altLang="en-US" sz="2800" b="1" dirty="0" smtClean="0"/>
              <a:t>. </a:t>
            </a:r>
            <a:r>
              <a:rPr lang="en-US" altLang="en-US" sz="2800" b="1" u="sng" dirty="0" smtClean="0">
                <a:solidFill>
                  <a:srgbClr val="336600"/>
                </a:solidFill>
              </a:rPr>
              <a:t>Other “</a:t>
            </a:r>
            <a:r>
              <a:rPr lang="en-US" altLang="en-US" sz="2800" b="1" i="1" u="sng" dirty="0" smtClean="0">
                <a:solidFill>
                  <a:srgbClr val="336600"/>
                </a:solidFill>
              </a:rPr>
              <a:t>non-technical” </a:t>
            </a:r>
            <a:r>
              <a:rPr lang="en-US" altLang="en-US" sz="2800" b="1" u="sng" dirty="0" smtClean="0">
                <a:solidFill>
                  <a:srgbClr val="336600"/>
                </a:solidFill>
              </a:rPr>
              <a:t>issues became apparent:</a:t>
            </a:r>
          </a:p>
          <a:p>
            <a:pPr marL="990600" lvl="1" indent="-533400" eaLnBrk="1" hangingPunct="1"/>
            <a:endParaRPr lang="en-US" altLang="en-US" sz="1200" b="1" u="sng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b="1" dirty="0" smtClean="0"/>
              <a:t>Executive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commitment </a:t>
            </a:r>
            <a:r>
              <a:rPr lang="en-US" altLang="en-US" sz="2400" b="1" dirty="0" smtClean="0"/>
              <a:t>and leadership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b="1" dirty="0" smtClean="0"/>
              <a:t>Thorough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planning</a:t>
            </a:r>
            <a:r>
              <a:rPr lang="en-US" altLang="en-US" sz="2400" b="1" dirty="0" smtClean="0"/>
              <a:t> of both business and technical processes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b="1" u="sng" dirty="0" smtClean="0">
                <a:solidFill>
                  <a:srgbClr val="003300"/>
                </a:solidFill>
              </a:rPr>
              <a:t>Skilled</a:t>
            </a:r>
            <a:r>
              <a:rPr lang="en-US" altLang="en-US" sz="2400" b="1" dirty="0" smtClean="0"/>
              <a:t> and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experienced</a:t>
            </a:r>
            <a:r>
              <a:rPr lang="en-US" altLang="en-US" sz="2400" b="1" dirty="0" smtClean="0"/>
              <a:t> work force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b="1" dirty="0" smtClean="0"/>
              <a:t>Management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focus</a:t>
            </a:r>
            <a:r>
              <a:rPr lang="en-US" altLang="en-US" sz="2400" b="1" dirty="0" smtClean="0"/>
              <a:t> and project monitoring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b="1" dirty="0" smtClean="0"/>
              <a:t>Willingness to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make changes</a:t>
            </a:r>
            <a:r>
              <a:rPr lang="en-US" altLang="en-US" sz="2400" b="1" dirty="0" smtClean="0"/>
              <a:t> and </a:t>
            </a:r>
            <a:r>
              <a:rPr lang="en-US" altLang="en-US" sz="2400" b="1" u="sng" dirty="0" smtClean="0">
                <a:solidFill>
                  <a:srgbClr val="003300"/>
                </a:solidFill>
              </a:rPr>
              <a:t>adjustments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US General Accounting Office Report </a:t>
            </a:r>
            <a:br>
              <a:rPr lang="en-US" altLang="en-US" sz="3200" b="1" smtClean="0"/>
            </a:br>
            <a:r>
              <a:rPr lang="en-US" altLang="en-US" sz="3200" b="1" smtClean="0"/>
              <a:t>to US Senate (2004)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 marL="455613" indent="-455613" eaLnBrk="1" hangingPunct="1">
              <a:lnSpc>
                <a:spcPct val="90000"/>
              </a:lnSpc>
            </a:pPr>
            <a:r>
              <a:rPr lang="en-US" altLang="en-US" sz="2800" b="1" u="sng" dirty="0" smtClean="0">
                <a:solidFill>
                  <a:srgbClr val="336600"/>
                </a:solidFill>
              </a:rPr>
              <a:t>3 “key” strategies</a:t>
            </a:r>
            <a:r>
              <a:rPr lang="en-US" altLang="en-US" sz="2800" b="1" dirty="0" smtClean="0"/>
              <a:t> to ensuring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delivery of: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(a)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High-quality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software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(b)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On time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and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CC"/>
                </a:solidFill>
              </a:rPr>
              <a:t>(c)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Within budget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b="1" u="sng" dirty="0" smtClean="0">
              <a:solidFill>
                <a:srgbClr val="0000CC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Focused attention on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software development environment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 </a:t>
            </a:r>
            <a:r>
              <a:rPr lang="en-US" altLang="en-US" sz="2400" b="1" dirty="0" smtClean="0"/>
              <a:t>(people/tools/management/etc.)</a:t>
            </a:r>
            <a:endParaRPr lang="en-US" altLang="en-US" sz="2400" b="1" dirty="0" smtClean="0">
              <a:solidFill>
                <a:srgbClr val="8000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1000" b="1" dirty="0" smtClean="0">
              <a:solidFill>
                <a:srgbClr val="8000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“Disciplined”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development process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1000" b="1" u="sng" dirty="0" smtClean="0">
              <a:solidFill>
                <a:srgbClr val="8000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Methodical use of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metrics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to gauge</a:t>
            </a:r>
            <a:r>
              <a:rPr lang="en-US" altLang="en-US" sz="2400" b="1" dirty="0" smtClean="0"/>
              <a:t>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cost</a:t>
            </a:r>
            <a:r>
              <a:rPr lang="en-US" altLang="en-US" sz="2400" b="1" dirty="0" smtClean="0"/>
              <a:t>,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schedule</a:t>
            </a:r>
            <a:r>
              <a:rPr lang="en-US" altLang="en-US" sz="2400" b="1" dirty="0" smtClean="0"/>
              <a:t>, and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functional performance</a:t>
            </a:r>
            <a:r>
              <a:rPr lang="en-US" altLang="en-US" sz="2400" b="1" dirty="0" smtClean="0"/>
              <a:t> targets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“Birth” of Software Engineering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The early experiences of writing 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difficult but “small programs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”</a:t>
            </a:r>
            <a:r>
              <a:rPr lang="en-US" altLang="en-US" sz="2800" b="1" dirty="0" smtClean="0"/>
              <a:t> did NOT provide us with the </a:t>
            </a:r>
            <a:r>
              <a:rPr lang="en-US" altLang="en-US" sz="2800" b="1" dirty="0" smtClean="0">
                <a:solidFill>
                  <a:srgbClr val="336600"/>
                </a:solidFill>
              </a:rPr>
              <a:t>road map</a:t>
            </a:r>
            <a:r>
              <a:rPr lang="en-US" altLang="en-US" sz="2800" b="1" dirty="0" smtClean="0"/>
              <a:t> when we started to build 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“</a:t>
            </a:r>
            <a:r>
              <a:rPr lang="en-US" altLang="en-US" sz="2800" b="1" u="sng" dirty="0" smtClean="0">
                <a:solidFill>
                  <a:srgbClr val="CC0000"/>
                </a:solidFill>
              </a:rPr>
              <a:t>large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”</a:t>
            </a:r>
            <a:r>
              <a:rPr lang="en-US" altLang="en-US" sz="2800" b="1" dirty="0" smtClean="0"/>
              <a:t> operating system, database, commercial system,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What is needed to develop 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large and complex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 software 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“</a:t>
            </a:r>
            <a:r>
              <a:rPr lang="en-US" altLang="en-US" sz="2800" b="1" u="sng" dirty="0" smtClean="0">
                <a:solidFill>
                  <a:srgbClr val="CC0000"/>
                </a:solidFill>
              </a:rPr>
              <a:t>products</a:t>
            </a:r>
            <a:r>
              <a:rPr lang="en-US" altLang="en-US" sz="2800" b="1" dirty="0" smtClean="0">
                <a:solidFill>
                  <a:srgbClr val="CC0000"/>
                </a:solidFill>
              </a:rPr>
              <a:t>”</a:t>
            </a:r>
            <a:r>
              <a:rPr lang="en-US" altLang="en-US" sz="2800" b="1" dirty="0" smtClean="0"/>
              <a:t> and what is needed to control such projects?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0000CC"/>
                </a:solidFill>
              </a:rPr>
              <a:t>More </a:t>
            </a:r>
            <a:r>
              <a:rPr lang="en-US" altLang="en-US" sz="2800" b="1" i="1" dirty="0" smtClean="0">
                <a:solidFill>
                  <a:srgbClr val="0000CC"/>
                </a:solidFill>
              </a:rPr>
              <a:t>“</a:t>
            </a:r>
            <a:r>
              <a:rPr lang="en-US" altLang="en-US" sz="2800" b="1" i="1" u="sng" dirty="0" smtClean="0">
                <a:solidFill>
                  <a:srgbClr val="0000CC"/>
                </a:solidFill>
              </a:rPr>
              <a:t>discipline</a:t>
            </a:r>
            <a:r>
              <a:rPr lang="en-US" altLang="en-US" sz="2800" b="1" i="1" dirty="0" smtClean="0">
                <a:solidFill>
                  <a:srgbClr val="0000CC"/>
                </a:solidFill>
              </a:rPr>
              <a:t>”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is needed in this field.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336600"/>
                </a:solidFill>
              </a:rPr>
              <a:t>“SOFTWARE  ENGINEERING!!!”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            </a:t>
            </a:r>
            <a:r>
              <a:rPr lang="en-US" altLang="en-US" sz="2800" b="1" dirty="0" smtClean="0"/>
              <a:t>(</a:t>
            </a:r>
            <a:r>
              <a:rPr lang="en-US" altLang="en-US" sz="2800" b="1" i="1" dirty="0" smtClean="0"/>
              <a:t>NATO conference </a:t>
            </a:r>
            <a:r>
              <a:rPr lang="en-US" altLang="en-US" sz="2800" b="1" dirty="0" smtClean="0">
                <a:solidFill>
                  <a:srgbClr val="003300"/>
                </a:solidFill>
              </a:rPr>
              <a:t>–</a:t>
            </a:r>
            <a:r>
              <a:rPr lang="en-US" altLang="en-US" sz="2800" b="1" i="1" dirty="0" smtClean="0"/>
              <a:t> 1968)</a:t>
            </a:r>
            <a:r>
              <a:rPr lang="en-US" altLang="en-US" sz="28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1535</Words>
  <Application>Microsoft Macintosh PowerPoint</Application>
  <PresentationFormat>On-screen Show (4:3)</PresentationFormat>
  <Paragraphs>219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Default Design</vt:lpstr>
      <vt:lpstr>Chapter 3: Engineering  Software </vt:lpstr>
      <vt:lpstr>Engineering Software</vt:lpstr>
      <vt:lpstr>Chaos Report and Software Project Success/Failures</vt:lpstr>
      <vt:lpstr>Chaos 2014 Report </vt:lpstr>
      <vt:lpstr>Software Project Success &amp; Failure Factors (Chaos Report)</vt:lpstr>
      <vt:lpstr>Software Product Failures  (Capers Jones Study)</vt:lpstr>
      <vt:lpstr>Coordination &amp; Non-Technical Concerns</vt:lpstr>
      <vt:lpstr>US General Accounting Office Report  to US Senate (2004)</vt:lpstr>
      <vt:lpstr>“Birth” of Software Engineering</vt:lpstr>
      <vt:lpstr>What Is Software Engineering?</vt:lpstr>
      <vt:lpstr>Software Engineering (Tsui and Karam)</vt:lpstr>
      <vt:lpstr>Relevancy of Software Engineering </vt:lpstr>
      <vt:lpstr>Software Engineering “Professionals”</vt:lpstr>
      <vt:lpstr>Updated Information</vt:lpstr>
      <vt:lpstr>So — how do we become more “professional” in Software Engineering?  Any more guidance?</vt:lpstr>
      <vt:lpstr>IEEE-CS/ACM Version 5.2 Report</vt:lpstr>
      <vt:lpstr>A “Simpler” Set of Behavioral Rules</vt:lpstr>
      <vt:lpstr>“General Principles” </vt:lpstr>
      <vt:lpstr>Davis’s Early 15 Principles</vt:lpstr>
      <vt:lpstr>Royce’s More “Modern” Set of Principles</vt:lpstr>
      <vt:lpstr>Wasserman’s Fundamental Concepts</vt:lpstr>
      <vt:lpstr>These “Principles” Address the Earlier Mentioned 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Software</dc:title>
  <dc:creator>Barbara Victoria Bernal</dc:creator>
  <cp:lastModifiedBy>Microsoft Office User</cp:lastModifiedBy>
  <cp:revision>71</cp:revision>
  <dcterms:created xsi:type="dcterms:W3CDTF">2010-10-13T16:54:21Z</dcterms:created>
  <dcterms:modified xsi:type="dcterms:W3CDTF">2016-11-08T15:42:43Z</dcterms:modified>
</cp:coreProperties>
</file>