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4" r:id="rId2"/>
    <p:sldId id="256" r:id="rId3"/>
    <p:sldId id="266" r:id="rId4"/>
    <p:sldId id="267" r:id="rId5"/>
    <p:sldId id="268" r:id="rId6"/>
    <p:sldId id="269" r:id="rId7"/>
    <p:sldId id="270" r:id="rId8"/>
    <p:sldId id="271" r:id="rId9"/>
    <p:sldId id="257" r:id="rId10"/>
    <p:sldId id="259" r:id="rId11"/>
    <p:sldId id="258" r:id="rId12"/>
    <p:sldId id="260" r:id="rId13"/>
    <p:sldId id="261" r:id="rId14"/>
    <p:sldId id="262" r:id="rId15"/>
    <p:sldId id="263" r:id="rId16"/>
    <p:sldId id="26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6600"/>
    <a:srgbClr val="0000CC"/>
    <a:srgbClr val="990033"/>
    <a:srgbClr val="006666"/>
    <a:srgbClr val="800000"/>
    <a:srgbClr val="3333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9" autoAdjust="0"/>
    <p:restoredTop sz="86888" autoAdjust="0"/>
  </p:normalViewPr>
  <p:slideViewPr>
    <p:cSldViewPr>
      <p:cViewPr varScale="1">
        <p:scale>
          <a:sx n="79" d="100"/>
          <a:sy n="79" d="100"/>
        </p:scale>
        <p:origin x="-1572" y="-96"/>
      </p:cViewPr>
      <p:guideLst>
        <p:guide orient="horz" pos="2160"/>
        <p:guide pos="2880"/>
      </p:guideLst>
    </p:cSldViewPr>
  </p:slideViewPr>
  <p:outlineViewPr>
    <p:cViewPr>
      <p:scale>
        <a:sx n="33" d="100"/>
        <a:sy n="33" d="100"/>
      </p:scale>
      <p:origin x="53" y="56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36D832-D244-F746-9A0A-2FFB4E725371}" type="datetimeFigureOut">
              <a:rPr lang="en-US" smtClean="0"/>
              <a:t>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521EB0-60AA-E746-9D2C-ABBBD5F28104}" type="slidenum">
              <a:rPr lang="en-US" smtClean="0"/>
              <a:t>‹#›</a:t>
            </a:fld>
            <a:endParaRPr lang="en-US"/>
          </a:p>
        </p:txBody>
      </p:sp>
    </p:spTree>
    <p:extLst>
      <p:ext uri="{BB962C8B-B14F-4D97-AF65-F5344CB8AC3E}">
        <p14:creationId xmlns:p14="http://schemas.microsoft.com/office/powerpoint/2010/main" val="28082678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1</a:t>
            </a:fld>
            <a:endParaRPr lang="en-US"/>
          </a:p>
        </p:txBody>
      </p:sp>
    </p:spTree>
    <p:extLst>
      <p:ext uri="{BB962C8B-B14F-4D97-AF65-F5344CB8AC3E}">
        <p14:creationId xmlns:p14="http://schemas.microsoft.com/office/powerpoint/2010/main" val="520413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10</a:t>
            </a:fld>
            <a:endParaRPr lang="en-US"/>
          </a:p>
        </p:txBody>
      </p:sp>
    </p:spTree>
    <p:extLst>
      <p:ext uri="{BB962C8B-B14F-4D97-AF65-F5344CB8AC3E}">
        <p14:creationId xmlns:p14="http://schemas.microsoft.com/office/powerpoint/2010/main" val="3117479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11</a:t>
            </a:fld>
            <a:endParaRPr lang="en-US"/>
          </a:p>
        </p:txBody>
      </p:sp>
    </p:spTree>
    <p:extLst>
      <p:ext uri="{BB962C8B-B14F-4D97-AF65-F5344CB8AC3E}">
        <p14:creationId xmlns:p14="http://schemas.microsoft.com/office/powerpoint/2010/main" val="334542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12</a:t>
            </a:fld>
            <a:endParaRPr lang="en-US"/>
          </a:p>
        </p:txBody>
      </p:sp>
    </p:spTree>
    <p:extLst>
      <p:ext uri="{BB962C8B-B14F-4D97-AF65-F5344CB8AC3E}">
        <p14:creationId xmlns:p14="http://schemas.microsoft.com/office/powerpoint/2010/main" val="393210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13</a:t>
            </a:fld>
            <a:endParaRPr lang="en-US"/>
          </a:p>
        </p:txBody>
      </p:sp>
    </p:spTree>
    <p:extLst>
      <p:ext uri="{BB962C8B-B14F-4D97-AF65-F5344CB8AC3E}">
        <p14:creationId xmlns:p14="http://schemas.microsoft.com/office/powerpoint/2010/main" val="2754208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14</a:t>
            </a:fld>
            <a:endParaRPr lang="en-US"/>
          </a:p>
        </p:txBody>
      </p:sp>
    </p:spTree>
    <p:extLst>
      <p:ext uri="{BB962C8B-B14F-4D97-AF65-F5344CB8AC3E}">
        <p14:creationId xmlns:p14="http://schemas.microsoft.com/office/powerpoint/2010/main" val="11403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15</a:t>
            </a:fld>
            <a:endParaRPr lang="en-US"/>
          </a:p>
        </p:txBody>
      </p:sp>
    </p:spTree>
    <p:extLst>
      <p:ext uri="{BB962C8B-B14F-4D97-AF65-F5344CB8AC3E}">
        <p14:creationId xmlns:p14="http://schemas.microsoft.com/office/powerpoint/2010/main" val="1111636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16</a:t>
            </a:fld>
            <a:endParaRPr lang="en-US"/>
          </a:p>
        </p:txBody>
      </p:sp>
    </p:spTree>
    <p:extLst>
      <p:ext uri="{BB962C8B-B14F-4D97-AF65-F5344CB8AC3E}">
        <p14:creationId xmlns:p14="http://schemas.microsoft.com/office/powerpoint/2010/main" val="1659859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2</a:t>
            </a:fld>
            <a:endParaRPr lang="en-US"/>
          </a:p>
        </p:txBody>
      </p:sp>
    </p:spTree>
    <p:extLst>
      <p:ext uri="{BB962C8B-B14F-4D97-AF65-F5344CB8AC3E}">
        <p14:creationId xmlns:p14="http://schemas.microsoft.com/office/powerpoint/2010/main" val="413324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3</a:t>
            </a:fld>
            <a:endParaRPr lang="en-US"/>
          </a:p>
        </p:txBody>
      </p:sp>
    </p:spTree>
    <p:extLst>
      <p:ext uri="{BB962C8B-B14F-4D97-AF65-F5344CB8AC3E}">
        <p14:creationId xmlns:p14="http://schemas.microsoft.com/office/powerpoint/2010/main" val="368671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4</a:t>
            </a:fld>
            <a:endParaRPr lang="en-US"/>
          </a:p>
        </p:txBody>
      </p:sp>
    </p:spTree>
    <p:extLst>
      <p:ext uri="{BB962C8B-B14F-4D97-AF65-F5344CB8AC3E}">
        <p14:creationId xmlns:p14="http://schemas.microsoft.com/office/powerpoint/2010/main" val="9183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5</a:t>
            </a:fld>
            <a:endParaRPr lang="en-US"/>
          </a:p>
        </p:txBody>
      </p:sp>
    </p:spTree>
    <p:extLst>
      <p:ext uri="{BB962C8B-B14F-4D97-AF65-F5344CB8AC3E}">
        <p14:creationId xmlns:p14="http://schemas.microsoft.com/office/powerpoint/2010/main" val="3444596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6</a:t>
            </a:fld>
            <a:endParaRPr lang="en-US"/>
          </a:p>
        </p:txBody>
      </p:sp>
    </p:spTree>
    <p:extLst>
      <p:ext uri="{BB962C8B-B14F-4D97-AF65-F5344CB8AC3E}">
        <p14:creationId xmlns:p14="http://schemas.microsoft.com/office/powerpoint/2010/main" val="326833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7</a:t>
            </a:fld>
            <a:endParaRPr lang="en-US"/>
          </a:p>
        </p:txBody>
      </p:sp>
    </p:spTree>
    <p:extLst>
      <p:ext uri="{BB962C8B-B14F-4D97-AF65-F5344CB8AC3E}">
        <p14:creationId xmlns:p14="http://schemas.microsoft.com/office/powerpoint/2010/main" val="408563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8</a:t>
            </a:fld>
            <a:endParaRPr lang="en-US"/>
          </a:p>
        </p:txBody>
      </p:sp>
    </p:spTree>
    <p:extLst>
      <p:ext uri="{BB962C8B-B14F-4D97-AF65-F5344CB8AC3E}">
        <p14:creationId xmlns:p14="http://schemas.microsoft.com/office/powerpoint/2010/main" val="3414417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521EB0-60AA-E746-9D2C-ABBBD5F28104}" type="slidenum">
              <a:rPr lang="en-US" smtClean="0"/>
              <a:t>9</a:t>
            </a:fld>
            <a:endParaRPr lang="en-US"/>
          </a:p>
        </p:txBody>
      </p:sp>
    </p:spTree>
    <p:extLst>
      <p:ext uri="{BB962C8B-B14F-4D97-AF65-F5344CB8AC3E}">
        <p14:creationId xmlns:p14="http://schemas.microsoft.com/office/powerpoint/2010/main" val="382437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25DB58-838C-49A6-A26E-08250FF2F828}" type="slidenum">
              <a:rPr lang="en-US"/>
              <a:pPr>
                <a:defRPr/>
              </a:pPr>
              <a:t>‹#›</a:t>
            </a:fld>
            <a:endParaRPr lang="en-US"/>
          </a:p>
        </p:txBody>
      </p:sp>
    </p:spTree>
    <p:extLst>
      <p:ext uri="{BB962C8B-B14F-4D97-AF65-F5344CB8AC3E}">
        <p14:creationId xmlns:p14="http://schemas.microsoft.com/office/powerpoint/2010/main" val="227061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74082C-6541-49B3-9504-30855659C413}" type="slidenum">
              <a:rPr lang="en-US"/>
              <a:pPr>
                <a:defRPr/>
              </a:pPr>
              <a:t>‹#›</a:t>
            </a:fld>
            <a:endParaRPr lang="en-US"/>
          </a:p>
        </p:txBody>
      </p:sp>
    </p:spTree>
    <p:extLst>
      <p:ext uri="{BB962C8B-B14F-4D97-AF65-F5344CB8AC3E}">
        <p14:creationId xmlns:p14="http://schemas.microsoft.com/office/powerpoint/2010/main" val="20390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31E4F4-8A60-4D98-BA27-BB8279C7A0E2}" type="slidenum">
              <a:rPr lang="en-US"/>
              <a:pPr>
                <a:defRPr/>
              </a:pPr>
              <a:t>‹#›</a:t>
            </a:fld>
            <a:endParaRPr lang="en-US"/>
          </a:p>
        </p:txBody>
      </p:sp>
    </p:spTree>
    <p:extLst>
      <p:ext uri="{BB962C8B-B14F-4D97-AF65-F5344CB8AC3E}">
        <p14:creationId xmlns:p14="http://schemas.microsoft.com/office/powerpoint/2010/main" val="408595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E6FC7D-BE5A-4D66-81ED-12098D6AC17A}" type="slidenum">
              <a:rPr lang="en-US"/>
              <a:pPr>
                <a:defRPr/>
              </a:pPr>
              <a:t>‹#›</a:t>
            </a:fld>
            <a:endParaRPr lang="en-US"/>
          </a:p>
        </p:txBody>
      </p:sp>
    </p:spTree>
    <p:extLst>
      <p:ext uri="{BB962C8B-B14F-4D97-AF65-F5344CB8AC3E}">
        <p14:creationId xmlns:p14="http://schemas.microsoft.com/office/powerpoint/2010/main" val="368031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C22136-6AB5-4F86-94C8-1847C5D0398F}" type="slidenum">
              <a:rPr lang="en-US"/>
              <a:pPr>
                <a:defRPr/>
              </a:pPr>
              <a:t>‹#›</a:t>
            </a:fld>
            <a:endParaRPr lang="en-US"/>
          </a:p>
        </p:txBody>
      </p:sp>
    </p:spTree>
    <p:extLst>
      <p:ext uri="{BB962C8B-B14F-4D97-AF65-F5344CB8AC3E}">
        <p14:creationId xmlns:p14="http://schemas.microsoft.com/office/powerpoint/2010/main" val="134944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9ADD7B1-6155-4DA6-BBA0-2899C2A3A5B3}" type="slidenum">
              <a:rPr lang="en-US"/>
              <a:pPr>
                <a:defRPr/>
              </a:pPr>
              <a:t>‹#›</a:t>
            </a:fld>
            <a:endParaRPr lang="en-US"/>
          </a:p>
        </p:txBody>
      </p:sp>
    </p:spTree>
    <p:extLst>
      <p:ext uri="{BB962C8B-B14F-4D97-AF65-F5344CB8AC3E}">
        <p14:creationId xmlns:p14="http://schemas.microsoft.com/office/powerpoint/2010/main" val="128128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1BA2B73-6322-4467-9646-91B62CF68C76}" type="slidenum">
              <a:rPr lang="en-US"/>
              <a:pPr>
                <a:defRPr/>
              </a:pPr>
              <a:t>‹#›</a:t>
            </a:fld>
            <a:endParaRPr lang="en-US"/>
          </a:p>
        </p:txBody>
      </p:sp>
    </p:spTree>
    <p:extLst>
      <p:ext uri="{BB962C8B-B14F-4D97-AF65-F5344CB8AC3E}">
        <p14:creationId xmlns:p14="http://schemas.microsoft.com/office/powerpoint/2010/main" val="74682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A66756-5B3D-4D8B-9A8A-56AFAF12D63E}" type="slidenum">
              <a:rPr lang="en-US"/>
              <a:pPr>
                <a:defRPr/>
              </a:pPr>
              <a:t>‹#›</a:t>
            </a:fld>
            <a:endParaRPr lang="en-US"/>
          </a:p>
        </p:txBody>
      </p:sp>
    </p:spTree>
    <p:extLst>
      <p:ext uri="{BB962C8B-B14F-4D97-AF65-F5344CB8AC3E}">
        <p14:creationId xmlns:p14="http://schemas.microsoft.com/office/powerpoint/2010/main" val="381944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EAD4FAA-75B7-4E3F-B04F-C409CC88740D}" type="slidenum">
              <a:rPr lang="en-US"/>
              <a:pPr>
                <a:defRPr/>
              </a:pPr>
              <a:t>‹#›</a:t>
            </a:fld>
            <a:endParaRPr lang="en-US"/>
          </a:p>
        </p:txBody>
      </p:sp>
    </p:spTree>
    <p:extLst>
      <p:ext uri="{BB962C8B-B14F-4D97-AF65-F5344CB8AC3E}">
        <p14:creationId xmlns:p14="http://schemas.microsoft.com/office/powerpoint/2010/main" val="24203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9575D4-4923-4B8E-BB4E-604052F828A0}" type="slidenum">
              <a:rPr lang="en-US"/>
              <a:pPr>
                <a:defRPr/>
              </a:pPr>
              <a:t>‹#›</a:t>
            </a:fld>
            <a:endParaRPr lang="en-US"/>
          </a:p>
        </p:txBody>
      </p:sp>
    </p:spTree>
    <p:extLst>
      <p:ext uri="{BB962C8B-B14F-4D97-AF65-F5344CB8AC3E}">
        <p14:creationId xmlns:p14="http://schemas.microsoft.com/office/powerpoint/2010/main" val="196423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7A6211-E283-4F30-8B19-68A9BEE7BA50}" type="slidenum">
              <a:rPr lang="en-US"/>
              <a:pPr>
                <a:defRPr/>
              </a:pPr>
              <a:t>‹#›</a:t>
            </a:fld>
            <a:endParaRPr lang="en-US"/>
          </a:p>
        </p:txBody>
      </p:sp>
    </p:spTree>
    <p:extLst>
      <p:ext uri="{BB962C8B-B14F-4D97-AF65-F5344CB8AC3E}">
        <p14:creationId xmlns:p14="http://schemas.microsoft.com/office/powerpoint/2010/main" val="15989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7D0B8EF8-FFA9-4F21-8340-C53C11F87E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050" name="Subtitle 1"/>
          <p:cNvSpPr>
            <a:spLocks noGrp="1"/>
          </p:cNvSpPr>
          <p:nvPr>
            <p:ph type="subTitle" idx="1"/>
          </p:nvPr>
        </p:nvSpPr>
        <p:spPr>
          <a:xfrm>
            <a:off x="0" y="1447800"/>
            <a:ext cx="4191000" cy="685800"/>
          </a:xfrm>
        </p:spPr>
        <p:txBody>
          <a:bodyPr/>
          <a:lstStyle/>
          <a:p>
            <a:r>
              <a:rPr lang="en-US" altLang="en-US" sz="4800" dirty="0" smtClean="0">
                <a:solidFill>
                  <a:schemeClr val="bg1"/>
                </a:solidFill>
              </a:rPr>
              <a:t>Creating a </a:t>
            </a:r>
            <a:r>
              <a:rPr lang="en-US" altLang="en-US" sz="4400" dirty="0" smtClean="0">
                <a:solidFill>
                  <a:schemeClr val="bg1"/>
                </a:solidFill>
              </a:rPr>
              <a:t>Program</a:t>
            </a:r>
            <a:endParaRPr lang="en-US" altLang="en-US" sz="4800" dirty="0" smtClean="0">
              <a:solidFill>
                <a:schemeClr val="bg1"/>
              </a:solidFill>
            </a:endParaRPr>
          </a:p>
        </p:txBody>
      </p:sp>
      <p:sp>
        <p:nvSpPr>
          <p:cNvPr id="2051" name="Title 2"/>
          <p:cNvSpPr>
            <a:spLocks noGrp="1"/>
          </p:cNvSpPr>
          <p:nvPr>
            <p:ph type="ctrTitle"/>
          </p:nvPr>
        </p:nvSpPr>
        <p:spPr>
          <a:xfrm>
            <a:off x="457200" y="304800"/>
            <a:ext cx="3124200" cy="1219200"/>
          </a:xfrm>
        </p:spPr>
        <p:txBody>
          <a:bodyPr/>
          <a:lstStyle/>
          <a:p>
            <a:r>
              <a:rPr lang="en-US" altLang="en-US" sz="4800" u="sng" dirty="0" smtClean="0">
                <a:solidFill>
                  <a:schemeClr val="bg1"/>
                </a:solidFill>
              </a:rPr>
              <a:t>Chapter 1</a:t>
            </a:r>
            <a:r>
              <a:rPr lang="en-US" altLang="en-US" sz="4800" dirty="0" smtClean="0">
                <a:solidFill>
                  <a:schemeClr val="bg1"/>
                </a:solidFill>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792162"/>
          </a:xfrm>
        </p:spPr>
        <p:txBody>
          <a:bodyPr/>
          <a:lstStyle/>
          <a:p>
            <a:pPr eaLnBrk="1" hangingPunct="1"/>
            <a:r>
              <a:rPr lang="en-US" altLang="en-US" sz="4000" b="1" dirty="0" smtClean="0"/>
              <a:t>A “Simple” Set of Steps (cont.)</a:t>
            </a:r>
          </a:p>
        </p:txBody>
      </p:sp>
      <p:sp>
        <p:nvSpPr>
          <p:cNvPr id="5123" name="Rectangle 3"/>
          <p:cNvSpPr>
            <a:spLocks noGrp="1" noChangeArrowheads="1"/>
          </p:cNvSpPr>
          <p:nvPr>
            <p:ph type="body" idx="1"/>
          </p:nvPr>
        </p:nvSpPr>
        <p:spPr>
          <a:xfrm>
            <a:off x="381000" y="1295400"/>
            <a:ext cx="8534400" cy="4800600"/>
          </a:xfrm>
        </p:spPr>
        <p:txBody>
          <a:bodyPr/>
          <a:lstStyle/>
          <a:p>
            <a:pPr marL="455613" indent="-455613" eaLnBrk="1" hangingPunct="1">
              <a:buNone/>
            </a:pPr>
            <a:r>
              <a:rPr lang="en-US" altLang="en-US" sz="2800" b="1" dirty="0" smtClean="0">
                <a:solidFill>
                  <a:srgbClr val="006666"/>
                </a:solidFill>
              </a:rPr>
              <a:t>3)</a:t>
            </a:r>
            <a:r>
              <a:rPr lang="en-US" altLang="en-US" sz="2800" b="1" dirty="0"/>
              <a:t> </a:t>
            </a:r>
            <a:r>
              <a:rPr lang="en-US" altLang="en-US" sz="2800" b="1" u="sng" dirty="0" smtClean="0">
                <a:solidFill>
                  <a:srgbClr val="006666"/>
                </a:solidFill>
              </a:rPr>
              <a:t>Code/Implement</a:t>
            </a:r>
            <a:r>
              <a:rPr lang="en-US" altLang="en-US" sz="2800" b="1" dirty="0" smtClean="0">
                <a:solidFill>
                  <a:srgbClr val="006666"/>
                </a:solidFill>
              </a:rPr>
              <a:t> – </a:t>
            </a:r>
            <a:r>
              <a:rPr lang="en-US" altLang="en-US" sz="2800" b="1" dirty="0" smtClean="0"/>
              <a:t>turning the design into actual code</a:t>
            </a:r>
          </a:p>
          <a:p>
            <a:pPr lvl="1" eaLnBrk="1" hangingPunct="1"/>
            <a:r>
              <a:rPr lang="en-US" altLang="en-US" sz="2400" b="1" dirty="0" smtClean="0"/>
              <a:t>Depending on how much design is completed, one may either directly engage in </a:t>
            </a:r>
            <a:r>
              <a:rPr lang="en-US" altLang="en-US" sz="2400" b="1" u="sng" dirty="0" smtClean="0"/>
              <a:t>conversion to code</a:t>
            </a:r>
            <a:r>
              <a:rPr lang="en-US" altLang="en-US" sz="2400" b="1" dirty="0" smtClean="0"/>
              <a:t> (</a:t>
            </a:r>
            <a:r>
              <a:rPr lang="en-US" altLang="en-US" sz="2400" b="1" i="1" dirty="0" smtClean="0">
                <a:solidFill>
                  <a:srgbClr val="0000CC"/>
                </a:solidFill>
              </a:rPr>
              <a:t>language dependent</a:t>
            </a:r>
            <a:r>
              <a:rPr lang="en-US" altLang="en-US" sz="2400" b="1" dirty="0" smtClean="0"/>
              <a:t>) or do some more designing.</a:t>
            </a:r>
          </a:p>
          <a:p>
            <a:pPr lvl="1" eaLnBrk="1" hangingPunct="1">
              <a:buFontTx/>
              <a:buNone/>
            </a:pPr>
            <a:endParaRPr lang="en-US" altLang="en-US" sz="1200" b="1" dirty="0" smtClean="0"/>
          </a:p>
          <a:p>
            <a:pPr marL="741363" lvl="2" indent="0" eaLnBrk="1" hangingPunct="1">
              <a:buNone/>
            </a:pPr>
            <a:r>
              <a:rPr lang="en-US" altLang="en-US" sz="2000" b="1" dirty="0" smtClean="0">
                <a:solidFill>
                  <a:srgbClr val="990033"/>
                </a:solidFill>
              </a:rPr>
              <a:t>A) Convert input/output to </a:t>
            </a:r>
            <a:r>
              <a:rPr lang="en-US" altLang="en-US" sz="2000" b="1" u="sng" dirty="0" smtClean="0">
                <a:solidFill>
                  <a:srgbClr val="990033"/>
                </a:solidFill>
              </a:rPr>
              <a:t>specific </a:t>
            </a:r>
            <a:r>
              <a:rPr lang="en-US" altLang="en-US" sz="2000" b="1" dirty="0" smtClean="0">
                <a:solidFill>
                  <a:srgbClr val="990033"/>
                </a:solidFill>
              </a:rPr>
              <a:t>UI interface or I/O format. </a:t>
            </a:r>
          </a:p>
          <a:p>
            <a:pPr marL="741363" lvl="2" indent="0" eaLnBrk="1" hangingPunct="1">
              <a:buNone/>
            </a:pPr>
            <a:r>
              <a:rPr lang="en-US" altLang="en-US" sz="2000" b="1" dirty="0" smtClean="0">
                <a:solidFill>
                  <a:srgbClr val="990033"/>
                </a:solidFill>
              </a:rPr>
              <a:t>B) Sequence the processing in the desired order.</a:t>
            </a:r>
          </a:p>
          <a:p>
            <a:pPr marL="1084263" lvl="2" indent="-342900" eaLnBrk="1" hangingPunct="1">
              <a:buNone/>
            </a:pPr>
            <a:r>
              <a:rPr lang="en-US" altLang="en-US" sz="2000" b="1" dirty="0" smtClean="0">
                <a:solidFill>
                  <a:srgbClr val="990033"/>
                </a:solidFill>
              </a:rPr>
              <a:t>C) Ensure and convert the processing “algorithm” correctly </a:t>
            </a:r>
            <a:br>
              <a:rPr lang="en-US" altLang="en-US" sz="2000" b="1" dirty="0" smtClean="0">
                <a:solidFill>
                  <a:srgbClr val="990033"/>
                </a:solidFill>
              </a:rPr>
            </a:br>
            <a:r>
              <a:rPr lang="en-US" altLang="en-US" sz="2000" b="1" dirty="0" smtClean="0">
                <a:solidFill>
                  <a:srgbClr val="990033"/>
                </a:solidFill>
              </a:rPr>
              <a:t>to the target language construct.</a:t>
            </a:r>
          </a:p>
          <a:p>
            <a:pPr marL="741363" lvl="2" indent="0" eaLnBrk="1" hangingPunct="1">
              <a:buNone/>
            </a:pPr>
            <a:r>
              <a:rPr lang="en-US" altLang="en-US" sz="2000" b="1" dirty="0" smtClean="0">
                <a:solidFill>
                  <a:srgbClr val="990033"/>
                </a:solidFill>
              </a:rPr>
              <a:t>D) Figure out how to use language library (properly).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639762"/>
          </a:xfrm>
        </p:spPr>
        <p:txBody>
          <a:bodyPr/>
          <a:lstStyle/>
          <a:p>
            <a:pPr eaLnBrk="1" hangingPunct="1"/>
            <a:r>
              <a:rPr lang="en-US" altLang="en-US" sz="4000" b="1" dirty="0" smtClean="0"/>
              <a:t>A “Simple” Set of Steps (cont.)</a:t>
            </a:r>
          </a:p>
        </p:txBody>
      </p:sp>
      <p:sp>
        <p:nvSpPr>
          <p:cNvPr id="6147" name="Rectangle 3"/>
          <p:cNvSpPr>
            <a:spLocks noGrp="1" noChangeArrowheads="1"/>
          </p:cNvSpPr>
          <p:nvPr>
            <p:ph type="body" idx="1"/>
          </p:nvPr>
        </p:nvSpPr>
        <p:spPr>
          <a:xfrm>
            <a:off x="457200" y="1066800"/>
            <a:ext cx="8305800" cy="4876800"/>
          </a:xfrm>
        </p:spPr>
        <p:txBody>
          <a:bodyPr/>
          <a:lstStyle/>
          <a:p>
            <a:pPr marL="455613" indent="-455613" eaLnBrk="1" hangingPunct="1">
              <a:buNone/>
            </a:pPr>
            <a:r>
              <a:rPr lang="en-US" altLang="en-US" sz="2800" b="1" dirty="0" smtClean="0">
                <a:solidFill>
                  <a:srgbClr val="006666"/>
                </a:solidFill>
              </a:rPr>
              <a:t>4) </a:t>
            </a:r>
            <a:r>
              <a:rPr lang="en-US" altLang="en-US" sz="2800" b="1" u="sng" dirty="0" smtClean="0">
                <a:solidFill>
                  <a:srgbClr val="006666"/>
                </a:solidFill>
              </a:rPr>
              <a:t>Verify/Test</a:t>
            </a:r>
            <a:r>
              <a:rPr lang="en-US" altLang="en-US" sz="2800" b="1" dirty="0" smtClean="0">
                <a:solidFill>
                  <a:srgbClr val="006666"/>
                </a:solidFill>
              </a:rPr>
              <a:t> the program</a:t>
            </a:r>
            <a:r>
              <a:rPr lang="en-US" altLang="en-US" sz="2800" b="1" dirty="0" smtClean="0"/>
              <a:t> – check the program results (</a:t>
            </a:r>
            <a:r>
              <a:rPr lang="en-US" altLang="en-US" sz="2800" b="1" i="1" dirty="0" smtClean="0">
                <a:solidFill>
                  <a:srgbClr val="0000CC"/>
                </a:solidFill>
              </a:rPr>
              <a:t>via output</a:t>
            </a:r>
            <a:r>
              <a:rPr lang="en-US" altLang="en-US" sz="2800" b="1" dirty="0" smtClean="0"/>
              <a:t>) with some predetermined expected set of inputs.</a:t>
            </a:r>
          </a:p>
          <a:p>
            <a:pPr lvl="1" eaLnBrk="1" hangingPunct="1"/>
            <a:r>
              <a:rPr lang="en-US" altLang="en-US" sz="2400" b="1" dirty="0" smtClean="0"/>
              <a:t>The pre-determined inputs are “</a:t>
            </a:r>
            <a:r>
              <a:rPr lang="en-US" altLang="en-US" sz="2400" b="1" u="sng" dirty="0" smtClean="0">
                <a:solidFill>
                  <a:srgbClr val="006600"/>
                </a:solidFill>
              </a:rPr>
              <a:t>test cases</a:t>
            </a:r>
            <a:r>
              <a:rPr lang="en-US" altLang="en-US" sz="2400" b="1" dirty="0" smtClean="0"/>
              <a:t>” and require some thinking.</a:t>
            </a:r>
          </a:p>
          <a:p>
            <a:pPr lvl="1" eaLnBrk="1" hangingPunct="1"/>
            <a:r>
              <a:rPr lang="en-US" altLang="en-US" sz="2400" b="1" dirty="0" smtClean="0"/>
              <a:t>If the results do not match what is expected then:</a:t>
            </a:r>
          </a:p>
          <a:p>
            <a:pPr lvl="2" eaLnBrk="1" hangingPunct="1"/>
            <a:r>
              <a:rPr lang="en-US" altLang="en-US" sz="2000" b="1" dirty="0" smtClean="0">
                <a:solidFill>
                  <a:srgbClr val="990033"/>
                </a:solidFill>
              </a:rPr>
              <a:t>“Debug”</a:t>
            </a:r>
          </a:p>
          <a:p>
            <a:pPr lvl="2" eaLnBrk="1" hangingPunct="1"/>
            <a:r>
              <a:rPr lang="en-US" altLang="en-US" sz="2000" b="1" dirty="0" smtClean="0">
                <a:solidFill>
                  <a:srgbClr val="990033"/>
                </a:solidFill>
              </a:rPr>
              <a:t>Fix </a:t>
            </a:r>
          </a:p>
          <a:p>
            <a:pPr lvl="2" eaLnBrk="1" hangingPunct="1"/>
            <a:r>
              <a:rPr lang="en-US" altLang="en-US" sz="2000" b="1" dirty="0" smtClean="0">
                <a:solidFill>
                  <a:srgbClr val="990033"/>
                </a:solidFill>
              </a:rPr>
              <a:t>Retest — </a:t>
            </a:r>
            <a:r>
              <a:rPr lang="en-US" altLang="en-US" sz="2000" b="1" dirty="0" err="1" smtClean="0">
                <a:solidFill>
                  <a:srgbClr val="990033"/>
                </a:solidFill>
              </a:rPr>
              <a:t>reverify</a:t>
            </a:r>
            <a:endParaRPr lang="en-US" altLang="en-US" sz="2000" b="1" dirty="0" smtClean="0">
              <a:solidFill>
                <a:srgbClr val="990033"/>
              </a:solidFill>
            </a:endParaRPr>
          </a:p>
          <a:p>
            <a:pPr lvl="1" eaLnBrk="1" hangingPunct="1"/>
            <a:r>
              <a:rPr lang="en-US" altLang="en-US" sz="2400" b="1" dirty="0" smtClean="0">
                <a:solidFill>
                  <a:srgbClr val="006600"/>
                </a:solidFill>
              </a:rPr>
              <a:t>Stop</a:t>
            </a:r>
            <a:r>
              <a:rPr lang="en-US" altLang="en-US" sz="2400" b="1" dirty="0" smtClean="0"/>
              <a:t> when all test cases produce the expected results.</a:t>
            </a:r>
          </a:p>
        </p:txBody>
      </p:sp>
      <p:sp>
        <p:nvSpPr>
          <p:cNvPr id="6148" name="Text Box 4"/>
          <p:cNvSpPr txBox="1">
            <a:spLocks noChangeArrowheads="1"/>
          </p:cNvSpPr>
          <p:nvPr/>
        </p:nvSpPr>
        <p:spPr bwMode="auto">
          <a:xfrm>
            <a:off x="533400" y="5699125"/>
            <a:ext cx="7581272" cy="40011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000" b="1" u="sng" dirty="0" smtClean="0">
                <a:solidFill>
                  <a:srgbClr val="0000CC"/>
                </a:solidFill>
              </a:rPr>
              <a:t>Question:</a:t>
            </a:r>
            <a:r>
              <a:rPr lang="en-US" altLang="en-US" sz="2000" dirty="0" smtClean="0"/>
              <a:t> </a:t>
            </a:r>
            <a:r>
              <a:rPr lang="en-US" altLang="en-US" sz="2000" b="1" dirty="0" smtClean="0">
                <a:solidFill>
                  <a:srgbClr val="CC0000"/>
                </a:solidFill>
              </a:rPr>
              <a:t>How </a:t>
            </a:r>
            <a:r>
              <a:rPr lang="en-US" altLang="en-US" sz="2000" b="1" dirty="0">
                <a:solidFill>
                  <a:srgbClr val="CC0000"/>
                </a:solidFill>
              </a:rPr>
              <a:t>many test cases should we develop </a:t>
            </a:r>
            <a:r>
              <a:rPr lang="en-US" altLang="en-US" sz="2000" b="1" dirty="0" smtClean="0">
                <a:solidFill>
                  <a:srgbClr val="CC0000"/>
                </a:solidFill>
              </a:rPr>
              <a:t>and run?</a:t>
            </a:r>
            <a:endParaRPr lang="en-US" altLang="en-US" sz="2000" b="1" dirty="0">
              <a:solidFill>
                <a:srgbClr val="CC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639763"/>
          </a:xfrm>
        </p:spPr>
        <p:txBody>
          <a:bodyPr/>
          <a:lstStyle/>
          <a:p>
            <a:pPr eaLnBrk="1" hangingPunct="1"/>
            <a:r>
              <a:rPr lang="en-US" altLang="en-US" sz="2800" b="1" dirty="0" smtClean="0">
                <a:solidFill>
                  <a:srgbClr val="990033"/>
                </a:solidFill>
              </a:rPr>
              <a:t>What Really Happens?</a:t>
            </a:r>
          </a:p>
        </p:txBody>
      </p:sp>
      <p:sp>
        <p:nvSpPr>
          <p:cNvPr id="7182" name="Text Box 16"/>
          <p:cNvSpPr txBox="1">
            <a:spLocks noChangeArrowheads="1"/>
          </p:cNvSpPr>
          <p:nvPr/>
        </p:nvSpPr>
        <p:spPr bwMode="auto">
          <a:xfrm>
            <a:off x="2590800" y="990600"/>
            <a:ext cx="32321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i="1" dirty="0">
                <a:solidFill>
                  <a:srgbClr val="0000CC"/>
                </a:solidFill>
              </a:rPr>
              <a:t>“Imagined” – Ideal Situation</a:t>
            </a:r>
          </a:p>
        </p:txBody>
      </p:sp>
      <p:sp>
        <p:nvSpPr>
          <p:cNvPr id="7193" name="Text Box 28"/>
          <p:cNvSpPr txBox="1">
            <a:spLocks noChangeArrowheads="1"/>
          </p:cNvSpPr>
          <p:nvPr/>
        </p:nvSpPr>
        <p:spPr bwMode="auto">
          <a:xfrm>
            <a:off x="2682240" y="3168015"/>
            <a:ext cx="2624602" cy="36933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i="1" dirty="0">
                <a:solidFill>
                  <a:srgbClr val="800000"/>
                </a:solidFill>
              </a:rPr>
              <a:t>“Actual” </a:t>
            </a:r>
            <a:r>
              <a:rPr lang="en-US" altLang="en-US" sz="1800" b="1" i="1" dirty="0">
                <a:solidFill>
                  <a:srgbClr val="0000CC"/>
                </a:solidFill>
              </a:rPr>
              <a:t>–</a:t>
            </a:r>
            <a:r>
              <a:rPr lang="en-US" altLang="en-US" sz="1800" b="1" i="1" dirty="0" smtClean="0">
                <a:solidFill>
                  <a:srgbClr val="800000"/>
                </a:solidFill>
              </a:rPr>
              <a:t> </a:t>
            </a:r>
            <a:r>
              <a:rPr lang="en-US" altLang="en-US" sz="1800" b="1" i="1" dirty="0">
                <a:solidFill>
                  <a:srgbClr val="800000"/>
                </a:solidFill>
              </a:rPr>
              <a:t>Happening</a:t>
            </a:r>
          </a:p>
        </p:txBody>
      </p:sp>
      <p:sp>
        <p:nvSpPr>
          <p:cNvPr id="7198" name="Line 33"/>
          <p:cNvSpPr>
            <a:spLocks noChangeShapeType="1"/>
          </p:cNvSpPr>
          <p:nvPr/>
        </p:nvSpPr>
        <p:spPr bwMode="auto">
          <a:xfrm>
            <a:off x="0" y="3124200"/>
            <a:ext cx="9144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50" name="Picture 2" descr="\\10.1.1.17\productions\ART\ART PROCESS\PPT Projects\Tsui_PPT_163567\9781284106008_PPTx_CH01_FIG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02" y="1676400"/>
            <a:ext cx="8477596" cy="89729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10.1.1.17\productions\ART\ART PROCESS\PPT Projects\Tsui_PPT_163567\9781284106008_PPTx_CH01_FIG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3657600"/>
            <a:ext cx="5657850" cy="2713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 y="381000"/>
            <a:ext cx="8991600" cy="715963"/>
          </a:xfrm>
        </p:spPr>
        <p:txBody>
          <a:bodyPr/>
          <a:lstStyle/>
          <a:p>
            <a:pPr eaLnBrk="1" hangingPunct="1"/>
            <a:r>
              <a:rPr lang="en-US" altLang="en-US" sz="3800" b="1" dirty="0" smtClean="0">
                <a:solidFill>
                  <a:srgbClr val="0000CC"/>
                </a:solidFill>
              </a:rPr>
              <a:t>Code Is “Done”!  </a:t>
            </a:r>
            <a:r>
              <a:rPr lang="en-US" altLang="en-US" sz="3800" b="1" i="1" u="sng" dirty="0" smtClean="0">
                <a:solidFill>
                  <a:srgbClr val="6600FF"/>
                </a:solidFill>
              </a:rPr>
              <a:t>What Else Matters</a:t>
            </a:r>
            <a:r>
              <a:rPr lang="en-US" altLang="en-US" sz="3800" b="1" i="1" dirty="0" smtClean="0">
                <a:solidFill>
                  <a:srgbClr val="0000FF"/>
                </a:solidFill>
              </a:rPr>
              <a:t>?</a:t>
            </a:r>
            <a:r>
              <a:rPr lang="en-US" altLang="en-US" sz="3800" b="1" dirty="0" smtClean="0"/>
              <a:t> </a:t>
            </a:r>
          </a:p>
        </p:txBody>
      </p:sp>
      <p:sp>
        <p:nvSpPr>
          <p:cNvPr id="8195" name="Rectangle 3"/>
          <p:cNvSpPr>
            <a:spLocks noGrp="1" noChangeArrowheads="1"/>
          </p:cNvSpPr>
          <p:nvPr>
            <p:ph type="body" idx="1"/>
          </p:nvPr>
        </p:nvSpPr>
        <p:spPr>
          <a:xfrm>
            <a:off x="228600" y="1524000"/>
            <a:ext cx="8610600" cy="4602163"/>
          </a:xfrm>
        </p:spPr>
        <p:txBody>
          <a:bodyPr/>
          <a:lstStyle/>
          <a:p>
            <a:pPr eaLnBrk="1" hangingPunct="1">
              <a:lnSpc>
                <a:spcPct val="90000"/>
              </a:lnSpc>
            </a:pPr>
            <a:r>
              <a:rPr lang="en-US" altLang="en-US" sz="2800" b="1" i="1" dirty="0" smtClean="0">
                <a:solidFill>
                  <a:srgbClr val="6600FF"/>
                </a:solidFill>
              </a:rPr>
              <a:t>How long</a:t>
            </a:r>
            <a:r>
              <a:rPr lang="en-US" altLang="en-US" sz="2800" b="1" i="1" dirty="0" smtClean="0"/>
              <a:t> (</a:t>
            </a:r>
            <a:r>
              <a:rPr lang="en-US" altLang="en-US" sz="2800" b="1" i="1" u="sng" dirty="0" smtClean="0"/>
              <a:t>elapsed time</a:t>
            </a:r>
            <a:r>
              <a:rPr lang="en-US" altLang="en-US" sz="2800" b="1" i="1" dirty="0" smtClean="0"/>
              <a:t>) did it take to complete the work?</a:t>
            </a:r>
          </a:p>
          <a:p>
            <a:pPr eaLnBrk="1" hangingPunct="1">
              <a:lnSpc>
                <a:spcPct val="90000"/>
              </a:lnSpc>
            </a:pPr>
            <a:endParaRPr lang="en-US" altLang="en-US" sz="1400" b="1" i="1" dirty="0" smtClean="0"/>
          </a:p>
          <a:p>
            <a:pPr eaLnBrk="1" hangingPunct="1">
              <a:lnSpc>
                <a:spcPct val="90000"/>
              </a:lnSpc>
            </a:pPr>
            <a:r>
              <a:rPr lang="en-US" altLang="en-US" sz="2800" b="1" i="1" dirty="0" smtClean="0">
                <a:solidFill>
                  <a:srgbClr val="6600FF"/>
                </a:solidFill>
              </a:rPr>
              <a:t>How much effort</a:t>
            </a:r>
            <a:r>
              <a:rPr lang="en-US" altLang="en-US" sz="2800" b="1" i="1" dirty="0" smtClean="0"/>
              <a:t> (</a:t>
            </a:r>
            <a:r>
              <a:rPr lang="en-US" altLang="en-US" sz="2800" b="1" i="1" u="sng" dirty="0" smtClean="0"/>
              <a:t>total person hours</a:t>
            </a:r>
            <a:r>
              <a:rPr lang="en-US" altLang="en-US" sz="2800" b="1" i="1" dirty="0" smtClean="0"/>
              <a:t>) is expended to do the work?</a:t>
            </a:r>
          </a:p>
          <a:p>
            <a:pPr eaLnBrk="1" hangingPunct="1">
              <a:lnSpc>
                <a:spcPct val="90000"/>
              </a:lnSpc>
              <a:buFontTx/>
              <a:buNone/>
            </a:pPr>
            <a:endParaRPr lang="en-US" altLang="en-US" sz="1400" b="1" i="1" dirty="0" smtClean="0"/>
          </a:p>
          <a:p>
            <a:pPr eaLnBrk="1" hangingPunct="1">
              <a:lnSpc>
                <a:spcPct val="90000"/>
              </a:lnSpc>
            </a:pPr>
            <a:r>
              <a:rPr lang="en-US" altLang="en-US" sz="2800" b="1" i="1" dirty="0" smtClean="0"/>
              <a:t>Does the solution </a:t>
            </a:r>
            <a:r>
              <a:rPr lang="en-US" altLang="en-US" sz="2800" b="1" i="1" dirty="0" smtClean="0">
                <a:solidFill>
                  <a:srgbClr val="6600FF"/>
                </a:solidFill>
              </a:rPr>
              <a:t>solve the </a:t>
            </a:r>
            <a:r>
              <a:rPr lang="en-US" altLang="en-US" sz="2800" b="1" i="1" u="sng" dirty="0" smtClean="0">
                <a:solidFill>
                  <a:srgbClr val="6600FF"/>
                </a:solidFill>
              </a:rPr>
              <a:t>complete</a:t>
            </a:r>
            <a:r>
              <a:rPr lang="en-US" altLang="en-US" sz="2800" b="1" i="1" dirty="0">
                <a:solidFill>
                  <a:srgbClr val="6600FF"/>
                </a:solidFill>
              </a:rPr>
              <a:t> </a:t>
            </a:r>
            <a:r>
              <a:rPr lang="en-US" altLang="en-US" sz="2800" b="1" i="1" dirty="0" smtClean="0">
                <a:solidFill>
                  <a:srgbClr val="6600FF"/>
                </a:solidFill>
              </a:rPr>
              <a:t>problem</a:t>
            </a:r>
            <a:r>
              <a:rPr lang="en-US" altLang="en-US" sz="2800" b="1" i="1" dirty="0" smtClean="0"/>
              <a:t>?</a:t>
            </a:r>
          </a:p>
          <a:p>
            <a:pPr eaLnBrk="1" hangingPunct="1">
              <a:lnSpc>
                <a:spcPct val="90000"/>
              </a:lnSpc>
            </a:pPr>
            <a:endParaRPr lang="en-US" altLang="en-US" sz="1400" b="1" i="1" dirty="0" smtClean="0"/>
          </a:p>
          <a:p>
            <a:pPr eaLnBrk="1" hangingPunct="1">
              <a:lnSpc>
                <a:spcPct val="90000"/>
              </a:lnSpc>
            </a:pPr>
            <a:r>
              <a:rPr lang="en-US" altLang="en-US" sz="2800" b="1" i="1" dirty="0" smtClean="0">
                <a:solidFill>
                  <a:srgbClr val="990033"/>
                </a:solidFill>
              </a:rPr>
              <a:t>How “good”</a:t>
            </a:r>
            <a:r>
              <a:rPr lang="en-US" altLang="en-US" sz="2800" b="1" i="1" dirty="0" smtClean="0"/>
              <a:t> is the work — (</a:t>
            </a:r>
            <a:r>
              <a:rPr lang="en-US" altLang="en-US" sz="2800" b="1" i="1" u="sng" dirty="0" smtClean="0"/>
              <a:t>code</a:t>
            </a:r>
            <a:r>
              <a:rPr lang="en-US" altLang="en-US" sz="2800" b="1" i="1" dirty="0" smtClean="0"/>
              <a:t>, </a:t>
            </a:r>
            <a:r>
              <a:rPr lang="en-US" altLang="en-US" sz="2800" b="1" i="1" u="sng" dirty="0" smtClean="0"/>
              <a:t>design</a:t>
            </a:r>
            <a:r>
              <a:rPr lang="en-US" altLang="en-US" sz="2800" b="1" i="1" dirty="0" smtClean="0"/>
              <a:t>, </a:t>
            </a:r>
            <a:r>
              <a:rPr lang="en-US" altLang="en-US" sz="2800" b="1" i="1" u="sng" dirty="0" smtClean="0"/>
              <a:t>documentation</a:t>
            </a:r>
            <a:r>
              <a:rPr lang="en-US" altLang="en-US" sz="2800" b="1" i="1" dirty="0" smtClean="0"/>
              <a:t>, </a:t>
            </a:r>
            <a:r>
              <a:rPr lang="en-US" altLang="en-US" sz="2800" b="1" i="1" u="sng" dirty="0" smtClean="0"/>
              <a:t>testing</a:t>
            </a:r>
            <a:r>
              <a:rPr lang="en-US" altLang="en-US" sz="2800" b="1" i="1" dirty="0" smtClean="0"/>
              <a:t>, etc.)?</a:t>
            </a:r>
          </a:p>
        </p:txBody>
      </p:sp>
      <p:sp>
        <p:nvSpPr>
          <p:cNvPr id="8196" name="Line 4"/>
          <p:cNvSpPr>
            <a:spLocks noChangeShapeType="1"/>
          </p:cNvSpPr>
          <p:nvPr/>
        </p:nvSpPr>
        <p:spPr bwMode="auto">
          <a:xfrm flipV="1">
            <a:off x="1524000" y="4800600"/>
            <a:ext cx="685800" cy="838200"/>
          </a:xfrm>
          <a:prstGeom prst="line">
            <a:avLst/>
          </a:prstGeom>
          <a:noFill/>
          <a:ln w="381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Text Box 5"/>
          <p:cNvSpPr txBox="1">
            <a:spLocks noChangeArrowheads="1"/>
          </p:cNvSpPr>
          <p:nvPr/>
        </p:nvSpPr>
        <p:spPr bwMode="auto">
          <a:xfrm>
            <a:off x="1295400" y="5486400"/>
            <a:ext cx="1525588"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000" b="1" dirty="0"/>
              <a:t>based </a:t>
            </a:r>
            <a:r>
              <a:rPr lang="en-US" altLang="en-US" sz="2000" b="1" dirty="0" smtClean="0"/>
              <a:t>on?</a:t>
            </a:r>
            <a:endParaRPr lang="en-US" altLang="en-US"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944562"/>
          </a:xfrm>
        </p:spPr>
        <p:txBody>
          <a:bodyPr/>
          <a:lstStyle/>
          <a:p>
            <a:pPr eaLnBrk="1" hangingPunct="1"/>
            <a:r>
              <a:rPr lang="en-US" altLang="en-US" sz="4000" b="1" dirty="0" smtClean="0"/>
              <a:t>Consider a “Simple” Problem</a:t>
            </a:r>
          </a:p>
        </p:txBody>
      </p:sp>
      <p:sp>
        <p:nvSpPr>
          <p:cNvPr id="9219" name="Rectangle 3"/>
          <p:cNvSpPr>
            <a:spLocks noGrp="1" noChangeArrowheads="1"/>
          </p:cNvSpPr>
          <p:nvPr>
            <p:ph type="body" idx="1"/>
          </p:nvPr>
        </p:nvSpPr>
        <p:spPr>
          <a:xfrm>
            <a:off x="381000" y="1447800"/>
            <a:ext cx="8229600" cy="2209800"/>
          </a:xfrm>
        </p:spPr>
        <p:txBody>
          <a:bodyPr/>
          <a:lstStyle/>
          <a:p>
            <a:pPr marL="0" indent="0" eaLnBrk="1" hangingPunct="1">
              <a:buNone/>
            </a:pPr>
            <a:r>
              <a:rPr lang="en-US" altLang="en-US" sz="2800" b="1" i="1" dirty="0" smtClean="0">
                <a:solidFill>
                  <a:srgbClr val="990033"/>
                </a:solidFill>
              </a:rPr>
              <a:t>Write a “program” in your favorite language that will accept numerical numbers as inputs, compute the average, and output the answer.</a:t>
            </a:r>
          </a:p>
        </p:txBody>
      </p:sp>
      <p:sp>
        <p:nvSpPr>
          <p:cNvPr id="9220" name="Text Box 4"/>
          <p:cNvSpPr txBox="1">
            <a:spLocks noChangeArrowheads="1"/>
          </p:cNvSpPr>
          <p:nvPr/>
        </p:nvSpPr>
        <p:spPr bwMode="auto">
          <a:xfrm>
            <a:off x="457200" y="3207365"/>
            <a:ext cx="763905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400" b="1" dirty="0">
                <a:solidFill>
                  <a:srgbClr val="0000CC"/>
                </a:solidFill>
              </a:rPr>
              <a:t>Answer these questions in class:</a:t>
            </a:r>
          </a:p>
          <a:p>
            <a:pPr eaLnBrk="1" hangingPunct="1">
              <a:spcBef>
                <a:spcPct val="0"/>
              </a:spcBef>
              <a:buFontTx/>
              <a:buNone/>
            </a:pPr>
            <a:endParaRPr lang="en-US" altLang="en-US" sz="2000" b="1" dirty="0">
              <a:solidFill>
                <a:srgbClr val="0000CC"/>
              </a:solidFill>
            </a:endParaRPr>
          </a:p>
          <a:p>
            <a:pPr eaLnBrk="1" hangingPunct="1">
              <a:spcBef>
                <a:spcPct val="0"/>
              </a:spcBef>
              <a:buFont typeface="+mj-lt"/>
              <a:buAutoNum type="arabicPeriod"/>
            </a:pPr>
            <a:r>
              <a:rPr lang="en-US" altLang="en-US" sz="1800" b="1" dirty="0"/>
              <a:t>How long (in </a:t>
            </a:r>
            <a:r>
              <a:rPr lang="en-US" altLang="en-US" sz="1800" b="1" dirty="0" smtClean="0"/>
              <a:t>elapsed time</a:t>
            </a:r>
            <a:r>
              <a:rPr lang="en-US" altLang="en-US" sz="1800" b="1" dirty="0"/>
              <a:t>) would it take you to implement this solution?</a:t>
            </a:r>
          </a:p>
          <a:p>
            <a:pPr eaLnBrk="1" hangingPunct="1">
              <a:spcBef>
                <a:spcPct val="0"/>
              </a:spcBef>
              <a:buFont typeface="+mj-lt"/>
              <a:buAutoNum type="arabicPeriod"/>
            </a:pPr>
            <a:r>
              <a:rPr lang="en-US" altLang="en-US" sz="1800" b="1" dirty="0"/>
              <a:t>How much overall effort (in </a:t>
            </a:r>
            <a:r>
              <a:rPr lang="en-US" altLang="en-US" sz="1800" b="1" dirty="0" smtClean="0"/>
              <a:t>person hours</a:t>
            </a:r>
            <a:r>
              <a:rPr lang="en-US" altLang="en-US" sz="1800" b="1" dirty="0"/>
              <a:t>) will this take?</a:t>
            </a:r>
          </a:p>
          <a:p>
            <a:pPr eaLnBrk="1" hangingPunct="1">
              <a:spcBef>
                <a:spcPct val="0"/>
              </a:spcBef>
              <a:buFont typeface="+mj-lt"/>
              <a:buAutoNum type="arabicPeriod"/>
            </a:pPr>
            <a:r>
              <a:rPr lang="en-US" altLang="en-US" sz="1800" b="1" dirty="0"/>
              <a:t>How well will your solution match the problem?</a:t>
            </a:r>
          </a:p>
          <a:p>
            <a:pPr eaLnBrk="1" hangingPunct="1">
              <a:spcBef>
                <a:spcPct val="0"/>
              </a:spcBef>
              <a:buFont typeface="+mj-lt"/>
              <a:buAutoNum type="arabicPeriod"/>
            </a:pPr>
            <a:r>
              <a:rPr lang="en-US" altLang="en-US" sz="1800" b="1" dirty="0"/>
              <a:t>How good is your code/design/documentation/testing?</a:t>
            </a:r>
          </a:p>
          <a:p>
            <a:pPr eaLnBrk="1" hangingPunct="1">
              <a:spcBef>
                <a:spcPct val="0"/>
              </a:spcBef>
            </a:pPr>
            <a:endParaRPr lang="en-US" altLang="en-US" sz="1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868363"/>
          </a:xfrm>
        </p:spPr>
        <p:txBody>
          <a:bodyPr/>
          <a:lstStyle/>
          <a:p>
            <a:pPr eaLnBrk="1" hangingPunct="1"/>
            <a:r>
              <a:rPr lang="en-US" altLang="en-US" sz="4000" b="1" dirty="0" smtClean="0"/>
              <a:t>Past Class Answers</a:t>
            </a:r>
          </a:p>
        </p:txBody>
      </p:sp>
      <p:sp>
        <p:nvSpPr>
          <p:cNvPr id="10243" name="Rectangle 3"/>
          <p:cNvSpPr>
            <a:spLocks noGrp="1" noChangeArrowheads="1"/>
          </p:cNvSpPr>
          <p:nvPr>
            <p:ph type="body" idx="1"/>
          </p:nvPr>
        </p:nvSpPr>
        <p:spPr>
          <a:xfrm>
            <a:off x="381000" y="1143000"/>
            <a:ext cx="8382000" cy="4678363"/>
          </a:xfrm>
        </p:spPr>
        <p:txBody>
          <a:bodyPr/>
          <a:lstStyle/>
          <a:p>
            <a:pPr marL="457200" indent="-457200" eaLnBrk="1" hangingPunct="1">
              <a:lnSpc>
                <a:spcPct val="80000"/>
              </a:lnSpc>
              <a:buFont typeface="+mj-lt"/>
              <a:buAutoNum type="arabicPeriod"/>
            </a:pPr>
            <a:r>
              <a:rPr lang="en-US" altLang="en-US" sz="2000" b="1" dirty="0" smtClean="0"/>
              <a:t>How long (in elapsed time) would it take you to implement this solution?</a:t>
            </a:r>
          </a:p>
          <a:p>
            <a:pPr lvl="1" eaLnBrk="1" hangingPunct="1">
              <a:lnSpc>
                <a:spcPct val="80000"/>
              </a:lnSpc>
            </a:pPr>
            <a:r>
              <a:rPr lang="en-US" altLang="en-US" sz="1800" b="1" dirty="0" smtClean="0">
                <a:solidFill>
                  <a:srgbClr val="006600"/>
                </a:solidFill>
              </a:rPr>
              <a:t>Class Answer</a:t>
            </a:r>
            <a:r>
              <a:rPr lang="en-US" altLang="en-US" sz="1800" b="1" dirty="0" smtClean="0"/>
              <a:t>: </a:t>
            </a:r>
            <a:r>
              <a:rPr lang="en-US" altLang="en-US" sz="1800" b="1" dirty="0" smtClean="0">
                <a:solidFill>
                  <a:srgbClr val="990033"/>
                </a:solidFill>
              </a:rPr>
              <a:t>10 min. (Greg); 15 min. (Frankie); 1 hour (Mark)</a:t>
            </a:r>
          </a:p>
          <a:p>
            <a:pPr lvl="1" eaLnBrk="1" hangingPunct="1">
              <a:lnSpc>
                <a:spcPct val="80000"/>
              </a:lnSpc>
              <a:buFontTx/>
              <a:buNone/>
            </a:pPr>
            <a:r>
              <a:rPr lang="en-US" altLang="en-US" sz="1800" b="1" dirty="0" smtClean="0"/>
              <a:t>                               </a:t>
            </a:r>
            <a:endParaRPr lang="en-US" altLang="en-US" sz="1800" b="1" dirty="0" smtClean="0">
              <a:solidFill>
                <a:srgbClr val="990033"/>
              </a:solidFill>
            </a:endParaRPr>
          </a:p>
          <a:p>
            <a:pPr lvl="1" eaLnBrk="1" hangingPunct="1">
              <a:lnSpc>
                <a:spcPct val="80000"/>
              </a:lnSpc>
              <a:buFontTx/>
              <a:buNone/>
            </a:pPr>
            <a:endParaRPr lang="en-US" altLang="en-US" sz="1800" b="1" dirty="0" smtClean="0">
              <a:solidFill>
                <a:srgbClr val="990033"/>
              </a:solidFill>
            </a:endParaRPr>
          </a:p>
          <a:p>
            <a:pPr marL="457200" indent="-457200" eaLnBrk="1" hangingPunct="1">
              <a:lnSpc>
                <a:spcPct val="80000"/>
              </a:lnSpc>
              <a:buFont typeface="+mj-lt"/>
              <a:buAutoNum type="arabicPeriod"/>
            </a:pPr>
            <a:r>
              <a:rPr lang="en-US" altLang="en-US" sz="2000" b="1" dirty="0" smtClean="0"/>
              <a:t>How much overall effort (in person hours) will this take?</a:t>
            </a:r>
          </a:p>
          <a:p>
            <a:pPr lvl="1" eaLnBrk="1" hangingPunct="1">
              <a:lnSpc>
                <a:spcPct val="80000"/>
              </a:lnSpc>
            </a:pPr>
            <a:r>
              <a:rPr lang="en-US" altLang="en-US" sz="1800" b="1" dirty="0" smtClean="0">
                <a:solidFill>
                  <a:srgbClr val="006600"/>
                </a:solidFill>
              </a:rPr>
              <a:t>Class Answer</a:t>
            </a:r>
            <a:r>
              <a:rPr lang="en-US" altLang="en-US" sz="1800" b="1" dirty="0" smtClean="0"/>
              <a:t>: </a:t>
            </a:r>
            <a:r>
              <a:rPr lang="en-US" altLang="en-US" sz="1800" b="1" dirty="0" smtClean="0">
                <a:solidFill>
                  <a:srgbClr val="990033"/>
                </a:solidFill>
              </a:rPr>
              <a:t>10 person min.; 15 person min.; 1 person hour;</a:t>
            </a:r>
          </a:p>
          <a:p>
            <a:pPr lvl="1" eaLnBrk="1" hangingPunct="1">
              <a:lnSpc>
                <a:spcPct val="80000"/>
              </a:lnSpc>
              <a:buFontTx/>
              <a:buNone/>
            </a:pPr>
            <a:r>
              <a:rPr lang="en-US" altLang="en-US" sz="1800" b="1" dirty="0" smtClean="0">
                <a:solidFill>
                  <a:srgbClr val="990033"/>
                </a:solidFill>
              </a:rPr>
              <a:t>                               3 person hours</a:t>
            </a:r>
            <a:endParaRPr lang="en-US" altLang="en-US" sz="1800" b="1" dirty="0" smtClean="0"/>
          </a:p>
          <a:p>
            <a:pPr lvl="1" eaLnBrk="1" hangingPunct="1">
              <a:lnSpc>
                <a:spcPct val="80000"/>
              </a:lnSpc>
              <a:buFontTx/>
              <a:buNone/>
            </a:pPr>
            <a:endParaRPr lang="en-US" altLang="en-US" sz="1800" b="1" dirty="0" smtClean="0"/>
          </a:p>
          <a:p>
            <a:pPr marL="457200" indent="-457200" eaLnBrk="1" hangingPunct="1">
              <a:lnSpc>
                <a:spcPct val="80000"/>
              </a:lnSpc>
              <a:buFont typeface="+mj-lt"/>
              <a:buAutoNum type="arabicPeriod"/>
            </a:pPr>
            <a:r>
              <a:rPr lang="en-US" altLang="en-US" sz="2000" b="1" dirty="0" smtClean="0"/>
              <a:t>Will your solution match the problem?</a:t>
            </a:r>
          </a:p>
          <a:p>
            <a:pPr lvl="1" eaLnBrk="1" hangingPunct="1">
              <a:lnSpc>
                <a:spcPct val="80000"/>
              </a:lnSpc>
            </a:pPr>
            <a:r>
              <a:rPr lang="en-US" altLang="en-US" sz="1800" b="1" dirty="0" smtClean="0">
                <a:solidFill>
                  <a:srgbClr val="006600"/>
                </a:solidFill>
              </a:rPr>
              <a:t>Class Answer</a:t>
            </a:r>
            <a:r>
              <a:rPr lang="en-US" altLang="en-US" sz="1800" b="1" dirty="0" smtClean="0"/>
              <a:t>:  </a:t>
            </a:r>
            <a:r>
              <a:rPr lang="en-US" altLang="en-US" sz="1800" b="1" dirty="0" smtClean="0">
                <a:solidFill>
                  <a:srgbClr val="990033"/>
                </a:solidFill>
              </a:rPr>
              <a:t>YES!</a:t>
            </a:r>
            <a:endParaRPr lang="en-US" altLang="en-US" sz="1800" b="1" dirty="0" smtClean="0"/>
          </a:p>
          <a:p>
            <a:pPr lvl="1" eaLnBrk="1" hangingPunct="1">
              <a:lnSpc>
                <a:spcPct val="80000"/>
              </a:lnSpc>
            </a:pPr>
            <a:endParaRPr lang="en-US" altLang="en-US" sz="1800" b="1" dirty="0" smtClean="0"/>
          </a:p>
          <a:p>
            <a:pPr marL="457200" indent="-457200" eaLnBrk="1" hangingPunct="1">
              <a:lnSpc>
                <a:spcPct val="80000"/>
              </a:lnSpc>
              <a:buFont typeface="+mj-lt"/>
              <a:buAutoNum type="arabicPeriod"/>
            </a:pPr>
            <a:r>
              <a:rPr lang="en-US" altLang="en-US" sz="2000" b="1" dirty="0" smtClean="0"/>
              <a:t>How “good” will your solution be?</a:t>
            </a:r>
          </a:p>
          <a:p>
            <a:pPr lvl="1" eaLnBrk="1" hangingPunct="1">
              <a:lnSpc>
                <a:spcPct val="80000"/>
              </a:lnSpc>
            </a:pPr>
            <a:r>
              <a:rPr lang="en-US" altLang="en-US" sz="1800" b="1" dirty="0" smtClean="0">
                <a:solidFill>
                  <a:srgbClr val="006600"/>
                </a:solidFill>
              </a:rPr>
              <a:t>Class Answer</a:t>
            </a:r>
            <a:r>
              <a:rPr lang="en-US" altLang="en-US" sz="1800" b="1" dirty="0" smtClean="0"/>
              <a:t>:   </a:t>
            </a:r>
            <a:r>
              <a:rPr lang="en-US" altLang="en-US" sz="1800" b="1" dirty="0" smtClean="0">
                <a:solidFill>
                  <a:srgbClr val="990033"/>
                </a:solidFill>
              </a:rPr>
              <a:t>Awesome!</a:t>
            </a:r>
            <a:endParaRPr lang="en-US" altLang="en-US" sz="1800" b="1" dirty="0" smtClean="0"/>
          </a:p>
          <a:p>
            <a:pPr eaLnBrk="1" hangingPunct="1">
              <a:lnSpc>
                <a:spcPct val="80000"/>
              </a:lnSpc>
            </a:pPr>
            <a:endParaRPr lang="en-US" altLang="en-US" sz="2800" b="1" dirty="0" smtClean="0"/>
          </a:p>
          <a:p>
            <a:pPr eaLnBrk="1" hangingPunct="1">
              <a:lnSpc>
                <a:spcPct val="80000"/>
              </a:lnSpc>
            </a:pPr>
            <a:endParaRPr lang="en-US" altLang="en-US" sz="2800" dirty="0" smtClean="0"/>
          </a:p>
        </p:txBody>
      </p:sp>
      <p:sp>
        <p:nvSpPr>
          <p:cNvPr id="10244" name="Text Box 4"/>
          <p:cNvSpPr txBox="1">
            <a:spLocks noChangeArrowheads="1"/>
          </p:cNvSpPr>
          <p:nvPr/>
        </p:nvSpPr>
        <p:spPr bwMode="auto">
          <a:xfrm>
            <a:off x="381000" y="5486400"/>
            <a:ext cx="5792996"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dirty="0">
                <a:solidFill>
                  <a:srgbClr val="0000CC"/>
                </a:solidFill>
              </a:rPr>
              <a:t>Let’s see how your “real” individual data come </a:t>
            </a:r>
            <a:r>
              <a:rPr lang="en-US" altLang="en-US" sz="1800" b="1" dirty="0" smtClean="0">
                <a:solidFill>
                  <a:srgbClr val="0000CC"/>
                </a:solidFill>
              </a:rPr>
              <a:t>out. </a:t>
            </a:r>
            <a:endParaRPr lang="en-US" altLang="en-US" sz="1800" b="1" dirty="0">
              <a:solidFill>
                <a:srgbClr val="0000C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868362"/>
          </a:xfrm>
        </p:spPr>
        <p:txBody>
          <a:bodyPr/>
          <a:lstStyle/>
          <a:p>
            <a:pPr eaLnBrk="1" hangingPunct="1"/>
            <a:r>
              <a:rPr lang="en-US" altLang="en-US" sz="4000" b="1" dirty="0" smtClean="0"/>
              <a:t>Some “Previous Class” Inputs</a:t>
            </a:r>
          </a:p>
        </p:txBody>
      </p:sp>
      <p:sp>
        <p:nvSpPr>
          <p:cNvPr id="11267" name="Rectangle 3"/>
          <p:cNvSpPr>
            <a:spLocks noGrp="1" noChangeArrowheads="1"/>
          </p:cNvSpPr>
          <p:nvPr>
            <p:ph type="body" idx="1"/>
          </p:nvPr>
        </p:nvSpPr>
        <p:spPr>
          <a:xfrm>
            <a:off x="457200" y="1295400"/>
            <a:ext cx="8305800" cy="4648200"/>
          </a:xfrm>
        </p:spPr>
        <p:txBody>
          <a:bodyPr/>
          <a:lstStyle/>
          <a:p>
            <a:pPr eaLnBrk="1" hangingPunct="1">
              <a:lnSpc>
                <a:spcPct val="90000"/>
              </a:lnSpc>
            </a:pPr>
            <a:r>
              <a:rPr lang="en-US" altLang="en-US" sz="2400" b="1" dirty="0" smtClean="0"/>
              <a:t>How long do you think assignment #1 would take?</a:t>
            </a:r>
          </a:p>
          <a:p>
            <a:pPr lvl="1" eaLnBrk="1" hangingPunct="1">
              <a:lnSpc>
                <a:spcPct val="90000"/>
              </a:lnSpc>
            </a:pPr>
            <a:endParaRPr lang="en-US" altLang="en-US" sz="2000" b="1" dirty="0" smtClean="0"/>
          </a:p>
          <a:p>
            <a:pPr lvl="1" eaLnBrk="1" hangingPunct="1">
              <a:lnSpc>
                <a:spcPct val="90000"/>
              </a:lnSpc>
            </a:pPr>
            <a:r>
              <a:rPr lang="en-US" altLang="en-US" sz="2000" b="1" dirty="0" smtClean="0">
                <a:solidFill>
                  <a:srgbClr val="6600FF"/>
                </a:solidFill>
              </a:rPr>
              <a:t>1 </a:t>
            </a:r>
            <a:r>
              <a:rPr lang="en-US" altLang="en-US" sz="2000" b="1" dirty="0" err="1" smtClean="0">
                <a:solidFill>
                  <a:srgbClr val="6600FF"/>
                </a:solidFill>
              </a:rPr>
              <a:t>hr</a:t>
            </a:r>
            <a:r>
              <a:rPr lang="en-US" altLang="en-US" sz="2000" b="1" dirty="0" smtClean="0"/>
              <a:t>      —  7 people</a:t>
            </a:r>
          </a:p>
          <a:p>
            <a:pPr lvl="1" eaLnBrk="1" hangingPunct="1">
              <a:lnSpc>
                <a:spcPct val="90000"/>
              </a:lnSpc>
            </a:pPr>
            <a:r>
              <a:rPr lang="en-US" altLang="en-US" sz="2000" b="1" dirty="0" smtClean="0">
                <a:solidFill>
                  <a:srgbClr val="6600FF"/>
                </a:solidFill>
              </a:rPr>
              <a:t>2 </a:t>
            </a:r>
            <a:r>
              <a:rPr lang="en-US" altLang="en-US" sz="2000" b="1" dirty="0" err="1" smtClean="0">
                <a:solidFill>
                  <a:srgbClr val="6600FF"/>
                </a:solidFill>
              </a:rPr>
              <a:t>hrs</a:t>
            </a:r>
            <a:r>
              <a:rPr lang="en-US" altLang="en-US" sz="2000" b="1" dirty="0" smtClean="0"/>
              <a:t>    </a:t>
            </a:r>
            <a:r>
              <a:rPr lang="en-US" altLang="en-US" sz="2000" b="1" dirty="0"/>
              <a:t>—  </a:t>
            </a:r>
            <a:r>
              <a:rPr lang="en-US" altLang="en-US" sz="2000" b="1" dirty="0" smtClean="0"/>
              <a:t>6 people</a:t>
            </a:r>
          </a:p>
          <a:p>
            <a:pPr lvl="1" eaLnBrk="1" hangingPunct="1">
              <a:lnSpc>
                <a:spcPct val="90000"/>
              </a:lnSpc>
            </a:pPr>
            <a:r>
              <a:rPr lang="en-US" altLang="en-US" sz="2000" b="1" dirty="0" smtClean="0">
                <a:solidFill>
                  <a:srgbClr val="6600FF"/>
                </a:solidFill>
              </a:rPr>
              <a:t>3 </a:t>
            </a:r>
            <a:r>
              <a:rPr lang="en-US" altLang="en-US" sz="2000" b="1" dirty="0" err="1" smtClean="0">
                <a:solidFill>
                  <a:srgbClr val="6600FF"/>
                </a:solidFill>
              </a:rPr>
              <a:t>hrs</a:t>
            </a:r>
            <a:r>
              <a:rPr lang="en-US" altLang="en-US" sz="2000" b="1" dirty="0" smtClean="0"/>
              <a:t>    </a:t>
            </a:r>
            <a:r>
              <a:rPr lang="en-US" altLang="en-US" sz="2000" b="1" dirty="0"/>
              <a:t>—  </a:t>
            </a:r>
            <a:r>
              <a:rPr lang="en-US" altLang="en-US" sz="2000" b="1" dirty="0" smtClean="0"/>
              <a:t>2 people</a:t>
            </a:r>
          </a:p>
          <a:p>
            <a:pPr lvl="1" eaLnBrk="1" hangingPunct="1">
              <a:lnSpc>
                <a:spcPct val="90000"/>
              </a:lnSpc>
            </a:pPr>
            <a:r>
              <a:rPr lang="en-US" altLang="en-US" sz="2000" b="1" dirty="0" smtClean="0">
                <a:solidFill>
                  <a:srgbClr val="6600FF"/>
                </a:solidFill>
              </a:rPr>
              <a:t>10 </a:t>
            </a:r>
            <a:r>
              <a:rPr lang="en-US" altLang="en-US" sz="2000" b="1" dirty="0" err="1" smtClean="0">
                <a:solidFill>
                  <a:srgbClr val="6600FF"/>
                </a:solidFill>
              </a:rPr>
              <a:t>hrs</a:t>
            </a:r>
            <a:r>
              <a:rPr lang="en-US" altLang="en-US" sz="2000" b="1" dirty="0" smtClean="0"/>
              <a:t>  </a:t>
            </a:r>
            <a:r>
              <a:rPr lang="en-US" altLang="en-US" sz="2000" b="1" dirty="0"/>
              <a:t>—  </a:t>
            </a:r>
            <a:r>
              <a:rPr lang="en-US" altLang="en-US" sz="2000" b="1" dirty="0" smtClean="0"/>
              <a:t>3 people</a:t>
            </a:r>
          </a:p>
          <a:p>
            <a:pPr lvl="1" eaLnBrk="1" hangingPunct="1">
              <a:lnSpc>
                <a:spcPct val="90000"/>
              </a:lnSpc>
            </a:pPr>
            <a:endParaRPr lang="en-US" altLang="en-US" sz="2000" b="1" dirty="0" smtClean="0"/>
          </a:p>
          <a:p>
            <a:pPr eaLnBrk="1" hangingPunct="1">
              <a:lnSpc>
                <a:spcPct val="90000"/>
              </a:lnSpc>
            </a:pPr>
            <a:r>
              <a:rPr lang="en-US" altLang="en-US" sz="2400" b="1" dirty="0" smtClean="0"/>
              <a:t>Real data from class:</a:t>
            </a:r>
          </a:p>
          <a:p>
            <a:pPr lvl="1" eaLnBrk="1" hangingPunct="1">
              <a:lnSpc>
                <a:spcPct val="90000"/>
              </a:lnSpc>
            </a:pPr>
            <a:r>
              <a:rPr lang="en-US" altLang="en-US" sz="2000" b="1" dirty="0" smtClean="0">
                <a:solidFill>
                  <a:srgbClr val="800000"/>
                </a:solidFill>
              </a:rPr>
              <a:t>Elapsed time</a:t>
            </a:r>
            <a:r>
              <a:rPr lang="en-US" altLang="en-US" sz="2000" b="1" dirty="0" smtClean="0"/>
              <a:t>: range was 5 days to 46 minutes </a:t>
            </a:r>
            <a:r>
              <a:rPr lang="en-US" altLang="en-US" sz="2000" b="1" dirty="0"/>
              <a:t>— </a:t>
            </a:r>
            <a:r>
              <a:rPr lang="en-US" altLang="en-US" sz="2000" b="1" dirty="0" smtClean="0"/>
              <a:t>mostly between 1 to 3 hours.</a:t>
            </a:r>
          </a:p>
          <a:p>
            <a:pPr lvl="1" eaLnBrk="1" hangingPunct="1">
              <a:lnSpc>
                <a:spcPct val="90000"/>
              </a:lnSpc>
            </a:pPr>
            <a:r>
              <a:rPr lang="en-US" altLang="en-US" sz="2000" b="1" dirty="0" smtClean="0">
                <a:solidFill>
                  <a:srgbClr val="800000"/>
                </a:solidFill>
              </a:rPr>
              <a:t>Effort: </a:t>
            </a:r>
            <a:r>
              <a:rPr lang="en-US" altLang="en-US" sz="2000" b="1" dirty="0" smtClean="0"/>
              <a:t>range was 8 person hours to 40 person minutes </a:t>
            </a:r>
            <a:r>
              <a:rPr lang="en-US" altLang="en-US" sz="2000" b="1" dirty="0"/>
              <a:t>— </a:t>
            </a:r>
            <a:r>
              <a:rPr lang="en-US" altLang="en-US" sz="2000" b="1" dirty="0" smtClean="0"/>
              <a:t>mostly between 1 person hour to 3 person hours.</a:t>
            </a:r>
          </a:p>
          <a:p>
            <a:pPr eaLnBrk="1" hangingPunct="1">
              <a:lnSpc>
                <a:spcPct val="90000"/>
              </a:lnSpc>
            </a:pPr>
            <a:endParaRPr lang="en-US" altLang="en-US" sz="24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65088" y="76200"/>
            <a:ext cx="9078912" cy="1143000"/>
          </a:xfrm>
        </p:spPr>
        <p:txBody>
          <a:bodyPr/>
          <a:lstStyle/>
          <a:p>
            <a:pPr eaLnBrk="1" hangingPunct="1"/>
            <a:r>
              <a:rPr lang="en-US" altLang="en-US" dirty="0" smtClean="0"/>
              <a:t>Introduction to Creating a Program</a:t>
            </a:r>
            <a:endParaRPr lang="en-US" altLang="en-US" dirty="0" smtClean="0">
              <a:solidFill>
                <a:srgbClr val="6600FF"/>
              </a:solidFill>
            </a:endParaRPr>
          </a:p>
        </p:txBody>
      </p:sp>
      <p:sp>
        <p:nvSpPr>
          <p:cNvPr id="3075" name="Rectangle 5"/>
          <p:cNvSpPr>
            <a:spLocks noGrp="1" noChangeArrowheads="1"/>
          </p:cNvSpPr>
          <p:nvPr>
            <p:ph type="body" idx="1"/>
          </p:nvPr>
        </p:nvSpPr>
        <p:spPr>
          <a:xfrm>
            <a:off x="0" y="1447800"/>
            <a:ext cx="8686800" cy="4572000"/>
          </a:xfrm>
        </p:spPr>
        <p:txBody>
          <a:bodyPr/>
          <a:lstStyle/>
          <a:p>
            <a:pPr eaLnBrk="1" hangingPunct="1">
              <a:lnSpc>
                <a:spcPct val="80000"/>
              </a:lnSpc>
            </a:pPr>
            <a:r>
              <a:rPr lang="en-US" altLang="en-US" sz="2200" b="1" dirty="0" smtClean="0">
                <a:solidFill>
                  <a:srgbClr val="6600FF"/>
                </a:solidFill>
              </a:rPr>
              <a:t>We all “start” by learning how to code in some programming language.</a:t>
            </a:r>
          </a:p>
          <a:p>
            <a:pPr eaLnBrk="1" hangingPunct="1">
              <a:lnSpc>
                <a:spcPct val="80000"/>
              </a:lnSpc>
            </a:pPr>
            <a:endParaRPr lang="en-US" altLang="en-US" sz="1000" b="1" dirty="0" smtClean="0">
              <a:solidFill>
                <a:srgbClr val="6600FF"/>
              </a:solidFill>
            </a:endParaRPr>
          </a:p>
          <a:p>
            <a:pPr lvl="1" eaLnBrk="1" hangingPunct="1">
              <a:lnSpc>
                <a:spcPct val="80000"/>
              </a:lnSpc>
            </a:pPr>
            <a:r>
              <a:rPr lang="en-US" altLang="en-US" sz="1800" b="1" dirty="0" smtClean="0"/>
              <a:t>With a small, hypothetical, and fairly well-defined problem.</a:t>
            </a:r>
          </a:p>
          <a:p>
            <a:pPr lvl="1" eaLnBrk="1" hangingPunct="1">
              <a:lnSpc>
                <a:spcPct val="80000"/>
              </a:lnSpc>
            </a:pPr>
            <a:r>
              <a:rPr lang="en-US" altLang="en-US" sz="1800" b="1" dirty="0" smtClean="0"/>
              <a:t>Usually the code is within one module.</a:t>
            </a:r>
          </a:p>
          <a:p>
            <a:pPr lvl="1" eaLnBrk="1" hangingPunct="1">
              <a:lnSpc>
                <a:spcPct val="80000"/>
              </a:lnSpc>
              <a:buFontTx/>
              <a:buNone/>
            </a:pPr>
            <a:endParaRPr lang="en-US" altLang="en-US" sz="1800" b="1" dirty="0" smtClean="0"/>
          </a:p>
          <a:p>
            <a:pPr eaLnBrk="1" hangingPunct="1">
              <a:lnSpc>
                <a:spcPct val="80000"/>
              </a:lnSpc>
            </a:pPr>
            <a:r>
              <a:rPr lang="en-US" altLang="en-US" sz="2200" b="1" dirty="0" smtClean="0">
                <a:solidFill>
                  <a:srgbClr val="6600FF"/>
                </a:solidFill>
              </a:rPr>
              <a:t>We then learn that the program usually does not work on the first try, second try — may be even 5</a:t>
            </a:r>
            <a:r>
              <a:rPr lang="en-US" altLang="en-US" sz="2200" b="1" baseline="30000" dirty="0" smtClean="0">
                <a:solidFill>
                  <a:srgbClr val="6600FF"/>
                </a:solidFill>
              </a:rPr>
              <a:t>th</a:t>
            </a:r>
            <a:r>
              <a:rPr lang="en-US" altLang="en-US" sz="2200" b="1" dirty="0" smtClean="0">
                <a:solidFill>
                  <a:srgbClr val="6600FF"/>
                </a:solidFill>
              </a:rPr>
              <a:t> or 6</a:t>
            </a:r>
            <a:r>
              <a:rPr lang="en-US" altLang="en-US" sz="2200" b="1" baseline="30000" dirty="0" smtClean="0">
                <a:solidFill>
                  <a:srgbClr val="6600FF"/>
                </a:solidFill>
              </a:rPr>
              <a:t>th</a:t>
            </a:r>
            <a:r>
              <a:rPr lang="en-US" altLang="en-US" sz="2200" b="1" dirty="0" smtClean="0">
                <a:solidFill>
                  <a:srgbClr val="6600FF"/>
                </a:solidFill>
              </a:rPr>
              <a:t> try!</a:t>
            </a:r>
            <a:endParaRPr lang="en-US" altLang="en-US" sz="2200" b="1" dirty="0" smtClean="0"/>
          </a:p>
          <a:p>
            <a:pPr lvl="1" eaLnBrk="1" hangingPunct="1">
              <a:lnSpc>
                <a:spcPct val="80000"/>
              </a:lnSpc>
            </a:pPr>
            <a:endParaRPr lang="en-US" altLang="en-US" sz="1000" b="1" dirty="0" smtClean="0"/>
          </a:p>
          <a:p>
            <a:pPr lvl="1" eaLnBrk="1" hangingPunct="1">
              <a:lnSpc>
                <a:spcPct val="80000"/>
              </a:lnSpc>
            </a:pPr>
            <a:r>
              <a:rPr lang="en-US" altLang="en-US" sz="1800" b="1" dirty="0" smtClean="0"/>
              <a:t>We learn about “</a:t>
            </a:r>
            <a:r>
              <a:rPr lang="en-US" altLang="en-US" sz="1800" b="1" dirty="0" smtClean="0">
                <a:solidFill>
                  <a:srgbClr val="800000"/>
                </a:solidFill>
              </a:rPr>
              <a:t>testing</a:t>
            </a:r>
            <a:r>
              <a:rPr lang="en-US" altLang="en-US" sz="1800" b="1" dirty="0" smtClean="0"/>
              <a:t>” the program.</a:t>
            </a:r>
          </a:p>
          <a:p>
            <a:pPr lvl="1" eaLnBrk="1" hangingPunct="1">
              <a:lnSpc>
                <a:spcPct val="80000"/>
              </a:lnSpc>
            </a:pPr>
            <a:r>
              <a:rPr lang="en-US" altLang="en-US" sz="1800" b="1" dirty="0" smtClean="0"/>
              <a:t>We learn about </a:t>
            </a:r>
            <a:r>
              <a:rPr lang="en-US" altLang="en-US" sz="1800" b="1" dirty="0" smtClean="0">
                <a:solidFill>
                  <a:srgbClr val="800000"/>
                </a:solidFill>
              </a:rPr>
              <a:t>re-reading </a:t>
            </a:r>
            <a:r>
              <a:rPr lang="en-US" altLang="en-US" sz="1800" b="1" dirty="0" smtClean="0"/>
              <a:t>and </a:t>
            </a:r>
            <a:r>
              <a:rPr lang="en-US" altLang="en-US" sz="1800" b="1" dirty="0" smtClean="0">
                <a:solidFill>
                  <a:srgbClr val="800000"/>
                </a:solidFill>
              </a:rPr>
              <a:t>re-thinking</a:t>
            </a:r>
            <a:r>
              <a:rPr lang="en-US" altLang="en-US" sz="1800" b="1" dirty="0" smtClean="0"/>
              <a:t> the (problem) requirements </a:t>
            </a:r>
            <a:br>
              <a:rPr lang="en-US" altLang="en-US" sz="1800" b="1" dirty="0" smtClean="0"/>
            </a:br>
            <a:r>
              <a:rPr lang="en-US" altLang="en-US" sz="1800" b="1" dirty="0" smtClean="0"/>
              <a:t>more carefully — then find that we may not have all the answers. </a:t>
            </a:r>
          </a:p>
          <a:p>
            <a:pPr lvl="1" eaLnBrk="1" hangingPunct="1">
              <a:lnSpc>
                <a:spcPct val="80000"/>
              </a:lnSpc>
            </a:pPr>
            <a:r>
              <a:rPr lang="en-US" altLang="en-US" sz="1800" b="1" dirty="0" smtClean="0"/>
              <a:t>We learn about </a:t>
            </a:r>
            <a:r>
              <a:rPr lang="en-US" altLang="en-US" sz="1800" b="1" dirty="0" smtClean="0">
                <a:solidFill>
                  <a:srgbClr val="800000"/>
                </a:solidFill>
              </a:rPr>
              <a:t>tracing</a:t>
            </a:r>
            <a:r>
              <a:rPr lang="en-US" altLang="en-US" sz="1800" b="1" dirty="0" smtClean="0"/>
              <a:t> and </a:t>
            </a:r>
            <a:r>
              <a:rPr lang="en-US" altLang="en-US" sz="1800" b="1" dirty="0" smtClean="0">
                <a:solidFill>
                  <a:srgbClr val="800000"/>
                </a:solidFill>
              </a:rPr>
              <a:t>“debugging”</a:t>
            </a:r>
            <a:r>
              <a:rPr lang="en-US" altLang="en-US" sz="1800" b="1" dirty="0" smtClean="0"/>
              <a:t> the program.  </a:t>
            </a:r>
          </a:p>
          <a:p>
            <a:pPr lvl="1" eaLnBrk="1" hangingPunct="1">
              <a:lnSpc>
                <a:spcPct val="80000"/>
              </a:lnSpc>
            </a:pPr>
            <a:r>
              <a:rPr lang="en-US" altLang="en-US" sz="1800" b="1" dirty="0" smtClean="0"/>
              <a:t>Then — somehow magically — we decide that it’s </a:t>
            </a:r>
            <a:r>
              <a:rPr lang="en-US" altLang="en-US" sz="1800" b="1" u="sng" dirty="0" smtClean="0">
                <a:solidFill>
                  <a:srgbClr val="006600"/>
                </a:solidFill>
              </a:rPr>
              <a:t>“good enough !”</a:t>
            </a:r>
          </a:p>
        </p:txBody>
      </p:sp>
      <p:sp>
        <p:nvSpPr>
          <p:cNvPr id="3076" name="Freeform 6"/>
          <p:cNvSpPr>
            <a:spLocks/>
          </p:cNvSpPr>
          <p:nvPr/>
        </p:nvSpPr>
        <p:spPr bwMode="auto">
          <a:xfrm>
            <a:off x="8170862" y="3657600"/>
            <a:ext cx="363538" cy="1600200"/>
          </a:xfrm>
          <a:custGeom>
            <a:avLst/>
            <a:gdLst>
              <a:gd name="T0" fmla="*/ 2147483647 w 229"/>
              <a:gd name="T1" fmla="*/ 2147483647 h 1197"/>
              <a:gd name="T2" fmla="*/ 2147483647 w 229"/>
              <a:gd name="T3" fmla="*/ 2147483647 h 1197"/>
              <a:gd name="T4" fmla="*/ 2147483647 w 229"/>
              <a:gd name="T5" fmla="*/ 2147483647 h 1197"/>
              <a:gd name="T6" fmla="*/ 2147483647 w 229"/>
              <a:gd name="T7" fmla="*/ 2147483647 h 1197"/>
              <a:gd name="T8" fmla="*/ 2147483647 w 229"/>
              <a:gd name="T9" fmla="*/ 2147483647 h 1197"/>
              <a:gd name="T10" fmla="*/ 2147483647 w 229"/>
              <a:gd name="T11" fmla="*/ 2147483647 h 1197"/>
              <a:gd name="T12" fmla="*/ 2147483647 w 229"/>
              <a:gd name="T13" fmla="*/ 2147483647 h 1197"/>
              <a:gd name="T14" fmla="*/ 2147483647 w 229"/>
              <a:gd name="T15" fmla="*/ 2147483647 h 1197"/>
              <a:gd name="T16" fmla="*/ 0 w 229"/>
              <a:gd name="T17" fmla="*/ 2147483647 h 1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9" h="1197">
                <a:moveTo>
                  <a:pt x="42" y="8"/>
                </a:moveTo>
                <a:cubicBezTo>
                  <a:pt x="111" y="21"/>
                  <a:pt x="70" y="0"/>
                  <a:pt x="93" y="42"/>
                </a:cubicBezTo>
                <a:cubicBezTo>
                  <a:pt x="103" y="60"/>
                  <a:pt x="116" y="76"/>
                  <a:pt x="127" y="93"/>
                </a:cubicBezTo>
                <a:cubicBezTo>
                  <a:pt x="133" y="101"/>
                  <a:pt x="138" y="110"/>
                  <a:pt x="144" y="118"/>
                </a:cubicBezTo>
                <a:cubicBezTo>
                  <a:pt x="150" y="126"/>
                  <a:pt x="161" y="143"/>
                  <a:pt x="161" y="143"/>
                </a:cubicBezTo>
                <a:cubicBezTo>
                  <a:pt x="183" y="309"/>
                  <a:pt x="135" y="484"/>
                  <a:pt x="186" y="643"/>
                </a:cubicBezTo>
                <a:cubicBezTo>
                  <a:pt x="177" y="671"/>
                  <a:pt x="144" y="719"/>
                  <a:pt x="144" y="719"/>
                </a:cubicBezTo>
                <a:cubicBezTo>
                  <a:pt x="135" y="748"/>
                  <a:pt x="126" y="775"/>
                  <a:pt x="119" y="804"/>
                </a:cubicBezTo>
                <a:cubicBezTo>
                  <a:pt x="109" y="1197"/>
                  <a:pt x="229" y="1160"/>
                  <a:pt x="0" y="1160"/>
                </a:cubicBezTo>
              </a:path>
            </a:pathLst>
          </a:custGeom>
          <a:noFill/>
          <a:ln w="190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Text Box 7"/>
          <p:cNvSpPr txBox="1">
            <a:spLocks noChangeArrowheads="1"/>
          </p:cNvSpPr>
          <p:nvPr/>
        </p:nvSpPr>
        <p:spPr bwMode="auto">
          <a:xfrm>
            <a:off x="8382000" y="3733800"/>
            <a:ext cx="83003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400" b="1" dirty="0"/>
          </a:p>
          <a:p>
            <a:pPr eaLnBrk="1" hangingPunct="1">
              <a:spcBef>
                <a:spcPct val="0"/>
              </a:spcBef>
              <a:buFontTx/>
              <a:buNone/>
            </a:pPr>
            <a:r>
              <a:rPr lang="en-US" altLang="en-US" sz="1200" b="1" i="1" dirty="0">
                <a:solidFill>
                  <a:srgbClr val="CC0000"/>
                </a:solidFill>
              </a:rPr>
              <a:t>Perhaps</a:t>
            </a:r>
          </a:p>
          <a:p>
            <a:pPr eaLnBrk="1" hangingPunct="1">
              <a:spcBef>
                <a:spcPct val="0"/>
              </a:spcBef>
              <a:buFontTx/>
              <a:buNone/>
            </a:pPr>
            <a:r>
              <a:rPr lang="en-US" altLang="en-US" sz="1200" b="1" i="1" dirty="0">
                <a:solidFill>
                  <a:srgbClr val="CC0000"/>
                </a:solidFill>
              </a:rPr>
              <a:t>Not </a:t>
            </a:r>
          </a:p>
          <a:p>
            <a:pPr eaLnBrk="1" hangingPunct="1">
              <a:spcBef>
                <a:spcPct val="0"/>
              </a:spcBef>
              <a:buFontTx/>
              <a:buNone/>
            </a:pPr>
            <a:r>
              <a:rPr lang="en-US" altLang="en-US" sz="1200" b="1" i="1" dirty="0">
                <a:solidFill>
                  <a:srgbClr val="CC0000"/>
                </a:solidFill>
              </a:rPr>
              <a:t>i</a:t>
            </a:r>
            <a:r>
              <a:rPr lang="en-US" altLang="en-US" sz="1200" b="1" i="1" dirty="0" smtClean="0">
                <a:solidFill>
                  <a:srgbClr val="CC0000"/>
                </a:solidFill>
              </a:rPr>
              <a:t>n </a:t>
            </a:r>
            <a:endParaRPr lang="en-US" altLang="en-US" sz="1200" b="1" i="1" dirty="0">
              <a:solidFill>
                <a:srgbClr val="CC0000"/>
              </a:solidFill>
            </a:endParaRPr>
          </a:p>
          <a:p>
            <a:pPr eaLnBrk="1" hangingPunct="1">
              <a:spcBef>
                <a:spcPct val="0"/>
              </a:spcBef>
              <a:buFontTx/>
              <a:buNone/>
            </a:pPr>
            <a:r>
              <a:rPr lang="en-US" altLang="en-US" sz="1200" b="1" i="1" dirty="0">
                <a:solidFill>
                  <a:srgbClr val="CC0000"/>
                </a:solidFill>
              </a:rPr>
              <a:t>This </a:t>
            </a:r>
          </a:p>
          <a:p>
            <a:pPr eaLnBrk="1" hangingPunct="1">
              <a:spcBef>
                <a:spcPct val="0"/>
              </a:spcBef>
              <a:buFontTx/>
              <a:buNone/>
            </a:pPr>
            <a:r>
              <a:rPr lang="en-US" altLang="en-US" sz="1200" b="1" i="1" dirty="0">
                <a:solidFill>
                  <a:srgbClr val="CC0000"/>
                </a:solidFill>
              </a:rPr>
              <a:t>Order</a:t>
            </a:r>
          </a:p>
        </p:txBody>
      </p:sp>
      <p:sp>
        <p:nvSpPr>
          <p:cNvPr id="6" name="TextBox 1"/>
          <p:cNvSpPr txBox="1">
            <a:spLocks noChangeArrowheads="1"/>
          </p:cNvSpPr>
          <p:nvPr/>
        </p:nvSpPr>
        <p:spPr bwMode="auto">
          <a:xfrm>
            <a:off x="317500" y="5562600"/>
            <a:ext cx="8255736" cy="40011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000" b="1" i="1" dirty="0">
                <a:solidFill>
                  <a:srgbClr val="0000CC"/>
                </a:solidFill>
              </a:rPr>
              <a:t>This is a </a:t>
            </a:r>
            <a:r>
              <a:rPr lang="en-US" altLang="en-US" sz="2000" b="1" i="1" dirty="0" smtClean="0">
                <a:solidFill>
                  <a:srgbClr val="0000CC"/>
                </a:solidFill>
              </a:rPr>
              <a:t>common (popular) developer’s </a:t>
            </a:r>
            <a:r>
              <a:rPr lang="en-US" altLang="en-US" sz="2000" b="1" i="1" u="sng" dirty="0">
                <a:solidFill>
                  <a:srgbClr val="0000CC"/>
                </a:solidFill>
              </a:rPr>
              <a:t>“simple-reflex” approach</a:t>
            </a:r>
            <a:r>
              <a:rPr lang="en-US" altLang="en-US" sz="2000"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smtClean="0"/>
              <a:t>Considerations and Decisions</a:t>
            </a:r>
            <a:endParaRPr lang="en-US" dirty="0"/>
          </a:p>
        </p:txBody>
      </p:sp>
      <p:sp>
        <p:nvSpPr>
          <p:cNvPr id="3" name="Content Placeholder 2"/>
          <p:cNvSpPr>
            <a:spLocks noGrp="1"/>
          </p:cNvSpPr>
          <p:nvPr>
            <p:ph idx="1"/>
          </p:nvPr>
        </p:nvSpPr>
        <p:spPr>
          <a:xfrm>
            <a:off x="381000" y="1143000"/>
            <a:ext cx="8229600" cy="3733800"/>
          </a:xfrm>
        </p:spPr>
        <p:txBody>
          <a:bodyPr/>
          <a:lstStyle/>
          <a:p>
            <a:pPr marL="0" indent="0">
              <a:buNone/>
            </a:pPr>
            <a:r>
              <a:rPr lang="en-US" sz="2800" dirty="0" smtClean="0"/>
              <a:t>Problem Statement</a:t>
            </a:r>
          </a:p>
          <a:p>
            <a:pPr marL="400050" lvl="1" indent="0">
              <a:buNone/>
            </a:pPr>
            <a:r>
              <a:rPr lang="en-US" sz="2400" dirty="0" smtClean="0"/>
              <a:t>“Given a collection of lines of text (strings) stored in a file, sort them in alphabetical order, and write them to another file.”</a:t>
            </a:r>
          </a:p>
          <a:p>
            <a:pPr marL="0" indent="0">
              <a:buNone/>
            </a:pPr>
            <a:r>
              <a:rPr lang="en-US" sz="2800" dirty="0" smtClean="0"/>
              <a:t>What Are the Program Requirements?</a:t>
            </a:r>
          </a:p>
          <a:p>
            <a:pPr marL="400050" lvl="1" indent="0">
              <a:buNone/>
            </a:pPr>
            <a:r>
              <a:rPr lang="en-US" sz="2400" dirty="0" smtClean="0"/>
              <a:t>Input formats?		Sorting?</a:t>
            </a:r>
          </a:p>
          <a:p>
            <a:pPr marL="400050" lvl="1" indent="0">
              <a:buNone/>
            </a:pPr>
            <a:r>
              <a:rPr lang="en-US" sz="2400" dirty="0" smtClean="0"/>
              <a:t>Special cases, boundaries, and error conditions?</a:t>
            </a:r>
          </a:p>
          <a:p>
            <a:pPr marL="400050" lvl="1" indent="0">
              <a:buNone/>
            </a:pPr>
            <a:r>
              <a:rPr lang="en-US" sz="2400" dirty="0" smtClean="0"/>
              <a:t>Performance? 		Real time?		Security?</a:t>
            </a:r>
          </a:p>
          <a:p>
            <a:pPr marL="0" indent="0">
              <a:buNone/>
            </a:pPr>
            <a:r>
              <a:rPr lang="en-US" sz="2800" dirty="0" smtClean="0"/>
              <a:t>What Are the Design Constraints?</a:t>
            </a:r>
          </a:p>
          <a:p>
            <a:pPr marL="400050" lvl="1" indent="0">
              <a:buNone/>
            </a:pPr>
            <a:r>
              <a:rPr lang="en-US" sz="2400" dirty="0" smtClean="0"/>
              <a:t>User interface?     Typical and maximum input sizes?</a:t>
            </a:r>
          </a:p>
          <a:p>
            <a:pPr marL="400050" lvl="1" indent="0">
              <a:buNone/>
            </a:pPr>
            <a:r>
              <a:rPr lang="en-US" sz="2400" dirty="0" smtClean="0"/>
              <a:t>Platforms?	  Schedule?</a:t>
            </a:r>
            <a:endParaRPr lang="en-US" sz="2400" dirty="0"/>
          </a:p>
        </p:txBody>
      </p:sp>
    </p:spTree>
    <p:extLst>
      <p:ext uri="{BB962C8B-B14F-4D97-AF65-F5344CB8AC3E}">
        <p14:creationId xmlns:p14="http://schemas.microsoft.com/office/powerpoint/2010/main" val="612283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143000"/>
          </a:xfrm>
        </p:spPr>
        <p:txBody>
          <a:bodyPr/>
          <a:lstStyle/>
          <a:p>
            <a:r>
              <a:rPr lang="en-US" dirty="0" smtClean="0"/>
              <a:t>More to Consider and Decide on</a:t>
            </a:r>
            <a:endParaRPr lang="en-US" dirty="0"/>
          </a:p>
        </p:txBody>
      </p:sp>
      <p:sp>
        <p:nvSpPr>
          <p:cNvPr id="3" name="Content Placeholder 2"/>
          <p:cNvSpPr>
            <a:spLocks noGrp="1"/>
          </p:cNvSpPr>
          <p:nvPr>
            <p:ph idx="1"/>
          </p:nvPr>
        </p:nvSpPr>
        <p:spPr>
          <a:xfrm>
            <a:off x="457200" y="1219200"/>
            <a:ext cx="8229600" cy="4525963"/>
          </a:xfrm>
        </p:spPr>
        <p:txBody>
          <a:bodyPr/>
          <a:lstStyle/>
          <a:p>
            <a:pPr marL="0" indent="0">
              <a:buNone/>
            </a:pPr>
            <a:r>
              <a:rPr lang="en-US" dirty="0" smtClean="0"/>
              <a:t>Testing Time</a:t>
            </a:r>
          </a:p>
          <a:p>
            <a:pPr marL="400050" lvl="1" indent="0">
              <a:buNone/>
            </a:pPr>
            <a:r>
              <a:rPr lang="en-US" dirty="0" smtClean="0"/>
              <a:t>While program is defined</a:t>
            </a:r>
          </a:p>
          <a:p>
            <a:pPr marL="400050" lvl="1" indent="0">
              <a:buNone/>
            </a:pPr>
            <a:r>
              <a:rPr lang="en-US" dirty="0" smtClean="0"/>
              <a:t>While program is developed</a:t>
            </a:r>
          </a:p>
          <a:p>
            <a:pPr marL="400050" lvl="1" indent="0">
              <a:buNone/>
            </a:pPr>
            <a:r>
              <a:rPr lang="en-US" dirty="0" smtClean="0"/>
              <a:t>After program is completed</a:t>
            </a:r>
          </a:p>
          <a:p>
            <a:pPr marL="0" indent="0">
              <a:buNone/>
            </a:pPr>
            <a:r>
              <a:rPr lang="en-US" dirty="0" smtClean="0"/>
              <a:t>Kinds of Tests</a:t>
            </a:r>
          </a:p>
          <a:p>
            <a:pPr marL="400050" lvl="1" indent="0">
              <a:buNone/>
            </a:pPr>
            <a:r>
              <a:rPr lang="en-US" dirty="0" smtClean="0"/>
              <a:t>Acceptance (validation)</a:t>
            </a:r>
          </a:p>
          <a:p>
            <a:pPr marL="400050" lvl="1" indent="0">
              <a:buNone/>
            </a:pPr>
            <a:r>
              <a:rPr lang="en-US" dirty="0" smtClean="0"/>
              <a:t>Verification</a:t>
            </a:r>
          </a:p>
          <a:p>
            <a:pPr marL="800100" lvl="2" indent="0">
              <a:buNone/>
            </a:pPr>
            <a:r>
              <a:rPr lang="en-US" dirty="0" smtClean="0"/>
              <a:t>Unit testing</a:t>
            </a:r>
          </a:p>
          <a:p>
            <a:pPr marL="800100" lvl="2" indent="0">
              <a:buNone/>
            </a:pPr>
            <a:r>
              <a:rPr lang="en-US" dirty="0" smtClean="0"/>
              <a:t>Black</a:t>
            </a:r>
            <a:r>
              <a:rPr lang="en-US" dirty="0"/>
              <a:t> </a:t>
            </a:r>
            <a:r>
              <a:rPr lang="en-US" dirty="0" smtClean="0"/>
              <a:t>box</a:t>
            </a:r>
          </a:p>
          <a:p>
            <a:pPr marL="800100" lvl="2" indent="0">
              <a:buNone/>
            </a:pPr>
            <a:r>
              <a:rPr lang="en-US" dirty="0" smtClean="0"/>
              <a:t>White</a:t>
            </a:r>
            <a:r>
              <a:rPr lang="en-US" dirty="0"/>
              <a:t> </a:t>
            </a:r>
            <a:r>
              <a:rPr lang="en-US" dirty="0" smtClean="0"/>
              <a:t>box</a:t>
            </a:r>
            <a:endParaRPr lang="en-US" dirty="0"/>
          </a:p>
        </p:txBody>
      </p:sp>
    </p:spTree>
    <p:extLst>
      <p:ext uri="{BB962C8B-B14F-4D97-AF65-F5344CB8AC3E}">
        <p14:creationId xmlns:p14="http://schemas.microsoft.com/office/powerpoint/2010/main" val="942030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903" y="3200400"/>
            <a:ext cx="2919449" cy="19987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4904" y="1260079"/>
            <a:ext cx="2869528" cy="1284666"/>
          </a:xfrm>
          <a:prstGeom prst="rect">
            <a:avLst/>
          </a:prstGeom>
        </p:spPr>
      </p:pic>
      <p:sp>
        <p:nvSpPr>
          <p:cNvPr id="2" name="Title 1"/>
          <p:cNvSpPr>
            <a:spLocks noGrp="1"/>
          </p:cNvSpPr>
          <p:nvPr>
            <p:ph type="title"/>
          </p:nvPr>
        </p:nvSpPr>
        <p:spPr>
          <a:xfrm>
            <a:off x="0" y="76200"/>
            <a:ext cx="8991600" cy="990600"/>
          </a:xfrm>
        </p:spPr>
        <p:txBody>
          <a:bodyPr/>
          <a:lstStyle/>
          <a:p>
            <a:r>
              <a:rPr lang="en-US" dirty="0" smtClean="0"/>
              <a:t>Version 1. Estimate Total Minutes</a:t>
            </a:r>
            <a:endParaRPr lang="en-US" dirty="0"/>
          </a:p>
        </p:txBody>
      </p:sp>
      <p:sp>
        <p:nvSpPr>
          <p:cNvPr id="3" name="Content Placeholder 2"/>
          <p:cNvSpPr>
            <a:spLocks noGrp="1"/>
          </p:cNvSpPr>
          <p:nvPr>
            <p:ph idx="1"/>
          </p:nvPr>
        </p:nvSpPr>
        <p:spPr>
          <a:xfrm>
            <a:off x="76200" y="990600"/>
            <a:ext cx="6096000" cy="5410200"/>
          </a:xfrm>
        </p:spPr>
        <p:txBody>
          <a:bodyPr/>
          <a:lstStyle/>
          <a:p>
            <a:pPr marL="0" indent="0">
              <a:buNone/>
            </a:pPr>
            <a:r>
              <a:rPr lang="en-US" sz="2400" dirty="0" smtClean="0"/>
              <a:t>Write a program that reads lines from one file and writes the sorted lines to another file. Assume that you will be writing the sort routine yourself and will implement a simple GUI (first image). </a:t>
            </a:r>
          </a:p>
          <a:p>
            <a:pPr marL="0" indent="0">
              <a:buNone/>
            </a:pPr>
            <a:r>
              <a:rPr lang="en-US" sz="2400" dirty="0" smtClean="0"/>
              <a:t>Pressing one of the two buttons displays a File Open dialog (second image), where the user can navigate the computer’s file system and choose a file. </a:t>
            </a:r>
          </a:p>
          <a:p>
            <a:pPr marL="0" indent="0">
              <a:buNone/>
            </a:pPr>
            <a:r>
              <a:rPr lang="en-US" sz="2400" dirty="0" smtClean="0"/>
              <a:t>Assume that you can work only on this one task, with no interruptions. Provide an estimate within 1 minute.</a:t>
            </a:r>
          </a:p>
          <a:p>
            <a:pPr marL="0" indent="0">
              <a:buNone/>
            </a:pPr>
            <a:r>
              <a:rPr lang="en-US" sz="2400" b="1" dirty="0"/>
              <a:t>Step 1.  </a:t>
            </a:r>
            <a:r>
              <a:rPr lang="en-US" sz="2400" dirty="0"/>
              <a:t>Estimated ideal total time: </a:t>
            </a:r>
            <a:r>
              <a:rPr lang="en-US" sz="2400" dirty="0" smtClean="0"/>
              <a:t>_________________</a:t>
            </a:r>
            <a:endParaRPr lang="en-US" sz="2400" dirty="0"/>
          </a:p>
        </p:txBody>
      </p:sp>
      <p:cxnSp>
        <p:nvCxnSpPr>
          <p:cNvPr id="6" name="Straight Arrow Connector 5"/>
          <p:cNvCxnSpPr/>
          <p:nvPr/>
        </p:nvCxnSpPr>
        <p:spPr>
          <a:xfrm flipV="1">
            <a:off x="4267200" y="1676400"/>
            <a:ext cx="4343400" cy="1371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495800" y="1981200"/>
            <a:ext cx="41910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579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066800"/>
          </a:xfrm>
        </p:spPr>
        <p:txBody>
          <a:bodyPr/>
          <a:lstStyle/>
          <a:p>
            <a:r>
              <a:rPr lang="en-US" sz="4200" dirty="0" smtClean="0"/>
              <a:t>Version 2. Estimated Calendar Time</a:t>
            </a:r>
            <a:endParaRPr lang="en-US" sz="4200" dirty="0"/>
          </a:p>
        </p:txBody>
      </p:sp>
      <p:sp>
        <p:nvSpPr>
          <p:cNvPr id="3" name="Content Placeholder 2"/>
          <p:cNvSpPr>
            <a:spLocks noGrp="1"/>
          </p:cNvSpPr>
          <p:nvPr>
            <p:ph idx="1"/>
          </p:nvPr>
        </p:nvSpPr>
        <p:spPr>
          <a:xfrm>
            <a:off x="457200" y="1066800"/>
            <a:ext cx="8229600" cy="4525963"/>
          </a:xfrm>
        </p:spPr>
        <p:txBody>
          <a:bodyPr/>
          <a:lstStyle/>
          <a:p>
            <a:pPr marL="0" indent="0">
              <a:buNone/>
            </a:pPr>
            <a:r>
              <a:rPr lang="en-US" sz="2400" dirty="0" smtClean="0"/>
              <a:t>Is the assumption that you will be able to work straight through on this task with no interruptions realistic? </a:t>
            </a:r>
          </a:p>
          <a:p>
            <a:pPr marL="0" indent="0">
              <a:buNone/>
            </a:pPr>
            <a:r>
              <a:rPr lang="en-US" sz="2400" dirty="0" smtClean="0"/>
              <a:t>Won’t you need to go to the restroom or drink some water? </a:t>
            </a:r>
          </a:p>
          <a:p>
            <a:pPr marL="0" indent="0">
              <a:buNone/>
            </a:pPr>
            <a:r>
              <a:rPr lang="en-US" sz="2400" dirty="0" smtClean="0"/>
              <a:t>Can you spend the time needed on this task? </a:t>
            </a:r>
          </a:p>
          <a:p>
            <a:pPr marL="0" indent="0">
              <a:buNone/>
            </a:pPr>
            <a:r>
              <a:rPr lang="en-US" sz="2400" dirty="0" smtClean="0"/>
              <a:t>If you were asked to do this task as soon as reasonably possible, starting right now, can you estimate when you would be finished? </a:t>
            </a:r>
          </a:p>
          <a:p>
            <a:pPr marL="0" indent="0">
              <a:buNone/>
            </a:pPr>
            <a:r>
              <a:rPr lang="en-US" sz="2400" dirty="0" smtClean="0"/>
              <a:t>Given you start now, estimate when you think you will have this program done to hand over to the client. Also give an estimation of the time you will not be on task (for example: eating, sleeping, other courses, etc.).</a:t>
            </a:r>
          </a:p>
          <a:p>
            <a:pPr marL="0" indent="0">
              <a:buNone/>
            </a:pPr>
            <a:r>
              <a:rPr lang="en-US" sz="2400" b="1" dirty="0"/>
              <a:t>Step 2. Estimated calendar time started: </a:t>
            </a:r>
            <a:r>
              <a:rPr lang="en-US" sz="2400" b="1" dirty="0" smtClean="0"/>
              <a:t>____________  </a:t>
            </a:r>
            <a:r>
              <a:rPr lang="en-US" sz="2400" b="1" dirty="0"/>
              <a:t>ended:</a:t>
            </a:r>
            <a:r>
              <a:rPr lang="en-US" sz="2400" b="1" dirty="0" smtClean="0"/>
              <a:t>___________ breaks:________</a:t>
            </a:r>
            <a:r>
              <a:rPr lang="en-US" sz="2400" b="1" dirty="0"/>
              <a:t>___</a:t>
            </a:r>
            <a:r>
              <a:rPr lang="en-US" sz="2400" b="1" dirty="0" smtClean="0"/>
              <a:t>___</a:t>
            </a:r>
            <a:endParaRPr lang="en-US" sz="2400" dirty="0"/>
          </a:p>
        </p:txBody>
      </p:sp>
    </p:spTree>
    <p:extLst>
      <p:ext uri="{BB962C8B-B14F-4D97-AF65-F5344CB8AC3E}">
        <p14:creationId xmlns:p14="http://schemas.microsoft.com/office/powerpoint/2010/main" val="2252233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57488" cy="762000"/>
          </a:xfrm>
        </p:spPr>
        <p:txBody>
          <a:bodyPr/>
          <a:lstStyle/>
          <a:p>
            <a:r>
              <a:rPr lang="en-US" dirty="0" smtClean="0"/>
              <a:t>Version 3. Estimation of Subtasks</a:t>
            </a:r>
            <a:endParaRPr lang="en-US" dirty="0"/>
          </a:p>
        </p:txBody>
      </p:sp>
      <p:sp>
        <p:nvSpPr>
          <p:cNvPr id="3" name="Content Placeholder 2"/>
          <p:cNvSpPr>
            <a:spLocks noGrp="1"/>
          </p:cNvSpPr>
          <p:nvPr>
            <p:ph idx="1"/>
          </p:nvPr>
        </p:nvSpPr>
        <p:spPr>
          <a:xfrm>
            <a:off x="152400" y="990600"/>
            <a:ext cx="8839200" cy="1600200"/>
          </a:xfrm>
        </p:spPr>
        <p:txBody>
          <a:bodyPr/>
          <a:lstStyle/>
          <a:p>
            <a:pPr marL="0" indent="0">
              <a:buNone/>
            </a:pPr>
            <a:r>
              <a:rPr lang="en-US" sz="2400" dirty="0"/>
              <a:t>D</a:t>
            </a:r>
            <a:r>
              <a:rPr lang="en-US" sz="2400" dirty="0" smtClean="0"/>
              <a:t>ivide the entire program into separate developmental tasks; these tasks might be divided into several subtasks. </a:t>
            </a:r>
          </a:p>
          <a:p>
            <a:pPr marL="0" indent="0">
              <a:buNone/>
            </a:pPr>
            <a:r>
              <a:rPr lang="en-US" sz="2400" dirty="0" smtClean="0"/>
              <a:t>Your current task is a planning task, which has estimation as a subtask.  </a:t>
            </a:r>
          </a:p>
        </p:txBody>
      </p:sp>
      <p:sp>
        <p:nvSpPr>
          <p:cNvPr id="5" name="TextBox 4"/>
          <p:cNvSpPr txBox="1"/>
          <p:nvPr/>
        </p:nvSpPr>
        <p:spPr>
          <a:xfrm>
            <a:off x="76200" y="2667000"/>
            <a:ext cx="4648200" cy="3539430"/>
          </a:xfrm>
          <a:prstGeom prst="rect">
            <a:avLst/>
          </a:prstGeom>
          <a:noFill/>
        </p:spPr>
        <p:txBody>
          <a:bodyPr wrap="square" rtlCol="0">
            <a:spAutoFit/>
          </a:bodyPr>
          <a:lstStyle/>
          <a:p>
            <a:pPr marL="0" indent="0">
              <a:buNone/>
            </a:pPr>
            <a:r>
              <a:rPr lang="en-US" sz="2000" dirty="0" smtClean="0"/>
              <a:t>When thinking of the requirements for the project, assume you will create a class, called </a:t>
            </a:r>
            <a:r>
              <a:rPr lang="en-US" sz="2000" dirty="0" err="1" smtClean="0"/>
              <a:t>StringSorter</a:t>
            </a:r>
            <a:r>
              <a:rPr lang="en-US" sz="2000" dirty="0" smtClean="0"/>
              <a:t>, with three public methods: Read, Write, and Sort. </a:t>
            </a:r>
          </a:p>
          <a:p>
            <a:pPr marL="400050" lvl="1" indent="0">
              <a:buNone/>
            </a:pPr>
            <a:r>
              <a:rPr lang="en-US" dirty="0" smtClean="0"/>
              <a:t>For the sorting routine, assume that your algorithm involves finding the largest element, putting it at the end of the array, and then sorting the rest of the array using the same mechanism. Assume you will create a method called </a:t>
            </a:r>
            <a:r>
              <a:rPr lang="en-US" dirty="0" err="1" smtClean="0"/>
              <a:t>IndexOfBiggest</a:t>
            </a:r>
            <a:r>
              <a:rPr lang="en-US" dirty="0" smtClean="0"/>
              <a:t> that returns the index of the biggest element on the array.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048000"/>
            <a:ext cx="4133088" cy="1829192"/>
          </a:xfrm>
          <a:prstGeom prst="rect">
            <a:avLst/>
          </a:prstGeom>
        </p:spPr>
      </p:pic>
    </p:spTree>
    <p:extLst>
      <p:ext uri="{BB962C8B-B14F-4D97-AF65-F5344CB8AC3E}">
        <p14:creationId xmlns:p14="http://schemas.microsoft.com/office/powerpoint/2010/main" val="3120881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1143000"/>
          </a:xfrm>
        </p:spPr>
        <p:txBody>
          <a:bodyPr/>
          <a:lstStyle/>
          <a:p>
            <a:r>
              <a:rPr lang="en-US" dirty="0" smtClean="0"/>
              <a:t>Actual Time Creating the Program</a:t>
            </a:r>
            <a:endParaRPr lang="en-US" dirty="0"/>
          </a:p>
        </p:txBody>
      </p:sp>
      <p:sp>
        <p:nvSpPr>
          <p:cNvPr id="5" name="Text Placeholder 4"/>
          <p:cNvSpPr>
            <a:spLocks noGrp="1"/>
          </p:cNvSpPr>
          <p:nvPr>
            <p:ph type="body" idx="4294967295"/>
          </p:nvPr>
        </p:nvSpPr>
        <p:spPr>
          <a:xfrm>
            <a:off x="457200" y="1600200"/>
            <a:ext cx="2590800" cy="4572000"/>
          </a:xfrm>
        </p:spPr>
        <p:txBody>
          <a:bodyPr/>
          <a:lstStyle/>
          <a:p>
            <a:pPr marL="0" indent="0">
              <a:buNone/>
            </a:pPr>
            <a:r>
              <a:rPr lang="en-US" dirty="0" smtClean="0"/>
              <a:t>Now design and implement your solution while keeping track of the time. </a:t>
            </a:r>
            <a:endParaRPr lang="en-US" dirty="0"/>
          </a:p>
        </p:txBody>
      </p:sp>
      <p:pic>
        <p:nvPicPr>
          <p:cNvPr id="1026" name="Picture 2" descr="\\10.1.1.17\productions\ART\ART PROCESS\PPT Projects\Tsui_PPT_163567\9781284106008_PPTx_CH01_FIG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336" y="1741036"/>
            <a:ext cx="5867400" cy="3749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27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76200"/>
            <a:ext cx="8229600" cy="838200"/>
          </a:xfrm>
        </p:spPr>
        <p:txBody>
          <a:bodyPr/>
          <a:lstStyle/>
          <a:p>
            <a:pPr eaLnBrk="1" hangingPunct="1"/>
            <a:r>
              <a:rPr lang="en-US" altLang="en-US" sz="4000" b="1" dirty="0" smtClean="0"/>
              <a:t>A “Simple” Set of Steps</a:t>
            </a:r>
          </a:p>
        </p:txBody>
      </p:sp>
      <p:sp>
        <p:nvSpPr>
          <p:cNvPr id="4099" name="Rectangle 3"/>
          <p:cNvSpPr>
            <a:spLocks noGrp="1" noChangeArrowheads="1"/>
          </p:cNvSpPr>
          <p:nvPr>
            <p:ph type="body" idx="1"/>
          </p:nvPr>
        </p:nvSpPr>
        <p:spPr>
          <a:xfrm>
            <a:off x="76200" y="914400"/>
            <a:ext cx="8839200" cy="5715000"/>
          </a:xfrm>
        </p:spPr>
        <p:txBody>
          <a:bodyPr/>
          <a:lstStyle/>
          <a:p>
            <a:pPr marL="0" indent="0" eaLnBrk="1" hangingPunct="1">
              <a:buNone/>
            </a:pPr>
            <a:r>
              <a:rPr lang="en-US" altLang="en-US" sz="2800" b="1" dirty="0" smtClean="0">
                <a:solidFill>
                  <a:srgbClr val="006666"/>
                </a:solidFill>
              </a:rPr>
              <a:t>1) </a:t>
            </a:r>
            <a:r>
              <a:rPr lang="en-US" altLang="en-US" sz="2800" b="1" u="sng" dirty="0" smtClean="0">
                <a:solidFill>
                  <a:srgbClr val="006666"/>
                </a:solidFill>
              </a:rPr>
              <a:t>Understand the problem</a:t>
            </a:r>
            <a:r>
              <a:rPr lang="en-US" altLang="en-US" sz="2800" b="1" dirty="0" smtClean="0"/>
              <a:t> – requirements</a:t>
            </a:r>
          </a:p>
          <a:p>
            <a:pPr lvl="1" eaLnBrk="1" hangingPunct="1"/>
            <a:r>
              <a:rPr lang="en-US" altLang="en-US" sz="2200" b="1" dirty="0" smtClean="0">
                <a:solidFill>
                  <a:srgbClr val="800000"/>
                </a:solidFill>
              </a:rPr>
              <a:t>Functionalities</a:t>
            </a:r>
          </a:p>
          <a:p>
            <a:pPr lvl="1" eaLnBrk="1" hangingPunct="1"/>
            <a:r>
              <a:rPr lang="en-US" altLang="en-US" sz="2200" b="1" dirty="0" smtClean="0">
                <a:solidFill>
                  <a:schemeClr val="accent2"/>
                </a:solidFill>
              </a:rPr>
              <a:t>Non-functionalities:</a:t>
            </a:r>
            <a:r>
              <a:rPr lang="en-US" altLang="en-US" sz="2200" b="1" dirty="0" smtClean="0"/>
              <a:t> performance, security, modifiability, marketability, etc.</a:t>
            </a:r>
          </a:p>
          <a:p>
            <a:pPr marL="0" indent="0" eaLnBrk="1" hangingPunct="1">
              <a:buNone/>
            </a:pPr>
            <a:r>
              <a:rPr lang="en-US" altLang="en-US" sz="2800" b="1" dirty="0" smtClean="0">
                <a:solidFill>
                  <a:srgbClr val="006666"/>
                </a:solidFill>
              </a:rPr>
              <a:t>2) </a:t>
            </a:r>
            <a:r>
              <a:rPr lang="en-US" altLang="en-US" sz="2800" b="1" u="sng" dirty="0" smtClean="0">
                <a:solidFill>
                  <a:srgbClr val="006666"/>
                </a:solidFill>
              </a:rPr>
              <a:t>Perform some </a:t>
            </a:r>
            <a:r>
              <a:rPr lang="en-US" altLang="en-US" sz="2800" b="1" u="sng" dirty="0">
                <a:solidFill>
                  <a:srgbClr val="006666"/>
                </a:solidFill>
              </a:rPr>
              <a:t>d</a:t>
            </a:r>
            <a:r>
              <a:rPr lang="en-US" altLang="en-US" sz="2800" b="1" u="sng" dirty="0" smtClean="0">
                <a:solidFill>
                  <a:srgbClr val="006666"/>
                </a:solidFill>
              </a:rPr>
              <a:t>esign</a:t>
            </a:r>
            <a:r>
              <a:rPr lang="en-US" altLang="en-US" sz="2800" b="1" dirty="0" smtClean="0"/>
              <a:t> </a:t>
            </a:r>
            <a:r>
              <a:rPr lang="en-US" altLang="en-US" sz="2800" b="1" dirty="0"/>
              <a:t>– </a:t>
            </a:r>
            <a:r>
              <a:rPr lang="en-US" altLang="en-US" sz="2800" b="1" dirty="0" smtClean="0"/>
              <a:t>based on requirements</a:t>
            </a:r>
          </a:p>
          <a:p>
            <a:pPr lvl="1" eaLnBrk="1" hangingPunct="1"/>
            <a:r>
              <a:rPr lang="en-US" altLang="en-US" sz="2200" b="1" dirty="0" smtClean="0"/>
              <a:t>Organize the </a:t>
            </a:r>
            <a:r>
              <a:rPr lang="en-US" altLang="en-US" sz="2200" b="1" dirty="0" smtClean="0">
                <a:solidFill>
                  <a:srgbClr val="800000"/>
                </a:solidFill>
              </a:rPr>
              <a:t>functionalities</a:t>
            </a:r>
            <a:r>
              <a:rPr lang="en-US" altLang="en-US" sz="2200" b="1" dirty="0" smtClean="0"/>
              <a:t> in some sequence; possibly using some diagrams.</a:t>
            </a:r>
          </a:p>
          <a:p>
            <a:pPr lvl="1" eaLnBrk="1" hangingPunct="1"/>
            <a:r>
              <a:rPr lang="en-US" altLang="en-US" sz="2200" b="1" dirty="0" smtClean="0"/>
              <a:t>Focus on </a:t>
            </a:r>
            <a:r>
              <a:rPr lang="en-US" altLang="en-US" sz="2200" b="1" dirty="0" smtClean="0">
                <a:solidFill>
                  <a:srgbClr val="800000"/>
                </a:solidFill>
              </a:rPr>
              <a:t>input/output</a:t>
            </a:r>
            <a:r>
              <a:rPr lang="en-US" altLang="en-US" sz="2200" b="1" dirty="0" smtClean="0"/>
              <a:t> (data, formats, organization).</a:t>
            </a:r>
          </a:p>
          <a:p>
            <a:pPr lvl="1" eaLnBrk="1" hangingPunct="1"/>
            <a:r>
              <a:rPr lang="en-US" altLang="en-US" sz="2200" b="1" dirty="0" smtClean="0"/>
              <a:t>Think about some constraints (non-functionalities) such as </a:t>
            </a:r>
            <a:r>
              <a:rPr lang="en-US" altLang="en-US" sz="2200" b="1" dirty="0" smtClean="0">
                <a:solidFill>
                  <a:schemeClr val="accent2"/>
                </a:solidFill>
              </a:rPr>
              <a:t>speed</a:t>
            </a:r>
            <a:r>
              <a:rPr lang="en-US" altLang="en-US" sz="2200" b="1" dirty="0" smtClean="0"/>
              <a:t>, </a:t>
            </a:r>
            <a:r>
              <a:rPr lang="en-US" altLang="en-US" sz="2200" b="1" dirty="0" smtClean="0">
                <a:solidFill>
                  <a:schemeClr val="accent2"/>
                </a:solidFill>
              </a:rPr>
              <a:t>UI looks</a:t>
            </a:r>
            <a:r>
              <a:rPr lang="en-US" altLang="en-US" sz="2200" b="1" dirty="0" smtClean="0"/>
              <a:t>, </a:t>
            </a:r>
            <a:r>
              <a:rPr lang="en-US" altLang="en-US" sz="2200" b="1" dirty="0" smtClean="0">
                <a:solidFill>
                  <a:schemeClr val="accent2"/>
                </a:solidFill>
              </a:rPr>
              <a:t>programming language</a:t>
            </a:r>
            <a:r>
              <a:rPr lang="en-US" altLang="en-US" sz="2200" b="1" dirty="0" smtClean="0"/>
              <a:t>, </a:t>
            </a:r>
            <a:r>
              <a:rPr lang="en-US" altLang="en-US" sz="2200" b="1" dirty="0" smtClean="0">
                <a:solidFill>
                  <a:schemeClr val="accent2"/>
                </a:solidFill>
              </a:rPr>
              <a:t>dependencies</a:t>
            </a:r>
            <a:r>
              <a:rPr lang="en-US" altLang="en-US" sz="2200" b="1" dirty="0" smtClean="0"/>
              <a:t>, etc.</a:t>
            </a:r>
          </a:p>
          <a:p>
            <a:pPr lvl="1" eaLnBrk="1" hangingPunct="1"/>
            <a:r>
              <a:rPr lang="en-US" altLang="en-US" sz="2200" b="1" dirty="0"/>
              <a:t>A</a:t>
            </a:r>
            <a:r>
              <a:rPr lang="en-US" altLang="en-US" sz="2200" b="1" dirty="0" smtClean="0"/>
              <a:t>ny specific </a:t>
            </a:r>
            <a:r>
              <a:rPr lang="en-US" altLang="en-US" sz="2200" b="1" dirty="0" smtClean="0">
                <a:solidFill>
                  <a:srgbClr val="800000"/>
                </a:solidFill>
              </a:rPr>
              <a:t>algorithm</a:t>
            </a:r>
            <a:r>
              <a:rPr lang="en-US" altLang="en-US" sz="2200" b="1" dirty="0" smtClean="0"/>
              <a:t> and improvements on sequence of functionalities.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669</TotalTime>
  <Words>1199</Words>
  <Application>Microsoft Office PowerPoint</Application>
  <PresentationFormat>On-screen Show (4:3)</PresentationFormat>
  <Paragraphs>149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Chapter 1:</vt:lpstr>
      <vt:lpstr>Introduction to Creating a Program</vt:lpstr>
      <vt:lpstr>Considerations and Decisions</vt:lpstr>
      <vt:lpstr>More to Consider and Decide on</vt:lpstr>
      <vt:lpstr>Version 1. Estimate Total Minutes</vt:lpstr>
      <vt:lpstr>Version 2. Estimated Calendar Time</vt:lpstr>
      <vt:lpstr>Version 3. Estimation of Subtasks</vt:lpstr>
      <vt:lpstr>Actual Time Creating the Program</vt:lpstr>
      <vt:lpstr>A “Simple” Set of Steps</vt:lpstr>
      <vt:lpstr>A “Simple” Set of Steps (cont.)</vt:lpstr>
      <vt:lpstr>A “Simple” Set of Steps (cont.)</vt:lpstr>
      <vt:lpstr>What Really Happens?</vt:lpstr>
      <vt:lpstr>Code Is “Done”!  What Else Matters? </vt:lpstr>
      <vt:lpstr>Consider a “Simple” Problem</vt:lpstr>
      <vt:lpstr>Past Class Answers</vt:lpstr>
      <vt:lpstr>Some “Previous Class” Inputs</vt:lpstr>
    </vt:vector>
  </TitlesOfParts>
  <Company>spsu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 Introduction – “Creating A Program”</dc:title>
  <dc:creator>Barbara Victoria Bernal</dc:creator>
  <cp:lastModifiedBy>Kumar Subramani</cp:lastModifiedBy>
  <cp:revision>93</cp:revision>
  <dcterms:created xsi:type="dcterms:W3CDTF">2010-09-27T21:34:04Z</dcterms:created>
  <dcterms:modified xsi:type="dcterms:W3CDTF">2016-11-07T13:07:54Z</dcterms:modified>
</cp:coreProperties>
</file>