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84" r:id="rId3"/>
    <p:sldId id="258" r:id="rId4"/>
    <p:sldId id="260" r:id="rId5"/>
    <p:sldId id="259" r:id="rId6"/>
    <p:sldId id="261" r:id="rId7"/>
    <p:sldId id="262" r:id="rId8"/>
    <p:sldId id="263" r:id="rId9"/>
    <p:sldId id="28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6" r:id="rId21"/>
    <p:sldId id="274" r:id="rId22"/>
    <p:sldId id="275" r:id="rId23"/>
    <p:sldId id="278" r:id="rId24"/>
    <p:sldId id="279" r:id="rId25"/>
    <p:sldId id="282" r:id="rId26"/>
    <p:sldId id="280" r:id="rId27"/>
    <p:sldId id="281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6600"/>
    <a:srgbClr val="99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 autoAdjust="0"/>
    <p:restoredTop sz="89671" autoAdjust="0"/>
  </p:normalViewPr>
  <p:slideViewPr>
    <p:cSldViewPr>
      <p:cViewPr>
        <p:scale>
          <a:sx n="100" d="100"/>
          <a:sy n="100" d="100"/>
        </p:scale>
        <p:origin x="1568" y="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65D69-130D-D044-A79A-86A55758D1B0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20265-FF1A-B245-9296-482E42D60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0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20265-FF1A-B245-9296-482E42D601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89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20265-FF1A-B245-9296-482E42D601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57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20265-FF1A-B245-9296-482E42D601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20265-FF1A-B245-9296-482E42D601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88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20265-FF1A-B245-9296-482E42D601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40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20265-FF1A-B245-9296-482E42D601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00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20265-FF1A-B245-9296-482E42D601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5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20265-FF1A-B245-9296-482E42D601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89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20265-FF1A-B245-9296-482E42D601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928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20265-FF1A-B245-9296-482E42D601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595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20265-FF1A-B245-9296-482E42D601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1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20265-FF1A-B245-9296-482E42D601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467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20265-FF1A-B245-9296-482E42D601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59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20265-FF1A-B245-9296-482E42D601A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385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20265-FF1A-B245-9296-482E42D601A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693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20265-FF1A-B245-9296-482E42D601A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784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20265-FF1A-B245-9296-482E42D601A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741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20265-FF1A-B245-9296-482E42D601A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321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20265-FF1A-B245-9296-482E42D601A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100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20265-FF1A-B245-9296-482E42D601A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96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20265-FF1A-B245-9296-482E42D601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81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20265-FF1A-B245-9296-482E42D601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67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20265-FF1A-B245-9296-482E42D601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68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20265-FF1A-B245-9296-482E42D601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08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20265-FF1A-B245-9296-482E42D601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56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20265-FF1A-B245-9296-482E42D601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01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20265-FF1A-B245-9296-482E42D601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9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018D2-8C9E-4010-94CA-17A1A017B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6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0B8CC-3F00-465F-A9C1-F6F4C8316D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8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406DD-80E9-4574-95AF-498AC09B1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7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48051-9087-4856-A416-E0E9B10833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8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A9940-3A72-4A53-9CE7-28887E88A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8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450BA-77EB-466E-9C8F-760EAAFF4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7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AA6E6-B10C-4B80-A68C-41C5E4331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4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4AA12-8116-497C-9785-6AFBAA967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9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56ED04-A09D-4CEC-9E15-41B5D58701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8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C18CA-F948-494D-81BD-50E24A6543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6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BDED5-2EEF-4948-9A35-7F18C5A88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2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C248AF0-856E-4E64-9116-A0ECEF532C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-838200" y="685800"/>
            <a:ext cx="5943600" cy="3581400"/>
          </a:xfrm>
        </p:spPr>
        <p:txBody>
          <a:bodyPr/>
          <a:lstStyle/>
          <a:p>
            <a:pPr eaLnBrk="1" hangingPunct="1"/>
            <a:r>
              <a:rPr lang="en-US" altLang="en-US" sz="4800" u="sng" dirty="0" smtClean="0">
                <a:solidFill>
                  <a:schemeClr val="bg1"/>
                </a:solidFill>
              </a:rPr>
              <a:t>Chapter 4</a:t>
            </a:r>
            <a:r>
              <a:rPr lang="en-US" altLang="en-US" sz="4800" dirty="0" smtClean="0">
                <a:solidFill>
                  <a:schemeClr val="bg1"/>
                </a:solidFill>
              </a:rPr>
              <a:t>:</a:t>
            </a:r>
            <a:r>
              <a:rPr lang="en-US" altLang="en-US" sz="4800" u="sng" dirty="0" smtClean="0">
                <a:solidFill>
                  <a:schemeClr val="bg1"/>
                </a:solidFill>
              </a:rPr>
              <a:t/>
            </a:r>
            <a:br>
              <a:rPr lang="en-US" altLang="en-US" sz="4800" u="sng" dirty="0" smtClean="0">
                <a:solidFill>
                  <a:schemeClr val="bg1"/>
                </a:solidFill>
              </a:rPr>
            </a:br>
            <a:r>
              <a:rPr lang="en-US" altLang="en-US" sz="4800" dirty="0" smtClean="0">
                <a:solidFill>
                  <a:schemeClr val="bg1"/>
                </a:solidFill>
              </a:rPr>
              <a:t>Software</a:t>
            </a:r>
            <a:br>
              <a:rPr lang="en-US" altLang="en-US" sz="4800" dirty="0" smtClean="0">
                <a:solidFill>
                  <a:schemeClr val="bg1"/>
                </a:solidFill>
              </a:rPr>
            </a:br>
            <a:r>
              <a:rPr lang="en-US" altLang="en-US" sz="4800" dirty="0" smtClean="0">
                <a:solidFill>
                  <a:schemeClr val="bg1"/>
                </a:solidFill>
              </a:rPr>
              <a:t> Process </a:t>
            </a:r>
            <a:br>
              <a:rPr lang="en-US" altLang="en-US" sz="4800" dirty="0" smtClean="0">
                <a:solidFill>
                  <a:schemeClr val="bg1"/>
                </a:solidFill>
              </a:rPr>
            </a:br>
            <a:r>
              <a:rPr lang="en-US" altLang="en-US" sz="4800" dirty="0" smtClean="0">
                <a:solidFill>
                  <a:schemeClr val="bg1"/>
                </a:solidFill>
              </a:rPr>
              <a:t>Models</a:t>
            </a: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endParaRPr lang="en-US" alt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362200"/>
            <a:ext cx="5071679" cy="3365987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63880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  </a:t>
            </a:r>
            <a:r>
              <a:rPr lang="en-US" altLang="en-US" sz="2800" b="1" u="sng" dirty="0" smtClean="0">
                <a:solidFill>
                  <a:srgbClr val="0000CC"/>
                </a:solidFill>
              </a:rPr>
              <a:t>Incremental Model (A) – “</a:t>
            </a:r>
            <a:r>
              <a:rPr lang="en-US" altLang="en-US" sz="2800" b="1" u="sng" dirty="0" smtClean="0">
                <a:solidFill>
                  <a:srgbClr val="990000"/>
                </a:solidFill>
              </a:rPr>
              <a:t>Continuous Integration</a:t>
            </a:r>
            <a:r>
              <a:rPr lang="en-US" altLang="en-US" sz="2800" b="1" u="sng" dirty="0" smtClean="0">
                <a:solidFill>
                  <a:srgbClr val="0000CC"/>
                </a:solidFill>
              </a:rPr>
              <a:t>”</a:t>
            </a:r>
          </a:p>
        </p:txBody>
      </p:sp>
      <p:sp>
        <p:nvSpPr>
          <p:cNvPr id="10273" name="Text Box 33"/>
          <p:cNvSpPr txBox="1">
            <a:spLocks noChangeArrowheads="1"/>
          </p:cNvSpPr>
          <p:nvPr/>
        </p:nvSpPr>
        <p:spPr bwMode="auto">
          <a:xfrm>
            <a:off x="4286250" y="0"/>
            <a:ext cx="4781550" cy="2308324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AutoNum type="arabicPeriod"/>
            </a:pPr>
            <a:r>
              <a:rPr lang="en-US" altLang="en-US" b="1" dirty="0" smtClean="0"/>
              <a:t>Each </a:t>
            </a:r>
            <a:r>
              <a:rPr lang="en-US" altLang="en-US" b="1" dirty="0"/>
              <a:t>“major requirement/item</a:t>
            </a:r>
            <a:r>
              <a:rPr lang="en-US" altLang="en-US" b="1" dirty="0" smtClean="0"/>
              <a:t>” is </a:t>
            </a:r>
            <a:r>
              <a:rPr lang="en-US" altLang="en-US" b="1" u="sng" dirty="0">
                <a:solidFill>
                  <a:srgbClr val="990000"/>
                </a:solidFill>
              </a:rPr>
              <a:t>developed separately</a:t>
            </a:r>
            <a:r>
              <a:rPr lang="en-US" altLang="en-US" b="1" dirty="0"/>
              <a:t> </a:t>
            </a:r>
            <a:r>
              <a:rPr lang="en-US" altLang="en-US" b="1" dirty="0" smtClean="0"/>
              <a:t>through the </a:t>
            </a:r>
            <a:r>
              <a:rPr lang="en-US" altLang="en-US" b="1" dirty="0"/>
              <a:t>same sequence </a:t>
            </a:r>
            <a:r>
              <a:rPr lang="en-US" altLang="en-US" b="1" dirty="0" smtClean="0"/>
              <a:t>of: </a:t>
            </a:r>
            <a:r>
              <a:rPr lang="en-US" altLang="en-US" b="1" u="sng" dirty="0"/>
              <a:t>requirement</a:t>
            </a:r>
            <a:r>
              <a:rPr lang="en-US" altLang="en-US" b="1" dirty="0" smtClean="0"/>
              <a:t>, </a:t>
            </a:r>
            <a:r>
              <a:rPr lang="en-US" altLang="en-US" b="1" u="sng" dirty="0" smtClean="0"/>
              <a:t>design</a:t>
            </a:r>
            <a:r>
              <a:rPr lang="en-US" altLang="en-US" b="1" dirty="0"/>
              <a:t>, </a:t>
            </a:r>
            <a:r>
              <a:rPr lang="en-US" altLang="en-US" b="1" u="sng" dirty="0"/>
              <a:t>code</a:t>
            </a:r>
            <a:r>
              <a:rPr lang="en-US" altLang="en-US" b="1" dirty="0"/>
              <a:t>, and </a:t>
            </a:r>
            <a:r>
              <a:rPr lang="en-US" altLang="en-US" b="1" u="sng" dirty="0"/>
              <a:t>unit test</a:t>
            </a:r>
            <a:r>
              <a:rPr lang="en-US" altLang="en-US" b="1" dirty="0"/>
              <a:t>.</a:t>
            </a:r>
          </a:p>
          <a:p>
            <a:pPr marL="230188" indent="-230188" eaLnBrk="1" hangingPunct="1"/>
            <a:r>
              <a:rPr lang="en-US" altLang="en-US" b="1" dirty="0"/>
              <a:t>2. As the developed pieces are completed</a:t>
            </a:r>
            <a:r>
              <a:rPr lang="en-US" altLang="en-US" b="1" dirty="0" smtClean="0"/>
              <a:t>, they </a:t>
            </a:r>
            <a:r>
              <a:rPr lang="en-US" altLang="en-US" b="1" dirty="0"/>
              <a:t>are continuously merged </a:t>
            </a:r>
            <a:r>
              <a:rPr lang="en-US" altLang="en-US" b="1" dirty="0" smtClean="0"/>
              <a:t>and integrated </a:t>
            </a:r>
            <a:r>
              <a:rPr lang="en-US" altLang="en-US" b="1" dirty="0"/>
              <a:t>into a common bucket </a:t>
            </a:r>
            <a:r>
              <a:rPr lang="en-US" altLang="en-US" b="1" dirty="0" smtClean="0"/>
              <a:t>for </a:t>
            </a:r>
            <a:r>
              <a:rPr lang="en-US" altLang="en-US" b="1" dirty="0"/>
              <a:t>integrated system </a:t>
            </a:r>
            <a:r>
              <a:rPr lang="en-US" altLang="en-US" b="1" dirty="0" smtClean="0"/>
              <a:t>test. 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562600"/>
            <a:ext cx="8229600" cy="715963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 </a:t>
            </a:r>
            <a:r>
              <a:rPr lang="en-US" altLang="en-US" sz="2800" b="1" u="sng" dirty="0" smtClean="0">
                <a:solidFill>
                  <a:srgbClr val="0000CC"/>
                </a:solidFill>
              </a:rPr>
              <a:t>Incremental Model (B) –  “</a:t>
            </a:r>
            <a:r>
              <a:rPr lang="en-US" altLang="en-US" sz="2800" b="1" u="sng" dirty="0" smtClean="0">
                <a:solidFill>
                  <a:srgbClr val="990000"/>
                </a:solidFill>
              </a:rPr>
              <a:t>Multiple Releases</a:t>
            </a:r>
            <a:r>
              <a:rPr lang="en-US" altLang="en-US" sz="2800" b="1" u="sng" dirty="0" smtClean="0">
                <a:solidFill>
                  <a:srgbClr val="0000CC"/>
                </a:solidFill>
              </a:rPr>
              <a:t>”</a:t>
            </a:r>
            <a:r>
              <a:rPr lang="en-US" altLang="en-US" sz="2800" b="1" dirty="0" smtClean="0"/>
              <a:t> </a:t>
            </a: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3854450" y="4343400"/>
            <a:ext cx="5137150" cy="91598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/>
              <a:t>Each small set of requirements is developed, </a:t>
            </a:r>
          </a:p>
          <a:p>
            <a:pPr eaLnBrk="1" hangingPunct="1"/>
            <a:r>
              <a:rPr lang="en-US" altLang="en-US" b="1" dirty="0" smtClean="0"/>
              <a:t>packaged, </a:t>
            </a:r>
            <a:r>
              <a:rPr lang="en-US" altLang="en-US" b="1" dirty="0"/>
              <a:t>and released in a </a:t>
            </a:r>
            <a:r>
              <a:rPr lang="en-US" altLang="en-US" b="1" dirty="0">
                <a:solidFill>
                  <a:srgbClr val="990000"/>
                </a:solidFill>
              </a:rPr>
              <a:t>multiple release</a:t>
            </a:r>
          </a:p>
          <a:p>
            <a:pPr eaLnBrk="1" hangingPunct="1"/>
            <a:r>
              <a:rPr lang="en-US" altLang="en-US" b="1" dirty="0">
                <a:solidFill>
                  <a:srgbClr val="990000"/>
                </a:solidFill>
              </a:rPr>
              <a:t>fashion.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" y="914400"/>
            <a:ext cx="8857488" cy="2999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562600"/>
            <a:ext cx="5715000" cy="685800"/>
          </a:xfrm>
        </p:spPr>
        <p:txBody>
          <a:bodyPr/>
          <a:lstStyle/>
          <a:p>
            <a:pPr eaLnBrk="1" hangingPunct="1"/>
            <a:r>
              <a:rPr lang="en-US" altLang="en-US" sz="2800" b="1" u="sng" dirty="0" smtClean="0">
                <a:solidFill>
                  <a:srgbClr val="0000CC"/>
                </a:solidFill>
              </a:rPr>
              <a:t>Spiral Model</a:t>
            </a:r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5410200" y="4800600"/>
            <a:ext cx="3505200" cy="147732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7013" indent="-227013" eaLnBrk="1" hangingPunct="1"/>
            <a:r>
              <a:rPr lang="en-US" altLang="en-US" b="1" dirty="0">
                <a:solidFill>
                  <a:srgbClr val="660066"/>
                </a:solidFill>
              </a:rPr>
              <a:t>–</a:t>
            </a:r>
            <a:r>
              <a:rPr lang="en-US" altLang="en-US" b="1" dirty="0" smtClean="0"/>
              <a:t> </a:t>
            </a:r>
            <a:r>
              <a:rPr lang="en-US" altLang="en-US" b="1" dirty="0"/>
              <a:t>Software </a:t>
            </a:r>
            <a:r>
              <a:rPr lang="en-US" altLang="en-US" b="1" dirty="0" smtClean="0"/>
              <a:t>development </a:t>
            </a:r>
            <a:r>
              <a:rPr lang="en-US" altLang="en-US" b="1" dirty="0"/>
              <a:t>activities are cycled </a:t>
            </a:r>
            <a:r>
              <a:rPr lang="en-US" altLang="en-US" b="1" dirty="0" smtClean="0"/>
              <a:t>through four phases.</a:t>
            </a:r>
            <a:endParaRPr lang="en-US" altLang="en-US" b="1" dirty="0"/>
          </a:p>
          <a:p>
            <a:pPr marL="227013" indent="-227013" eaLnBrk="1" hangingPunct="1"/>
            <a:r>
              <a:rPr lang="en-US" altLang="en-US" b="1" dirty="0">
                <a:solidFill>
                  <a:srgbClr val="660066"/>
                </a:solidFill>
              </a:rPr>
              <a:t>–</a:t>
            </a:r>
            <a:r>
              <a:rPr lang="en-US" altLang="en-US" b="1" dirty="0" smtClean="0"/>
              <a:t> A </a:t>
            </a:r>
            <a:r>
              <a:rPr lang="en-US" altLang="en-US" b="1" dirty="0" smtClean="0">
                <a:solidFill>
                  <a:srgbClr val="990000"/>
                </a:solidFill>
              </a:rPr>
              <a:t>“</a:t>
            </a:r>
            <a:r>
              <a:rPr lang="en-US" altLang="en-US" b="1" u="sng" dirty="0" smtClean="0">
                <a:solidFill>
                  <a:srgbClr val="990000"/>
                </a:solidFill>
              </a:rPr>
              <a:t>risk-averse</a:t>
            </a:r>
            <a:r>
              <a:rPr lang="en-US" altLang="en-US" b="1" dirty="0">
                <a:solidFill>
                  <a:srgbClr val="990000"/>
                </a:solidFill>
              </a:rPr>
              <a:t>”</a:t>
            </a:r>
            <a:r>
              <a:rPr lang="en-US" altLang="en-US" b="1" dirty="0"/>
              <a:t> process </a:t>
            </a:r>
            <a:r>
              <a:rPr lang="en-US" altLang="en-US" b="1" dirty="0" smtClean="0"/>
              <a:t>first proposed </a:t>
            </a:r>
            <a:r>
              <a:rPr lang="en-US" altLang="en-US" b="1" dirty="0"/>
              <a:t>by Barry </a:t>
            </a:r>
            <a:r>
              <a:rPr lang="en-US" altLang="en-US" b="1" dirty="0" smtClean="0"/>
              <a:t>Boehm.</a:t>
            </a:r>
            <a:endParaRPr lang="en-US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048000" y="205740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&lt;INSERT FIGURE 4.5&gt;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88" y="134256"/>
            <a:ext cx="4553712" cy="46308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791200"/>
            <a:ext cx="5638800" cy="609600"/>
          </a:xfrm>
        </p:spPr>
        <p:txBody>
          <a:bodyPr/>
          <a:lstStyle/>
          <a:p>
            <a:pPr eaLnBrk="1" hangingPunct="1"/>
            <a:r>
              <a:rPr lang="en-US" altLang="en-US" sz="2800" b="1" u="sng" dirty="0" smtClean="0">
                <a:solidFill>
                  <a:srgbClr val="0000CC"/>
                </a:solidFill>
              </a:rPr>
              <a:t>Rational Unified Process (RUP)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304800" y="4495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1"/>
          </a:p>
        </p:txBody>
      </p:sp>
      <p:sp>
        <p:nvSpPr>
          <p:cNvPr id="13359" name="Text Box 47"/>
          <p:cNvSpPr txBox="1">
            <a:spLocks noChangeArrowheads="1"/>
          </p:cNvSpPr>
          <p:nvPr/>
        </p:nvSpPr>
        <p:spPr bwMode="auto">
          <a:xfrm>
            <a:off x="5181600" y="4590871"/>
            <a:ext cx="3886200" cy="1200329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/>
              <a:t>Every software development</a:t>
            </a:r>
          </a:p>
          <a:p>
            <a:pPr eaLnBrk="1" hangingPunct="1"/>
            <a:r>
              <a:rPr lang="en-US" altLang="en-US" b="1" dirty="0"/>
              <a:t>activity is “addressed” in the </a:t>
            </a:r>
            <a:r>
              <a:rPr lang="en-US" altLang="en-US" b="1" dirty="0" smtClean="0">
                <a:solidFill>
                  <a:srgbClr val="990000"/>
                </a:solidFill>
              </a:rPr>
              <a:t>four</a:t>
            </a:r>
            <a:r>
              <a:rPr lang="en-US" altLang="en-US" b="1" dirty="0">
                <a:solidFill>
                  <a:srgbClr val="990000"/>
                </a:solidFill>
              </a:rPr>
              <a:t> </a:t>
            </a:r>
            <a:r>
              <a:rPr lang="en-US" altLang="en-US" b="1" dirty="0" smtClean="0">
                <a:solidFill>
                  <a:srgbClr val="990000"/>
                </a:solidFill>
              </a:rPr>
              <a:t>phases </a:t>
            </a:r>
            <a:r>
              <a:rPr lang="en-US" altLang="en-US" b="1" dirty="0"/>
              <a:t>of </a:t>
            </a:r>
            <a:r>
              <a:rPr lang="en-US" altLang="en-US" b="1" u="sng" dirty="0">
                <a:solidFill>
                  <a:srgbClr val="990000"/>
                </a:solidFill>
              </a:rPr>
              <a:t>inception</a:t>
            </a:r>
            <a:r>
              <a:rPr lang="en-US" altLang="en-US" b="1" dirty="0">
                <a:solidFill>
                  <a:srgbClr val="990000"/>
                </a:solidFill>
              </a:rPr>
              <a:t>, </a:t>
            </a:r>
            <a:r>
              <a:rPr lang="en-US" altLang="en-US" b="1" u="sng" dirty="0">
                <a:solidFill>
                  <a:srgbClr val="990000"/>
                </a:solidFill>
              </a:rPr>
              <a:t>elaboration</a:t>
            </a:r>
            <a:r>
              <a:rPr lang="en-US" altLang="en-US" b="1" dirty="0" smtClean="0">
                <a:solidFill>
                  <a:srgbClr val="990000"/>
                </a:solidFill>
              </a:rPr>
              <a:t>, </a:t>
            </a:r>
            <a:r>
              <a:rPr lang="en-US" altLang="en-US" b="1" u="sng" dirty="0" smtClean="0">
                <a:solidFill>
                  <a:srgbClr val="990000"/>
                </a:solidFill>
              </a:rPr>
              <a:t>construction</a:t>
            </a:r>
            <a:r>
              <a:rPr lang="en-US" altLang="en-US" b="1" dirty="0">
                <a:solidFill>
                  <a:srgbClr val="990000"/>
                </a:solidFill>
              </a:rPr>
              <a:t>, </a:t>
            </a:r>
            <a:r>
              <a:rPr lang="en-US" altLang="en-US" b="1" dirty="0"/>
              <a:t>and</a:t>
            </a:r>
            <a:r>
              <a:rPr lang="en-US" altLang="en-US" b="1" dirty="0">
                <a:solidFill>
                  <a:srgbClr val="990000"/>
                </a:solidFill>
              </a:rPr>
              <a:t> </a:t>
            </a:r>
            <a:r>
              <a:rPr lang="en-US" altLang="en-US" b="1" u="sng" dirty="0" smtClean="0">
                <a:solidFill>
                  <a:srgbClr val="990000"/>
                </a:solidFill>
              </a:rPr>
              <a:t>transition</a:t>
            </a:r>
            <a:r>
              <a:rPr lang="en-US" altLang="en-US" b="1" u="sng" dirty="0" smtClean="0">
                <a:solidFill>
                  <a:srgbClr val="660066"/>
                </a:solidFill>
              </a:rPr>
              <a:t>.</a:t>
            </a:r>
            <a:endParaRPr lang="en-US" altLang="en-US" b="1" u="sng" dirty="0">
              <a:solidFill>
                <a:srgbClr val="66006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43" y="279537"/>
            <a:ext cx="7551057" cy="41400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z="4000" b="1" dirty="0" smtClean="0"/>
              <a:t> Entry and Exit Criteria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2519362" y="3954720"/>
            <a:ext cx="6472238" cy="236988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1" dirty="0"/>
              <a:t>In order for </a:t>
            </a:r>
            <a:r>
              <a:rPr lang="en-US" altLang="en-US" sz="2000" b="1" dirty="0" smtClean="0"/>
              <a:t>a process model </a:t>
            </a:r>
            <a:r>
              <a:rPr lang="en-US" altLang="en-US" sz="2000" b="1" dirty="0"/>
              <a:t>to be more than just</a:t>
            </a:r>
          </a:p>
          <a:p>
            <a:pPr eaLnBrk="1" hangingPunct="1"/>
            <a:r>
              <a:rPr lang="en-US" altLang="en-US" sz="2000" b="1" dirty="0"/>
              <a:t>a “guideline,” it must include a list of conditions or </a:t>
            </a:r>
          </a:p>
          <a:p>
            <a:pPr eaLnBrk="1" hangingPunct="1"/>
            <a:r>
              <a:rPr lang="en-US" altLang="en-US" sz="2000" b="1" dirty="0"/>
              <a:t>requirements that define the:</a:t>
            </a:r>
          </a:p>
          <a:p>
            <a:pPr marL="454025" indent="-227013" eaLnBrk="1" hangingPunct="1"/>
            <a:r>
              <a:rPr lang="en-US" altLang="en-US" sz="2000" b="1" dirty="0" smtClean="0">
                <a:solidFill>
                  <a:srgbClr val="660066"/>
                </a:solidFill>
              </a:rPr>
              <a:t>–</a:t>
            </a:r>
            <a:r>
              <a:rPr lang="en-US" altLang="en-US" sz="2000" b="1" dirty="0" smtClean="0"/>
              <a:t> </a:t>
            </a:r>
            <a:r>
              <a:rPr lang="en-US" altLang="en-US" sz="2000" b="1" dirty="0">
                <a:solidFill>
                  <a:srgbClr val="990000"/>
                </a:solidFill>
              </a:rPr>
              <a:t>entry criteria</a:t>
            </a:r>
            <a:r>
              <a:rPr lang="en-US" altLang="en-US" sz="2000" b="1" dirty="0"/>
              <a:t> </a:t>
            </a:r>
            <a:r>
              <a:rPr lang="en-US" altLang="en-US" sz="2000" b="1" u="sng" dirty="0"/>
              <a:t>prior</a:t>
            </a:r>
            <a:r>
              <a:rPr lang="en-US" altLang="en-US" sz="2000" b="1" dirty="0"/>
              <a:t> to </a:t>
            </a:r>
            <a:r>
              <a:rPr lang="en-US" altLang="en-US" sz="2000" b="1" dirty="0" smtClean="0"/>
              <a:t>performing an </a:t>
            </a:r>
            <a:r>
              <a:rPr lang="en-US" altLang="en-US" sz="2000" b="1" dirty="0"/>
              <a:t>activity in a process.</a:t>
            </a:r>
          </a:p>
          <a:p>
            <a:pPr marL="454025" indent="-227013" eaLnBrk="1" hangingPunct="1"/>
            <a:r>
              <a:rPr lang="en-US" altLang="en-US" sz="2000" b="1" dirty="0" smtClean="0">
                <a:solidFill>
                  <a:srgbClr val="660066"/>
                </a:solidFill>
              </a:rPr>
              <a:t>–</a:t>
            </a:r>
            <a:r>
              <a:rPr lang="en-US" altLang="en-US" sz="2000" b="1" dirty="0" smtClean="0"/>
              <a:t> </a:t>
            </a:r>
            <a:r>
              <a:rPr lang="en-US" altLang="en-US" sz="2000" b="1" dirty="0">
                <a:solidFill>
                  <a:srgbClr val="990000"/>
                </a:solidFill>
              </a:rPr>
              <a:t>exit criteria</a:t>
            </a:r>
            <a:r>
              <a:rPr lang="en-US" altLang="en-US" sz="2000" b="1" dirty="0"/>
              <a:t> before an activity in </a:t>
            </a:r>
            <a:r>
              <a:rPr lang="en-US" altLang="en-US" sz="2000" b="1" dirty="0" smtClean="0"/>
              <a:t>the process </a:t>
            </a:r>
            <a:r>
              <a:rPr lang="en-US" altLang="en-US" sz="2000" b="1" dirty="0"/>
              <a:t>is deemed completed. </a:t>
            </a:r>
          </a:p>
          <a:p>
            <a:pPr marL="454025" indent="-227013" eaLnBrk="1" hangingPunct="1"/>
            <a:endParaRPr lang="en-US" altLang="en-US" sz="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1771"/>
            <a:ext cx="7400678" cy="2371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990600"/>
          </a:xfrm>
        </p:spPr>
        <p:txBody>
          <a:bodyPr/>
          <a:lstStyle/>
          <a:p>
            <a:pPr eaLnBrk="1" hangingPunct="1"/>
            <a:r>
              <a:rPr lang="en-US" altLang="en-US" sz="3600" b="1" u="sng" dirty="0" smtClean="0">
                <a:solidFill>
                  <a:srgbClr val="0000CC"/>
                </a:solidFill>
              </a:rPr>
              <a:t>Assessment</a:t>
            </a:r>
            <a:r>
              <a:rPr lang="en-US" altLang="en-US" sz="3600" b="1" dirty="0" smtClean="0">
                <a:solidFill>
                  <a:srgbClr val="0000CC"/>
                </a:solidFill>
              </a:rPr>
              <a:t> of Software Organizations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3352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Software development and software support may be done with very little process or with very sophisticated, well-defined, well-organized, and well-executed processes.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u="sng" dirty="0" smtClean="0"/>
              <a:t>How mature</a:t>
            </a:r>
            <a:r>
              <a:rPr lang="en-US" altLang="en-US" sz="2400" b="1" dirty="0" smtClean="0"/>
              <a:t> is your software engineering organization and do you need to improve?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u="sng" dirty="0" smtClean="0"/>
              <a:t>ISO (ISO 9000 series)</a:t>
            </a:r>
            <a:r>
              <a:rPr lang="en-US" altLang="en-US" sz="2400" b="1" dirty="0" smtClean="0"/>
              <a:t> and </a:t>
            </a:r>
            <a:r>
              <a:rPr lang="en-US" altLang="en-US" sz="2400" b="1" u="sng" dirty="0" smtClean="0"/>
              <a:t>SEI (Software Engineering Institute at Carnegie Mellon)</a:t>
            </a:r>
            <a:r>
              <a:rPr lang="en-US" altLang="en-US" sz="2400" b="1" dirty="0" smtClean="0"/>
              <a:t> are two leading organizations that help in the process assessment.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b="1" dirty="0" smtClean="0"/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914400" y="4800600"/>
            <a:ext cx="6858000" cy="485775"/>
          </a:xfrm>
          <a:prstGeom prst="leftRightArrow">
            <a:avLst>
              <a:gd name="adj1" fmla="val 50000"/>
              <a:gd name="adj2" fmla="val 282353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33400" y="487680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2800" b="1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609600" y="5410200"/>
            <a:ext cx="1862138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i="1"/>
              <a:t>No Process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6172200" y="5334000"/>
            <a:ext cx="26416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i="1"/>
              <a:t>Matured Process</a:t>
            </a: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H="1" flipV="1">
            <a:off x="3733800" y="5181600"/>
            <a:ext cx="381000" cy="5334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3565525" y="5775325"/>
            <a:ext cx="21510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i="1">
                <a:solidFill>
                  <a:srgbClr val="660066"/>
                </a:solidFill>
              </a:rPr>
              <a:t>Where are you in </a:t>
            </a:r>
          </a:p>
          <a:p>
            <a:pPr eaLnBrk="1" hangingPunct="1"/>
            <a:r>
              <a:rPr lang="en-US" altLang="en-US" sz="1600" b="1" i="1">
                <a:solidFill>
                  <a:srgbClr val="660066"/>
                </a:solidFill>
              </a:rPr>
              <a:t>this wide spectrum?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solidFill>
                  <a:srgbClr val="0000CC"/>
                </a:solidFill>
              </a:rPr>
              <a:t>SEI’s Original CMM – Early 1990s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/>
              <a:t>Software Engineering Institute (SEI) proposed a Capability Maturity Model (CMM) to help software organizations </a:t>
            </a:r>
            <a:r>
              <a:rPr lang="en-US" altLang="en-US" sz="2000" b="1" i="1" u="sng" dirty="0" smtClean="0">
                <a:solidFill>
                  <a:srgbClr val="0000CC"/>
                </a:solidFill>
              </a:rPr>
              <a:t>assess</a:t>
            </a:r>
            <a:r>
              <a:rPr lang="en-US" altLang="en-US" sz="2000" b="1" u="sng" dirty="0" smtClean="0">
                <a:solidFill>
                  <a:srgbClr val="0000CC"/>
                </a:solidFill>
              </a:rPr>
              <a:t> </a:t>
            </a:r>
            <a:r>
              <a:rPr lang="en-US" altLang="en-US" sz="2000" b="1" i="1" u="sng" dirty="0" smtClean="0">
                <a:solidFill>
                  <a:srgbClr val="0000CC"/>
                </a:solidFill>
              </a:rPr>
              <a:t>their maturity</a:t>
            </a:r>
            <a:r>
              <a:rPr lang="en-US" altLang="en-US" sz="2000" b="1" dirty="0" smtClean="0"/>
              <a:t> and </a:t>
            </a:r>
            <a:r>
              <a:rPr lang="en-US" altLang="en-US" sz="2000" b="1" i="1" u="sng" dirty="0" smtClean="0">
                <a:solidFill>
                  <a:srgbClr val="0000CC"/>
                </a:solidFill>
              </a:rPr>
              <a:t>provide guidance</a:t>
            </a:r>
            <a:r>
              <a:rPr lang="en-US" altLang="en-US" sz="2000" b="1" dirty="0" smtClean="0"/>
              <a:t> in software development.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000" b="1" u="sng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u="sng" dirty="0" smtClean="0">
                <a:solidFill>
                  <a:srgbClr val="006600"/>
                </a:solidFill>
              </a:rPr>
              <a:t>Initial</a:t>
            </a:r>
            <a:r>
              <a:rPr lang="en-US" altLang="en-US" sz="1800" b="1" dirty="0" smtClean="0"/>
              <a:t>: there is </a:t>
            </a:r>
            <a:r>
              <a:rPr lang="en-US" altLang="en-US" sz="1800" b="1" dirty="0" smtClean="0">
                <a:solidFill>
                  <a:srgbClr val="006600"/>
                </a:solidFill>
              </a:rPr>
              <a:t>no process</a:t>
            </a:r>
            <a:r>
              <a:rPr lang="en-US" altLang="en-US" sz="1800" b="1" dirty="0" smtClean="0"/>
              <a:t> and any success is by luck or with a special person.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u="sng" dirty="0" smtClean="0">
                <a:solidFill>
                  <a:srgbClr val="006600"/>
                </a:solidFill>
              </a:rPr>
              <a:t>Repeatable</a:t>
            </a:r>
            <a:r>
              <a:rPr lang="en-US" altLang="en-US" sz="1800" b="1" dirty="0" smtClean="0"/>
              <a:t>: has mastered </a:t>
            </a:r>
            <a:r>
              <a:rPr lang="en-US" altLang="en-US" sz="1800" b="1" dirty="0" smtClean="0">
                <a:solidFill>
                  <a:srgbClr val="006600"/>
                </a:solidFill>
              </a:rPr>
              <a:t>6 processes</a:t>
            </a:r>
            <a:r>
              <a:rPr lang="en-US" altLang="en-US" sz="1800" b="1" dirty="0" smtClean="0"/>
              <a:t> and can repeat its success with these 6 processes: 1) requirements management, 2) project tracking, </a:t>
            </a:r>
            <a:br>
              <a:rPr lang="en-US" altLang="en-US" sz="1800" b="1" dirty="0" smtClean="0"/>
            </a:br>
            <a:r>
              <a:rPr lang="en-US" altLang="en-US" sz="1800" b="1" dirty="0" smtClean="0"/>
              <a:t>3) quality assurance, 4) project planning, 5) </a:t>
            </a:r>
            <a:r>
              <a:rPr lang="en-US" altLang="en-US" sz="1800" b="1" dirty="0"/>
              <a:t>subcontract management, </a:t>
            </a:r>
            <a:r>
              <a:rPr lang="en-US" altLang="en-US" sz="1800" b="1" dirty="0" smtClean="0"/>
              <a:t>and 6) configuration management.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u="sng" dirty="0" smtClean="0">
                <a:solidFill>
                  <a:srgbClr val="006600"/>
                </a:solidFill>
              </a:rPr>
              <a:t>Defined</a:t>
            </a:r>
            <a:r>
              <a:rPr lang="en-US" altLang="en-US" sz="1800" b="1" dirty="0" smtClean="0"/>
              <a:t>: has mastered </a:t>
            </a:r>
            <a:r>
              <a:rPr lang="en-US" altLang="en-US" sz="1800" b="1" dirty="0" smtClean="0">
                <a:solidFill>
                  <a:srgbClr val="006600"/>
                </a:solidFill>
              </a:rPr>
              <a:t>7 more processes</a:t>
            </a:r>
            <a:r>
              <a:rPr lang="en-US" altLang="en-US" sz="1800" b="1" dirty="0" smtClean="0"/>
              <a:t> and is competent at software construction: 1) organization process, 2) training program, 3) product engineering, 4) peer review, 5) organization process definition, </a:t>
            </a:r>
            <a:br>
              <a:rPr lang="en-US" altLang="en-US" sz="1800" b="1" dirty="0" smtClean="0"/>
            </a:br>
            <a:r>
              <a:rPr lang="en-US" altLang="en-US" sz="1800" b="1" dirty="0" smtClean="0"/>
              <a:t>6) integrated software </a:t>
            </a:r>
            <a:r>
              <a:rPr lang="en-US" altLang="en-US" sz="1800" b="1" dirty="0"/>
              <a:t>management, </a:t>
            </a:r>
            <a:r>
              <a:rPr lang="en-US" altLang="en-US" sz="1800" b="1" dirty="0" smtClean="0"/>
              <a:t>and 7) inter-group coordination.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u="sng" dirty="0" smtClean="0">
                <a:solidFill>
                  <a:srgbClr val="006600"/>
                </a:solidFill>
              </a:rPr>
              <a:t>Managed</a:t>
            </a:r>
            <a:r>
              <a:rPr lang="en-US" altLang="en-US" sz="1800" b="1" dirty="0" smtClean="0">
                <a:solidFill>
                  <a:srgbClr val="006600"/>
                </a:solidFill>
              </a:rPr>
              <a:t>:</a:t>
            </a:r>
            <a:r>
              <a:rPr lang="en-US" altLang="en-US" sz="1800" b="1" dirty="0" smtClean="0"/>
              <a:t> has introduced </a:t>
            </a:r>
            <a:r>
              <a:rPr lang="en-US" altLang="en-US" sz="1800" b="1" dirty="0" smtClean="0">
                <a:solidFill>
                  <a:srgbClr val="006600"/>
                </a:solidFill>
              </a:rPr>
              <a:t>2 more processes</a:t>
            </a:r>
            <a:r>
              <a:rPr lang="en-US" altLang="en-US" sz="1800" b="1" dirty="0" smtClean="0"/>
              <a:t> that deal with quantitative measurement and quality: 1) quantitative process management and </a:t>
            </a:r>
            <a:br>
              <a:rPr lang="en-US" altLang="en-US" sz="1800" b="1" dirty="0" smtClean="0"/>
            </a:br>
            <a:r>
              <a:rPr lang="en-US" altLang="en-US" sz="1800" b="1" dirty="0" smtClean="0"/>
              <a:t>2) quality management.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u="sng" dirty="0" smtClean="0">
                <a:solidFill>
                  <a:srgbClr val="006600"/>
                </a:solidFill>
              </a:rPr>
              <a:t>Optimizing</a:t>
            </a:r>
            <a:r>
              <a:rPr lang="en-US" altLang="en-US" sz="1800" b="1" dirty="0" smtClean="0">
                <a:solidFill>
                  <a:srgbClr val="006600"/>
                </a:solidFill>
              </a:rPr>
              <a:t>:</a:t>
            </a:r>
            <a:r>
              <a:rPr lang="en-US" altLang="en-US" sz="1800" b="1" dirty="0" smtClean="0"/>
              <a:t> reaching this highest level requires the mastering of continuous improvement with </a:t>
            </a:r>
            <a:r>
              <a:rPr lang="en-US" altLang="en-US" sz="1800" b="1" dirty="0" smtClean="0">
                <a:solidFill>
                  <a:srgbClr val="006600"/>
                </a:solidFill>
              </a:rPr>
              <a:t>3 more processes</a:t>
            </a:r>
            <a:r>
              <a:rPr lang="en-US" altLang="en-US" sz="1800" b="1" dirty="0" smtClean="0"/>
              <a:t>: 1) defect prevention, 2) technology change management, 3) process change management.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 b="1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9144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 SEI’s Five Levels of </a:t>
            </a:r>
            <a:r>
              <a:rPr lang="en-US" altLang="en-US" sz="3200" b="1" dirty="0" smtClean="0">
                <a:solidFill>
                  <a:srgbClr val="0000CC"/>
                </a:solidFill>
              </a:rPr>
              <a:t>Original “Capability Maturity Model”</a:t>
            </a:r>
            <a:r>
              <a:rPr lang="en-US" altLang="en-US" sz="3200" b="1" dirty="0" smtClean="0"/>
              <a:t> (CMM)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152400" y="5410200"/>
            <a:ext cx="891063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1" dirty="0"/>
              <a:t>Total of </a:t>
            </a:r>
            <a:r>
              <a:rPr lang="en-US" altLang="en-US" sz="2000" b="1" u="sng" dirty="0">
                <a:solidFill>
                  <a:srgbClr val="660066"/>
                </a:solidFill>
              </a:rPr>
              <a:t>18 processes</a:t>
            </a:r>
            <a:r>
              <a:rPr lang="en-US" altLang="en-US" sz="2000" b="1" dirty="0"/>
              <a:t> need to be mastered to achieve </a:t>
            </a:r>
            <a:r>
              <a:rPr lang="en-US" altLang="en-US" sz="2000" b="1" dirty="0">
                <a:solidFill>
                  <a:srgbClr val="660066"/>
                </a:solidFill>
              </a:rPr>
              <a:t>“optimized”</a:t>
            </a:r>
            <a:r>
              <a:rPr lang="en-US" altLang="en-US" sz="2000" b="1" dirty="0"/>
              <a:t> </a:t>
            </a:r>
            <a:r>
              <a:rPr lang="en-US" altLang="en-US" sz="2000" b="1" dirty="0" smtClean="0"/>
              <a:t>level.  </a:t>
            </a:r>
            <a:endParaRPr lang="en-US" altLang="en-US" sz="2000" b="1" dirty="0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1600200" y="5867400"/>
            <a:ext cx="6216177" cy="36933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See page </a:t>
            </a:r>
            <a:r>
              <a:rPr lang="en-US" altLang="en-US" dirty="0" smtClean="0">
                <a:solidFill>
                  <a:srgbClr val="660066"/>
                </a:solidFill>
              </a:rPr>
              <a:t>77−78 </a:t>
            </a:r>
            <a:r>
              <a:rPr lang="en-US" altLang="en-US" dirty="0">
                <a:solidFill>
                  <a:srgbClr val="660066"/>
                </a:solidFill>
              </a:rPr>
              <a:t>of your text for the </a:t>
            </a:r>
            <a:r>
              <a:rPr lang="en-US" altLang="en-US" b="1" dirty="0">
                <a:solidFill>
                  <a:srgbClr val="660066"/>
                </a:solidFill>
              </a:rPr>
              <a:t>18 “key” </a:t>
            </a:r>
            <a:r>
              <a:rPr lang="en-US" altLang="en-US" b="1" dirty="0" smtClean="0">
                <a:solidFill>
                  <a:srgbClr val="660066"/>
                </a:solidFill>
              </a:rPr>
              <a:t>processes.</a:t>
            </a:r>
            <a:endParaRPr lang="en-US" altLang="en-US" b="1" dirty="0">
              <a:solidFill>
                <a:srgbClr val="66006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72" y="1403201"/>
            <a:ext cx="7331242" cy="3662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rgbClr val="0000CC"/>
                </a:solidFill>
              </a:rPr>
              <a:t>SEI’s CMMI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4102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In 2001, CMM was upgraded to </a:t>
            </a:r>
            <a:r>
              <a:rPr lang="en-US" altLang="en-US" b="1" dirty="0" smtClean="0">
                <a:solidFill>
                  <a:srgbClr val="0000CC"/>
                </a:solidFill>
              </a:rPr>
              <a:t>CMMI (CMM Integrated).</a:t>
            </a:r>
            <a:r>
              <a:rPr lang="en-US" altLang="en-US" b="1" dirty="0" smtClean="0"/>
              <a:t> Started with multiple, major aspects to CMMI:</a:t>
            </a:r>
          </a:p>
          <a:p>
            <a:pPr lvl="1" eaLnBrk="1" hangingPunct="1"/>
            <a:endParaRPr lang="en-US" altLang="en-US" sz="1200" b="1" dirty="0" smtClean="0"/>
          </a:p>
          <a:p>
            <a:pPr lvl="1" eaLnBrk="1" hangingPunct="1"/>
            <a:r>
              <a:rPr lang="en-US" altLang="en-US" b="1" dirty="0" smtClean="0"/>
              <a:t>Systems engineering</a:t>
            </a:r>
          </a:p>
          <a:p>
            <a:pPr lvl="1" eaLnBrk="1" hangingPunct="1"/>
            <a:r>
              <a:rPr lang="en-US" altLang="en-US" b="1" dirty="0" smtClean="0">
                <a:solidFill>
                  <a:srgbClr val="0000CC"/>
                </a:solidFill>
              </a:rPr>
              <a:t>Software engineering</a:t>
            </a:r>
          </a:p>
          <a:p>
            <a:pPr lvl="1" eaLnBrk="1" hangingPunct="1"/>
            <a:r>
              <a:rPr lang="en-US" altLang="en-US" b="1" dirty="0" smtClean="0"/>
              <a:t>Integrated product and process development</a:t>
            </a:r>
          </a:p>
          <a:p>
            <a:pPr lvl="1" eaLnBrk="1" hangingPunct="1"/>
            <a:r>
              <a:rPr lang="en-US" altLang="en-US" b="1" dirty="0" smtClean="0"/>
              <a:t>Supplier sourcing</a:t>
            </a:r>
          </a:p>
          <a:p>
            <a:pPr lvl="1" eaLnBrk="1" hangingPunct="1">
              <a:buFontTx/>
              <a:buNone/>
            </a:pPr>
            <a:endParaRPr lang="en-US" altLang="en-US" b="1" dirty="0" smtClean="0"/>
          </a:p>
          <a:p>
            <a:pPr eaLnBrk="1" hangingPunct="1"/>
            <a:endParaRPr lang="en-US" altLang="en-US" b="1" dirty="0" smtClean="0"/>
          </a:p>
          <a:p>
            <a:pPr eaLnBrk="1" hangingPunct="1"/>
            <a:endParaRPr lang="en-US" altLang="en-US" b="1" dirty="0" smtClean="0"/>
          </a:p>
          <a:p>
            <a:pPr lvl="1" eaLnBrk="1" hangingPunct="1"/>
            <a:endParaRPr lang="en-US" altLang="en-US" b="1" dirty="0" smtClean="0"/>
          </a:p>
          <a:p>
            <a:pPr lvl="1" eaLnBrk="1" hangingPunct="1"/>
            <a:endParaRPr lang="en-US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 smtClean="0"/>
              <a:t>Two Representations of CMMI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The </a:t>
            </a:r>
            <a:r>
              <a:rPr lang="en-US" altLang="en-US" b="1" dirty="0" smtClean="0">
                <a:solidFill>
                  <a:srgbClr val="0000CC"/>
                </a:solidFill>
              </a:rPr>
              <a:t>software engineering</a:t>
            </a:r>
            <a:r>
              <a:rPr lang="en-US" altLang="en-US" b="1" dirty="0" smtClean="0"/>
              <a:t> portion of </a:t>
            </a:r>
            <a:r>
              <a:rPr lang="en-US" altLang="en-US" b="1" dirty="0" smtClean="0">
                <a:solidFill>
                  <a:srgbClr val="0000CC"/>
                </a:solidFill>
              </a:rPr>
              <a:t>CMMI</a:t>
            </a:r>
            <a:r>
              <a:rPr lang="en-US" altLang="en-US" b="1" dirty="0" smtClean="0"/>
              <a:t> has two representations:</a:t>
            </a:r>
          </a:p>
          <a:p>
            <a:pPr lvl="1" eaLnBrk="1" hangingPunct="1"/>
            <a:endParaRPr lang="en-US" altLang="en-US" sz="1200" b="1" u="sng" dirty="0" smtClean="0">
              <a:solidFill>
                <a:srgbClr val="990000"/>
              </a:solidFill>
            </a:endParaRPr>
          </a:p>
          <a:p>
            <a:pPr marL="804863" lvl="1" indent="-347663" eaLnBrk="1" hangingPunct="1"/>
            <a:r>
              <a:rPr lang="en-US" altLang="en-US" b="1" u="sng" dirty="0" smtClean="0">
                <a:solidFill>
                  <a:srgbClr val="990000"/>
                </a:solidFill>
              </a:rPr>
              <a:t>Staged</a:t>
            </a:r>
            <a:r>
              <a:rPr lang="en-US" altLang="en-US" b="1" dirty="0" smtClean="0"/>
              <a:t>: similar to the CMM assessment </a:t>
            </a:r>
            <a:br>
              <a:rPr lang="en-US" altLang="en-US" b="1" dirty="0" smtClean="0"/>
            </a:br>
            <a:r>
              <a:rPr lang="en-US" altLang="en-US" b="1" dirty="0" smtClean="0"/>
              <a:t>of organization</a:t>
            </a:r>
          </a:p>
          <a:p>
            <a:pPr marL="804863" lvl="1" indent="-347663" eaLnBrk="1" hangingPunct="1"/>
            <a:r>
              <a:rPr lang="en-US" altLang="en-US" b="1" u="sng" dirty="0" smtClean="0">
                <a:solidFill>
                  <a:srgbClr val="990000"/>
                </a:solidFill>
              </a:rPr>
              <a:t>Continuous</a:t>
            </a:r>
            <a:r>
              <a:rPr lang="en-US" altLang="en-US" b="1" dirty="0" smtClean="0"/>
              <a:t>: better for assessing maturity of each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/>
              <a:t>What </a:t>
            </a:r>
            <a:r>
              <a:rPr lang="en-US" altLang="en-US" sz="4000" b="1" dirty="0" smtClean="0"/>
              <a:t>Is </a:t>
            </a:r>
            <a:r>
              <a:rPr lang="en-US" altLang="en-US" sz="4000" b="1" dirty="0"/>
              <a:t>a </a:t>
            </a:r>
            <a:r>
              <a:rPr lang="en-US" altLang="en-US" sz="4000" b="1" dirty="0">
                <a:solidFill>
                  <a:srgbClr val="0000CC"/>
                </a:solidFill>
              </a:rPr>
              <a:t>Process </a:t>
            </a:r>
            <a:r>
              <a:rPr lang="en-US" altLang="en-US" sz="4000" b="1" dirty="0" smtClean="0">
                <a:solidFill>
                  <a:srgbClr val="0000CC"/>
                </a:solidFill>
              </a:rPr>
              <a:t>Model?</a:t>
            </a:r>
            <a:r>
              <a:rPr lang="en-US" altLang="en-US" sz="4000" b="1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i="1" dirty="0"/>
              <a:t>It is a</a:t>
            </a:r>
            <a:r>
              <a:rPr lang="en-US" altLang="en-US" b="1" i="1" dirty="0">
                <a:solidFill>
                  <a:schemeClr val="accent2"/>
                </a:solidFill>
              </a:rPr>
              <a:t> </a:t>
            </a:r>
            <a:r>
              <a:rPr lang="en-US" altLang="en-US" b="1" i="1" dirty="0">
                <a:solidFill>
                  <a:srgbClr val="990000"/>
                </a:solidFill>
              </a:rPr>
              <a:t>description</a:t>
            </a:r>
            <a:r>
              <a:rPr lang="en-US" altLang="en-US" b="1" i="1" dirty="0">
                <a:solidFill>
                  <a:schemeClr val="accent2"/>
                </a:solidFill>
              </a:rPr>
              <a:t> </a:t>
            </a:r>
            <a:r>
              <a:rPr lang="en-US" altLang="en-US" b="1" i="1" dirty="0"/>
              <a:t>of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i="1" dirty="0">
                <a:solidFill>
                  <a:schemeClr val="accent2"/>
                </a:solidFill>
              </a:rPr>
              <a:t>   </a:t>
            </a:r>
            <a:r>
              <a:rPr lang="en-US" altLang="en-US" b="1" i="1" dirty="0" err="1">
                <a:solidFill>
                  <a:schemeClr val="accent2"/>
                </a:solidFill>
              </a:rPr>
              <a:t>i</a:t>
            </a:r>
            <a:r>
              <a:rPr lang="en-US" altLang="en-US" b="1" i="1" dirty="0">
                <a:solidFill>
                  <a:schemeClr val="accent2"/>
                </a:solidFill>
              </a:rPr>
              <a:t>) </a:t>
            </a:r>
            <a:r>
              <a:rPr lang="en-US" altLang="en-US" b="1" i="1" u="sng" dirty="0" smtClean="0">
                <a:solidFill>
                  <a:schemeClr val="accent2"/>
                </a:solidFill>
              </a:rPr>
              <a:t>what </a:t>
            </a:r>
            <a:r>
              <a:rPr lang="en-US" altLang="en-US" b="1" i="1" u="sng" dirty="0">
                <a:solidFill>
                  <a:schemeClr val="accent2"/>
                </a:solidFill>
              </a:rPr>
              <a:t>tasks need to be performed</a:t>
            </a:r>
            <a:r>
              <a:rPr lang="en-US" altLang="en-US" b="1" i="1" dirty="0">
                <a:solidFill>
                  <a:schemeClr val="accent2"/>
                </a:solidFill>
              </a:rPr>
              <a:t> </a:t>
            </a:r>
            <a:r>
              <a:rPr lang="en-US" altLang="en-US" b="1" i="1" dirty="0"/>
              <a:t>in</a:t>
            </a:r>
            <a:r>
              <a:rPr lang="en-US" altLang="en-US" b="1" i="1" dirty="0">
                <a:solidFill>
                  <a:schemeClr val="accent2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i="1" dirty="0">
                <a:solidFill>
                  <a:schemeClr val="accent2"/>
                </a:solidFill>
              </a:rPr>
              <a:t>  ii) </a:t>
            </a:r>
            <a:r>
              <a:rPr lang="en-US" altLang="en-US" b="1" i="1" u="sng" dirty="0" smtClean="0">
                <a:solidFill>
                  <a:schemeClr val="accent2"/>
                </a:solidFill>
              </a:rPr>
              <a:t>what </a:t>
            </a:r>
            <a:r>
              <a:rPr lang="en-US" altLang="en-US" b="1" i="1" u="sng" dirty="0">
                <a:solidFill>
                  <a:schemeClr val="accent2"/>
                </a:solidFill>
              </a:rPr>
              <a:t>sequence</a:t>
            </a:r>
            <a:r>
              <a:rPr lang="en-US" altLang="en-US" b="1" i="1" dirty="0">
                <a:solidFill>
                  <a:schemeClr val="accent2"/>
                </a:solidFill>
              </a:rPr>
              <a:t> </a:t>
            </a:r>
            <a:r>
              <a:rPr lang="en-US" altLang="en-US" b="1" i="1" dirty="0"/>
              <a:t>under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i="1" dirty="0">
                <a:solidFill>
                  <a:schemeClr val="accent2"/>
                </a:solidFill>
              </a:rPr>
              <a:t>  iii) </a:t>
            </a:r>
            <a:r>
              <a:rPr lang="en-US" altLang="en-US" b="1" i="1" u="sng" dirty="0" smtClean="0">
                <a:solidFill>
                  <a:schemeClr val="accent2"/>
                </a:solidFill>
              </a:rPr>
              <a:t>what </a:t>
            </a:r>
            <a:r>
              <a:rPr lang="en-US" altLang="en-US" b="1" i="1" u="sng" dirty="0">
                <a:solidFill>
                  <a:schemeClr val="accent2"/>
                </a:solidFill>
              </a:rPr>
              <a:t>conditions</a:t>
            </a:r>
            <a:r>
              <a:rPr lang="en-US" altLang="en-US" b="1" i="1" dirty="0">
                <a:solidFill>
                  <a:schemeClr val="accent2"/>
                </a:solidFill>
              </a:rPr>
              <a:t> </a:t>
            </a:r>
            <a:r>
              <a:rPr lang="en-US" altLang="en-US" b="1" i="1" dirty="0"/>
              <a:t>by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i="1" dirty="0">
                <a:solidFill>
                  <a:schemeClr val="accent2"/>
                </a:solidFill>
              </a:rPr>
              <a:t> iv) </a:t>
            </a:r>
            <a:r>
              <a:rPr lang="en-US" altLang="en-US" b="1" i="1" u="sng" dirty="0" smtClean="0">
                <a:solidFill>
                  <a:schemeClr val="accent2"/>
                </a:solidFill>
              </a:rPr>
              <a:t>whom </a:t>
            </a:r>
            <a:r>
              <a:rPr lang="en-US" altLang="en-US" b="1" i="1" dirty="0"/>
              <a:t>to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i="1" dirty="0">
                <a:solidFill>
                  <a:schemeClr val="accent2"/>
                </a:solidFill>
              </a:rPr>
              <a:t>                 </a:t>
            </a:r>
            <a:r>
              <a:rPr lang="en-US" altLang="en-US" b="1" i="1" dirty="0"/>
              <a:t>achieve the “desired results.”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959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/>
              <a:t> Levels for 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Continuous </a:t>
            </a:r>
            <a:r>
              <a:rPr lang="en-US" altLang="en-US" sz="2400" b="1" dirty="0" smtClean="0"/>
              <a:t>versus 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Staged</a:t>
            </a:r>
            <a:r>
              <a:rPr lang="en-US" altLang="en-US" sz="2400" b="1" dirty="0" smtClean="0"/>
              <a:t> Models in CMMI</a:t>
            </a:r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5334000" y="40386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05" y="685800"/>
            <a:ext cx="7546848" cy="4669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3800" b="1" dirty="0" smtClean="0">
                <a:solidFill>
                  <a:srgbClr val="0000CC"/>
                </a:solidFill>
              </a:rPr>
              <a:t>25 Processes of CMMI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 dirty="0" smtClean="0"/>
              <a:t>There are 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25 processes covering </a:t>
            </a:r>
            <a:r>
              <a:rPr lang="en-US" altLang="en-US" sz="2400" b="1" u="sng" dirty="0" smtClean="0">
                <a:solidFill>
                  <a:srgbClr val="006600"/>
                </a:solidFill>
              </a:rPr>
              <a:t>4 major categories</a:t>
            </a:r>
            <a:r>
              <a:rPr lang="en-US" altLang="en-US" sz="2400" b="1" dirty="0" smtClean="0"/>
              <a:t>: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0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 dirty="0" smtClean="0">
                <a:solidFill>
                  <a:srgbClr val="0000CC"/>
                </a:solidFill>
              </a:rPr>
              <a:t>Process Management</a:t>
            </a:r>
            <a:r>
              <a:rPr lang="en-US" altLang="en-US" sz="2000" b="1" dirty="0" smtClean="0"/>
              <a:t> (has 5 processes):</a:t>
            </a:r>
          </a:p>
          <a:p>
            <a:pPr marL="1030288" lvl="2" eaLnBrk="1" hangingPunct="1">
              <a:lnSpc>
                <a:spcPct val="80000"/>
              </a:lnSpc>
            </a:pPr>
            <a:r>
              <a:rPr lang="en-US" altLang="en-US" sz="1800" b="1" dirty="0" smtClean="0"/>
              <a:t>Organization process focus</a:t>
            </a:r>
          </a:p>
          <a:p>
            <a:pPr marL="1030288" lvl="2" eaLnBrk="1" hangingPunct="1">
              <a:lnSpc>
                <a:spcPct val="80000"/>
              </a:lnSpc>
            </a:pPr>
            <a:r>
              <a:rPr lang="en-US" altLang="en-US" sz="1800" b="1" dirty="0" smtClean="0"/>
              <a:t>Organizational process definition</a:t>
            </a:r>
          </a:p>
          <a:p>
            <a:pPr marL="1030288" lvl="2" eaLnBrk="1" hangingPunct="1">
              <a:lnSpc>
                <a:spcPct val="80000"/>
              </a:lnSpc>
            </a:pPr>
            <a:r>
              <a:rPr lang="en-US" altLang="en-US" sz="1800" b="1" dirty="0" smtClean="0"/>
              <a:t>Organizational training</a:t>
            </a:r>
          </a:p>
          <a:p>
            <a:pPr marL="1030288" lvl="2" eaLnBrk="1" hangingPunct="1">
              <a:lnSpc>
                <a:spcPct val="80000"/>
              </a:lnSpc>
            </a:pPr>
            <a:r>
              <a:rPr lang="en-US" altLang="en-US" sz="1800" b="1" dirty="0" smtClean="0"/>
              <a:t>Organizational process performance</a:t>
            </a:r>
          </a:p>
          <a:p>
            <a:pPr marL="1030288" lvl="2" eaLnBrk="1" hangingPunct="1">
              <a:lnSpc>
                <a:spcPct val="80000"/>
              </a:lnSpc>
            </a:pPr>
            <a:r>
              <a:rPr lang="en-US" altLang="en-US" sz="1800" b="1" dirty="0" smtClean="0"/>
              <a:t>Organizational innovation and deployment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en-US" sz="10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 dirty="0" smtClean="0">
                <a:solidFill>
                  <a:srgbClr val="0000CC"/>
                </a:solidFill>
              </a:rPr>
              <a:t>Project Management</a:t>
            </a:r>
            <a:r>
              <a:rPr lang="en-US" altLang="en-US" sz="2000" b="1" dirty="0" smtClean="0"/>
              <a:t> (has 8 processes):</a:t>
            </a:r>
          </a:p>
          <a:p>
            <a:pPr marL="1030288" lvl="2" eaLnBrk="1" hangingPunct="1">
              <a:lnSpc>
                <a:spcPct val="80000"/>
              </a:lnSpc>
            </a:pPr>
            <a:r>
              <a:rPr lang="en-US" altLang="en-US" sz="1800" b="1" dirty="0" smtClean="0"/>
              <a:t>Project planning</a:t>
            </a:r>
          </a:p>
          <a:p>
            <a:pPr marL="1030288" lvl="2" eaLnBrk="1" hangingPunct="1">
              <a:lnSpc>
                <a:spcPct val="80000"/>
              </a:lnSpc>
            </a:pPr>
            <a:r>
              <a:rPr lang="en-US" altLang="en-US" sz="1800" b="1" dirty="0" smtClean="0"/>
              <a:t>Project monitoring and control</a:t>
            </a:r>
          </a:p>
          <a:p>
            <a:pPr marL="1030288" lvl="2" eaLnBrk="1" hangingPunct="1">
              <a:lnSpc>
                <a:spcPct val="80000"/>
              </a:lnSpc>
            </a:pPr>
            <a:r>
              <a:rPr lang="en-US" altLang="en-US" sz="1800" b="1" dirty="0" smtClean="0"/>
              <a:t>Supplier agreement management</a:t>
            </a:r>
          </a:p>
          <a:p>
            <a:pPr marL="1030288" lvl="2" eaLnBrk="1" hangingPunct="1">
              <a:lnSpc>
                <a:spcPct val="80000"/>
              </a:lnSpc>
            </a:pPr>
            <a:r>
              <a:rPr lang="en-US" altLang="en-US" sz="1800" b="1" dirty="0" smtClean="0"/>
              <a:t>Integrated project management</a:t>
            </a:r>
          </a:p>
          <a:p>
            <a:pPr marL="1030288" lvl="2" eaLnBrk="1" hangingPunct="1">
              <a:lnSpc>
                <a:spcPct val="80000"/>
              </a:lnSpc>
            </a:pPr>
            <a:r>
              <a:rPr lang="en-US" altLang="en-US" sz="1800" b="1" dirty="0" smtClean="0"/>
              <a:t>Risk management</a:t>
            </a:r>
          </a:p>
          <a:p>
            <a:pPr marL="1030288" lvl="2" eaLnBrk="1" hangingPunct="1">
              <a:lnSpc>
                <a:spcPct val="80000"/>
              </a:lnSpc>
            </a:pPr>
            <a:r>
              <a:rPr lang="en-US" altLang="en-US" sz="1800" b="1" dirty="0" smtClean="0"/>
              <a:t>Integrated teaming</a:t>
            </a:r>
          </a:p>
          <a:p>
            <a:pPr marL="1030288" lvl="2" eaLnBrk="1" hangingPunct="1">
              <a:lnSpc>
                <a:spcPct val="80000"/>
              </a:lnSpc>
            </a:pPr>
            <a:r>
              <a:rPr lang="en-US" altLang="en-US" sz="1800" b="1" dirty="0" smtClean="0"/>
              <a:t>Integrated supplier management</a:t>
            </a:r>
          </a:p>
          <a:p>
            <a:pPr marL="1030288" lvl="2" eaLnBrk="1" hangingPunct="1">
              <a:lnSpc>
                <a:spcPct val="80000"/>
              </a:lnSpc>
            </a:pPr>
            <a:r>
              <a:rPr lang="en-US" altLang="en-US" sz="1800" b="1" dirty="0" smtClean="0"/>
              <a:t>Quantitative project management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15963"/>
          </a:xfrm>
        </p:spPr>
        <p:txBody>
          <a:bodyPr/>
          <a:lstStyle/>
          <a:p>
            <a:pPr eaLnBrk="1" hangingPunct="1"/>
            <a:r>
              <a:rPr lang="en-US" altLang="en-US" sz="3800" b="1" dirty="0" smtClean="0">
                <a:solidFill>
                  <a:srgbClr val="0000CC"/>
                </a:solidFill>
              </a:rPr>
              <a:t>25 Processes of CMMI 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(cont.)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924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Lucida Grande"/>
              <a:buChar char="–"/>
            </a:pPr>
            <a:r>
              <a:rPr lang="en-US" altLang="en-US" sz="2000" b="1" dirty="0" smtClean="0">
                <a:solidFill>
                  <a:srgbClr val="0000CC"/>
                </a:solidFill>
              </a:rPr>
              <a:t>Engineering </a:t>
            </a:r>
            <a:r>
              <a:rPr lang="en-US" altLang="en-US" sz="2000" b="1" dirty="0" smtClean="0"/>
              <a:t>(has 6 processes)</a:t>
            </a:r>
          </a:p>
          <a:p>
            <a:pPr marL="619125" lvl="1" eaLnBrk="1" hangingPunct="1">
              <a:lnSpc>
                <a:spcPct val="90000"/>
              </a:lnSpc>
              <a:buFont typeface="Arial"/>
              <a:buChar char="•"/>
            </a:pPr>
            <a:r>
              <a:rPr lang="en-US" altLang="en-US" sz="1800" b="1" dirty="0" smtClean="0"/>
              <a:t>Requirements development</a:t>
            </a:r>
          </a:p>
          <a:p>
            <a:pPr marL="619125" lvl="1" eaLnBrk="1" hangingPunct="1">
              <a:lnSpc>
                <a:spcPct val="90000"/>
              </a:lnSpc>
              <a:buFont typeface="Arial"/>
              <a:buChar char="•"/>
            </a:pPr>
            <a:r>
              <a:rPr lang="en-US" altLang="en-US" sz="1800" b="1" dirty="0" smtClean="0"/>
              <a:t>Requirements management</a:t>
            </a:r>
          </a:p>
          <a:p>
            <a:pPr marL="619125" lvl="1" eaLnBrk="1" hangingPunct="1">
              <a:lnSpc>
                <a:spcPct val="90000"/>
              </a:lnSpc>
              <a:buFont typeface="Arial"/>
              <a:buChar char="•"/>
            </a:pPr>
            <a:r>
              <a:rPr lang="en-US" altLang="en-US" sz="1800" b="1" dirty="0" smtClean="0"/>
              <a:t>Technical solution</a:t>
            </a:r>
          </a:p>
          <a:p>
            <a:pPr marL="619125" lvl="1" eaLnBrk="1" hangingPunct="1">
              <a:lnSpc>
                <a:spcPct val="90000"/>
              </a:lnSpc>
              <a:buFont typeface="Arial"/>
              <a:buChar char="•"/>
            </a:pPr>
            <a:r>
              <a:rPr lang="en-US" altLang="en-US" sz="1800" b="1" dirty="0" smtClean="0"/>
              <a:t>Product integration</a:t>
            </a:r>
          </a:p>
          <a:p>
            <a:pPr marL="619125" lvl="1" eaLnBrk="1" hangingPunct="1">
              <a:lnSpc>
                <a:spcPct val="90000"/>
              </a:lnSpc>
              <a:buFont typeface="Arial"/>
              <a:buChar char="•"/>
            </a:pPr>
            <a:r>
              <a:rPr lang="en-US" altLang="en-US" sz="1800" b="1" dirty="0" smtClean="0"/>
              <a:t>Verification</a:t>
            </a:r>
          </a:p>
          <a:p>
            <a:pPr marL="619125" lvl="1" eaLnBrk="1" hangingPunct="1">
              <a:lnSpc>
                <a:spcPct val="90000"/>
              </a:lnSpc>
              <a:buFont typeface="Arial"/>
              <a:buChar char="•"/>
            </a:pPr>
            <a:r>
              <a:rPr lang="en-US" altLang="en-US" sz="1800" b="1" dirty="0" smtClean="0"/>
              <a:t>Validation</a:t>
            </a:r>
          </a:p>
          <a:p>
            <a:pPr marL="619125" lvl="1" eaLnBrk="1" hangingPunct="1">
              <a:lnSpc>
                <a:spcPct val="90000"/>
              </a:lnSpc>
              <a:buFont typeface="Arial"/>
              <a:buChar char="•"/>
            </a:pPr>
            <a:endParaRPr lang="en-US" altLang="en-US" sz="1000" b="1" dirty="0" smtClean="0"/>
          </a:p>
          <a:p>
            <a:pPr eaLnBrk="1" hangingPunct="1">
              <a:lnSpc>
                <a:spcPct val="90000"/>
              </a:lnSpc>
              <a:buFont typeface="Lucida Grande"/>
              <a:buChar char="–"/>
            </a:pPr>
            <a:r>
              <a:rPr lang="en-US" altLang="en-US" sz="2000" b="1" dirty="0" smtClean="0">
                <a:solidFill>
                  <a:srgbClr val="0000CC"/>
                </a:solidFill>
              </a:rPr>
              <a:t>Support</a:t>
            </a:r>
            <a:r>
              <a:rPr lang="en-US" altLang="en-US" sz="2000" b="1" dirty="0" smtClean="0"/>
              <a:t> (has 6 processes)</a:t>
            </a:r>
          </a:p>
          <a:p>
            <a:pPr marL="619125" lvl="1" eaLnBrk="1" hangingPunct="1">
              <a:lnSpc>
                <a:spcPct val="90000"/>
              </a:lnSpc>
              <a:buFont typeface="Arial"/>
              <a:buChar char="•"/>
            </a:pPr>
            <a:r>
              <a:rPr lang="en-US" altLang="en-US" sz="1800" b="1" dirty="0" smtClean="0"/>
              <a:t>Configuration management</a:t>
            </a:r>
          </a:p>
          <a:p>
            <a:pPr marL="619125" lvl="1" eaLnBrk="1" hangingPunct="1">
              <a:lnSpc>
                <a:spcPct val="90000"/>
              </a:lnSpc>
              <a:buFont typeface="Arial"/>
              <a:buChar char="•"/>
            </a:pPr>
            <a:r>
              <a:rPr lang="en-US" altLang="en-US" sz="1800" b="1" dirty="0" smtClean="0"/>
              <a:t>Process and product quality assurance</a:t>
            </a:r>
          </a:p>
          <a:p>
            <a:pPr marL="619125" lvl="1" eaLnBrk="1" hangingPunct="1">
              <a:lnSpc>
                <a:spcPct val="90000"/>
              </a:lnSpc>
              <a:buFont typeface="Arial"/>
              <a:buChar char="•"/>
            </a:pPr>
            <a:r>
              <a:rPr lang="en-US" altLang="en-US" sz="1800" b="1" dirty="0" smtClean="0"/>
              <a:t>Measurement and analysis</a:t>
            </a:r>
          </a:p>
          <a:p>
            <a:pPr marL="619125" lvl="1" eaLnBrk="1" hangingPunct="1">
              <a:lnSpc>
                <a:spcPct val="90000"/>
              </a:lnSpc>
              <a:buFont typeface="Arial"/>
              <a:buChar char="•"/>
            </a:pPr>
            <a:r>
              <a:rPr lang="en-US" altLang="en-US" sz="1800" b="1" dirty="0" smtClean="0"/>
              <a:t>Organizational environment for integration</a:t>
            </a:r>
          </a:p>
          <a:p>
            <a:pPr marL="619125" lvl="1" eaLnBrk="1" hangingPunct="1">
              <a:lnSpc>
                <a:spcPct val="90000"/>
              </a:lnSpc>
              <a:buFont typeface="Arial"/>
              <a:buChar char="•"/>
            </a:pPr>
            <a:r>
              <a:rPr lang="en-US" altLang="en-US" sz="1800" b="1" dirty="0" smtClean="0"/>
              <a:t>Decision analysis and resolution</a:t>
            </a:r>
          </a:p>
          <a:p>
            <a:pPr marL="619125" lvl="1" eaLnBrk="1" hangingPunct="1">
              <a:lnSpc>
                <a:spcPct val="90000"/>
              </a:lnSpc>
              <a:buFont typeface="Arial"/>
              <a:buChar char="•"/>
            </a:pPr>
            <a:r>
              <a:rPr lang="en-US" altLang="en-US" sz="1800" b="1" dirty="0" smtClean="0"/>
              <a:t>Causal analysis and resolution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 b="1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en-US" sz="3600" b="1" dirty="0" smtClean="0"/>
              <a:t>Continuous versus Staged Models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5181600"/>
          </a:xfrm>
        </p:spPr>
        <p:txBody>
          <a:bodyPr/>
          <a:lstStyle/>
          <a:p>
            <a:pPr eaLnBrk="1" hangingPunct="1"/>
            <a:r>
              <a:rPr lang="en-US" altLang="en-US" sz="2000" b="1" dirty="0" smtClean="0"/>
              <a:t>In </a:t>
            </a:r>
            <a:r>
              <a:rPr lang="en-US" altLang="en-US" sz="2000" b="1" dirty="0" smtClean="0">
                <a:solidFill>
                  <a:srgbClr val="0000CC"/>
                </a:solidFill>
              </a:rPr>
              <a:t>Continuous Representation</a:t>
            </a:r>
            <a:r>
              <a:rPr lang="en-US" altLang="en-US" sz="2000" b="1" dirty="0" smtClean="0"/>
              <a:t>, each </a:t>
            </a:r>
            <a:r>
              <a:rPr lang="en-US" altLang="en-US" sz="2000" b="1" u="sng" dirty="0" smtClean="0"/>
              <a:t>process</a:t>
            </a:r>
            <a:r>
              <a:rPr lang="en-US" altLang="en-US" sz="2000" b="1" dirty="0" smtClean="0"/>
              <a:t> starts at capability level 0 and moves up the capability levels based on achieving “generic goals” and “specific sub-goals.”</a:t>
            </a:r>
          </a:p>
          <a:p>
            <a:pPr lvl="1" eaLnBrk="1" hangingPunct="1"/>
            <a:r>
              <a:rPr lang="en-US" altLang="en-US" sz="1800" b="1" dirty="0" smtClean="0"/>
              <a:t>Allows the organization to choose and pick the process to focus on based on the needs of the organization.</a:t>
            </a:r>
          </a:p>
          <a:p>
            <a:pPr lvl="1" eaLnBrk="1" hangingPunct="1"/>
            <a:r>
              <a:rPr lang="en-US" altLang="en-US" sz="1800" b="1" dirty="0" smtClean="0"/>
              <a:t>Allows comparison of process area by process area between organizations.</a:t>
            </a:r>
          </a:p>
          <a:p>
            <a:pPr lvl="1" eaLnBrk="1" hangingPunct="1"/>
            <a:r>
              <a:rPr lang="en-US" altLang="en-US" sz="1800" b="1" dirty="0" smtClean="0"/>
              <a:t>Allows easier migration from other standards.</a:t>
            </a:r>
          </a:p>
          <a:p>
            <a:pPr lvl="1" eaLnBrk="1" hangingPunct="1"/>
            <a:endParaRPr lang="en-US" altLang="en-US" sz="900" b="1" dirty="0" smtClean="0"/>
          </a:p>
          <a:p>
            <a:pPr eaLnBrk="1" hangingPunct="1"/>
            <a:r>
              <a:rPr lang="en-US" altLang="en-US" sz="2000" b="1" dirty="0" smtClean="0"/>
              <a:t>In </a:t>
            </a:r>
            <a:r>
              <a:rPr lang="en-US" altLang="en-US" sz="2000" b="1" dirty="0" smtClean="0">
                <a:solidFill>
                  <a:srgbClr val="0000CC"/>
                </a:solidFill>
              </a:rPr>
              <a:t>Staged Representation</a:t>
            </a:r>
            <a:r>
              <a:rPr lang="en-US" altLang="en-US" sz="2000" b="1" dirty="0" smtClean="0"/>
              <a:t>, the </a:t>
            </a:r>
            <a:r>
              <a:rPr lang="en-US" altLang="en-US" sz="2000" b="1" u="sng" dirty="0" smtClean="0"/>
              <a:t>organization</a:t>
            </a:r>
            <a:r>
              <a:rPr lang="en-US" altLang="en-US" sz="2000" b="1" dirty="0" smtClean="0"/>
              <a:t> starts at maturity level 1 and moves up the levels based on mastering sets of processes.</a:t>
            </a:r>
          </a:p>
          <a:p>
            <a:pPr lvl="1" eaLnBrk="1" hangingPunct="1"/>
            <a:r>
              <a:rPr lang="en-US" altLang="en-US" sz="1800" b="1" dirty="0" smtClean="0"/>
              <a:t>Allows easy migration from the earlier CMM model.</a:t>
            </a:r>
          </a:p>
          <a:p>
            <a:pPr lvl="1" eaLnBrk="1" hangingPunct="1"/>
            <a:r>
              <a:rPr lang="en-US" altLang="en-US" sz="1800" b="1" dirty="0" smtClean="0"/>
              <a:t>Provides a guidance of sequence of maturity by process areas.</a:t>
            </a:r>
          </a:p>
          <a:p>
            <a:pPr lvl="1" eaLnBrk="1" hangingPunct="1"/>
            <a:r>
              <a:rPr lang="en-US" altLang="en-US" sz="1800" b="1" dirty="0" smtClean="0"/>
              <a:t>Allows easier comparison of organizations by maturity levels.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486400"/>
            <a:ext cx="8229600" cy="792163"/>
          </a:xfrm>
        </p:spPr>
        <p:txBody>
          <a:bodyPr/>
          <a:lstStyle/>
          <a:p>
            <a:pPr eaLnBrk="1" hangingPunct="1"/>
            <a:r>
              <a:rPr lang="en-US" altLang="en-US" sz="2400" b="1" dirty="0" smtClean="0"/>
              <a:t> Achieving the “</a:t>
            </a:r>
            <a:r>
              <a:rPr lang="en-US" altLang="en-US" sz="2400" b="1" i="1" dirty="0" smtClean="0"/>
              <a:t>Capability Levels”</a:t>
            </a:r>
            <a:r>
              <a:rPr lang="en-US" altLang="en-US" sz="2400" b="1" dirty="0" smtClean="0"/>
              <a:t> by </a:t>
            </a:r>
            <a:r>
              <a:rPr lang="en-US" altLang="en-US" sz="2400" b="1" u="sng" dirty="0"/>
              <a:t>E</a:t>
            </a:r>
            <a:r>
              <a:rPr lang="en-US" altLang="en-US" sz="2400" b="1" u="sng" dirty="0" smtClean="0"/>
              <a:t>ach Process Area</a:t>
            </a:r>
            <a:r>
              <a:rPr lang="en-US" altLang="en-US" sz="2400" b="1" dirty="0" smtClean="0"/>
              <a:t> in the 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Continuous Representation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85800"/>
            <a:ext cx="7939822" cy="4388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sz="3800" b="1" dirty="0" smtClean="0"/>
              <a:t>Five Generic Goals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915400" cy="44958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/>
              <a:t>Goal 1 – Achieve all the specific goals of the specific process.</a:t>
            </a:r>
          </a:p>
          <a:p>
            <a:pPr eaLnBrk="1" hangingPunct="1"/>
            <a:r>
              <a:rPr lang="en-US" altLang="en-US" sz="2400" b="1" dirty="0" smtClean="0"/>
              <a:t>Goal 2 – Institutionalize the managing of consistency of that process across organization.</a:t>
            </a:r>
          </a:p>
          <a:p>
            <a:pPr eaLnBrk="1" hangingPunct="1"/>
            <a:r>
              <a:rPr lang="en-US" altLang="en-US" sz="2400" b="1" dirty="0" smtClean="0"/>
              <a:t>Goal 3 – Institutionalize the defining of that process across the organization.</a:t>
            </a:r>
          </a:p>
          <a:p>
            <a:pPr eaLnBrk="1" hangingPunct="1"/>
            <a:r>
              <a:rPr lang="en-US" altLang="en-US" sz="2400" b="1" dirty="0" smtClean="0"/>
              <a:t>Goal 4 – Institutionalize quantitatively managing that process across the organization.</a:t>
            </a:r>
          </a:p>
          <a:p>
            <a:pPr eaLnBrk="1" hangingPunct="1"/>
            <a:r>
              <a:rPr lang="en-US" altLang="en-US" sz="2400" b="1" dirty="0" smtClean="0"/>
              <a:t>Goal 5 </a:t>
            </a:r>
            <a:r>
              <a:rPr lang="en-US" altLang="en-US" sz="2400" b="1" dirty="0"/>
              <a:t>– </a:t>
            </a:r>
            <a:r>
              <a:rPr lang="en-US" altLang="en-US" sz="2400" b="1" dirty="0" smtClean="0"/>
              <a:t>Institutionalize continuous optimizing/improving that process across the organization.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2400" b="1" dirty="0" smtClean="0"/>
              <a:t>Achieving </a:t>
            </a:r>
            <a:r>
              <a:rPr lang="en-US" altLang="en-US" sz="2400" b="1" i="1" dirty="0" smtClean="0"/>
              <a:t>“Maturity Level”</a:t>
            </a:r>
            <a:r>
              <a:rPr lang="en-US" altLang="en-US" sz="2400" b="1" dirty="0" smtClean="0"/>
              <a:t> (ML) in the</a:t>
            </a:r>
            <a:br>
              <a:rPr lang="en-US" altLang="en-US" sz="2400" b="1" dirty="0" smtClean="0"/>
            </a:br>
            <a:r>
              <a:rPr lang="en-US" altLang="en-US" sz="2400" b="1" dirty="0" smtClean="0"/>
              <a:t> 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Staged Representation model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5486400"/>
          </a:xfrm>
        </p:spPr>
        <p:txBody>
          <a:bodyPr/>
          <a:lstStyle/>
          <a:p>
            <a:pPr eaLnBrk="1" hangingPunct="1"/>
            <a:r>
              <a:rPr lang="en-US" altLang="en-US" sz="1800" b="1" dirty="0" smtClean="0">
                <a:solidFill>
                  <a:srgbClr val="990000"/>
                </a:solidFill>
              </a:rPr>
              <a:t>ML1 </a:t>
            </a:r>
            <a:r>
              <a:rPr lang="en-US" altLang="en-US" sz="1800" b="1" dirty="0" smtClean="0"/>
              <a:t>(0 process): no process</a:t>
            </a:r>
          </a:p>
          <a:p>
            <a:pPr eaLnBrk="1" hangingPunct="1">
              <a:buFontTx/>
              <a:buNone/>
            </a:pPr>
            <a:endParaRPr lang="en-US" altLang="en-US" sz="900" b="1" dirty="0" smtClean="0"/>
          </a:p>
          <a:p>
            <a:pPr eaLnBrk="1" hangingPunct="1"/>
            <a:r>
              <a:rPr lang="en-US" altLang="en-US" sz="1800" b="1" dirty="0" smtClean="0">
                <a:solidFill>
                  <a:srgbClr val="990000"/>
                </a:solidFill>
              </a:rPr>
              <a:t>ML2 </a:t>
            </a:r>
            <a:r>
              <a:rPr lang="en-US" altLang="en-US" sz="1800" b="1" dirty="0" smtClean="0"/>
              <a:t>(7 processes): 1) requirements management, 2) project planning, </a:t>
            </a:r>
            <a:br>
              <a:rPr lang="en-US" altLang="en-US" sz="1800" b="1" dirty="0" smtClean="0"/>
            </a:br>
            <a:r>
              <a:rPr lang="en-US" altLang="en-US" sz="1800" b="1" dirty="0" smtClean="0"/>
              <a:t>3) project monitoring, 4) supplier agreement </a:t>
            </a:r>
            <a:r>
              <a:rPr lang="en-US" altLang="en-US" sz="1800" b="1" dirty="0"/>
              <a:t>management, </a:t>
            </a:r>
            <a:r>
              <a:rPr lang="en-US" altLang="en-US" sz="1800" b="1" dirty="0" smtClean="0"/>
              <a:t/>
            </a:r>
            <a:br>
              <a:rPr lang="en-US" altLang="en-US" sz="1800" b="1" dirty="0" smtClean="0"/>
            </a:br>
            <a:r>
              <a:rPr lang="en-US" altLang="en-US" sz="1800" b="1" dirty="0" smtClean="0"/>
              <a:t>5) measurement and analysis, 6) process and product quality assurance, 7) </a:t>
            </a:r>
            <a:r>
              <a:rPr lang="en-US" altLang="en-US" sz="1800" b="1" dirty="0"/>
              <a:t>configuration management</a:t>
            </a:r>
            <a:endParaRPr lang="en-US" altLang="en-US" sz="900" b="1" dirty="0" smtClean="0"/>
          </a:p>
          <a:p>
            <a:pPr eaLnBrk="1" hangingPunct="1"/>
            <a:r>
              <a:rPr lang="en-US" altLang="en-US" sz="1800" b="1" dirty="0" smtClean="0">
                <a:solidFill>
                  <a:srgbClr val="990000"/>
                </a:solidFill>
              </a:rPr>
              <a:t>ML3</a:t>
            </a:r>
            <a:r>
              <a:rPr lang="en-US" altLang="en-US" sz="1800" b="1" dirty="0" smtClean="0"/>
              <a:t> (14 processes): 1) requirements development, 2) technical solution, 3) product integration, 4) verification, 5) validation, 6) organizational process focus, 7) organizational process definition, 8) organizational training, 9) integrated project management, 10) risk management, </a:t>
            </a:r>
            <a:br>
              <a:rPr lang="en-US" altLang="en-US" sz="1800" b="1" dirty="0" smtClean="0"/>
            </a:br>
            <a:r>
              <a:rPr lang="en-US" altLang="en-US" sz="1800" b="1" dirty="0" smtClean="0"/>
              <a:t>11) integrated teaming, 12) integrated supplier </a:t>
            </a:r>
            <a:r>
              <a:rPr lang="en-US" altLang="en-US" sz="1800" b="1" dirty="0"/>
              <a:t>management, </a:t>
            </a:r>
            <a:r>
              <a:rPr lang="en-US" altLang="en-US" sz="1800" b="1" dirty="0" smtClean="0"/>
              <a:t>13) decision analysis and resolution, 14) organizational environment for integration</a:t>
            </a:r>
          </a:p>
          <a:p>
            <a:pPr eaLnBrk="1" hangingPunct="1">
              <a:buFontTx/>
              <a:buNone/>
            </a:pPr>
            <a:endParaRPr lang="en-US" altLang="en-US" sz="900" b="1" dirty="0" smtClean="0"/>
          </a:p>
          <a:p>
            <a:pPr eaLnBrk="1" hangingPunct="1"/>
            <a:r>
              <a:rPr lang="en-US" altLang="en-US" sz="1800" b="1" dirty="0" smtClean="0">
                <a:solidFill>
                  <a:srgbClr val="990000"/>
                </a:solidFill>
              </a:rPr>
              <a:t>ML4</a:t>
            </a:r>
            <a:r>
              <a:rPr lang="en-US" altLang="en-US" sz="1800" b="1" dirty="0" smtClean="0"/>
              <a:t> (2 processes): 1) organizational process performance, </a:t>
            </a:r>
            <a:br>
              <a:rPr lang="en-US" altLang="en-US" sz="1800" b="1" dirty="0" smtClean="0"/>
            </a:br>
            <a:r>
              <a:rPr lang="en-US" altLang="en-US" sz="1800" b="1" dirty="0" smtClean="0"/>
              <a:t>2) quantitative project management</a:t>
            </a:r>
          </a:p>
          <a:p>
            <a:pPr eaLnBrk="1" hangingPunct="1">
              <a:buFontTx/>
              <a:buNone/>
            </a:pPr>
            <a:endParaRPr lang="en-US" altLang="en-US" sz="900" b="1" dirty="0" smtClean="0"/>
          </a:p>
          <a:p>
            <a:pPr eaLnBrk="1" hangingPunct="1"/>
            <a:r>
              <a:rPr lang="en-US" altLang="en-US" sz="1800" b="1" dirty="0" smtClean="0">
                <a:solidFill>
                  <a:srgbClr val="990000"/>
                </a:solidFill>
              </a:rPr>
              <a:t>ML5</a:t>
            </a:r>
            <a:r>
              <a:rPr lang="en-US" altLang="en-US" sz="1800" b="1" dirty="0" smtClean="0"/>
              <a:t> (2 processes): 1) organizational innovation and deployment, </a:t>
            </a:r>
            <a:br>
              <a:rPr lang="en-US" altLang="en-US" sz="1800" b="1" dirty="0" smtClean="0"/>
            </a:br>
            <a:r>
              <a:rPr lang="en-US" altLang="en-US" sz="1800" b="1" dirty="0" smtClean="0"/>
              <a:t>2) causal analysis and resolution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685800"/>
          </a:xfrm>
        </p:spPr>
        <p:txBody>
          <a:bodyPr/>
          <a:lstStyle/>
          <a:p>
            <a:pPr eaLnBrk="1" hangingPunct="1"/>
            <a:r>
              <a:rPr lang="en-US" altLang="en-US" sz="3600" b="1" dirty="0" smtClean="0">
                <a:solidFill>
                  <a:srgbClr val="0000CC"/>
                </a:solidFill>
              </a:rPr>
              <a:t>Process Definition &amp; Communication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b="1" u="sng" dirty="0" smtClean="0"/>
              <a:t>Two Main Components of Process Definition</a:t>
            </a:r>
            <a:r>
              <a:rPr lang="en-US" altLang="en-US" sz="2200" b="1" dirty="0" smtClean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0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Major activities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Sequencing of activities</a:t>
            </a:r>
          </a:p>
          <a:p>
            <a:pPr eaLnBrk="1" hangingPunct="1">
              <a:lnSpc>
                <a:spcPct val="90000"/>
              </a:lnSpc>
            </a:pPr>
            <a:endParaRPr lang="en-US" altLang="en-US" sz="1000" b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200" b="1" dirty="0" smtClean="0">
                <a:solidFill>
                  <a:srgbClr val="660066"/>
                </a:solidFill>
              </a:rPr>
              <a:t>*Most of the organizations </a:t>
            </a:r>
            <a:r>
              <a:rPr lang="en-US" altLang="en-US" sz="2200" b="1" u="sng" dirty="0" smtClean="0">
                <a:solidFill>
                  <a:srgbClr val="660066"/>
                </a:solidFill>
              </a:rPr>
              <a:t>need to modify an existing process</a:t>
            </a:r>
            <a:r>
              <a:rPr lang="en-US" altLang="en-US" sz="2200" b="1" dirty="0" smtClean="0">
                <a:solidFill>
                  <a:srgbClr val="660066"/>
                </a:solidFill>
              </a:rPr>
              <a:t> to better fit their needs </a:t>
            </a:r>
            <a:r>
              <a:rPr lang="en-US" altLang="en-US" sz="2200" b="1" i="1" dirty="0" smtClean="0">
                <a:solidFill>
                  <a:srgbClr val="660066"/>
                </a:solidFill>
              </a:rPr>
              <a:t>—</a:t>
            </a:r>
            <a:r>
              <a:rPr lang="en-US" altLang="en-US" sz="2200" b="1" dirty="0" smtClean="0">
                <a:solidFill>
                  <a:srgbClr val="660066"/>
                </a:solidFill>
              </a:rPr>
              <a:t> thus they must define </a:t>
            </a:r>
            <a:br>
              <a:rPr lang="en-US" altLang="en-US" sz="2200" b="1" dirty="0" smtClean="0">
                <a:solidFill>
                  <a:srgbClr val="660066"/>
                </a:solidFill>
              </a:rPr>
            </a:br>
            <a:r>
              <a:rPr lang="en-US" altLang="en-US" sz="2200" b="1" dirty="0" smtClean="0">
                <a:solidFill>
                  <a:srgbClr val="660066"/>
                </a:solidFill>
              </a:rPr>
              <a:t>in more detail and communicate the modified process definitions (a major endeavor).*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000" b="1" dirty="0" smtClean="0">
              <a:solidFill>
                <a:srgbClr val="660066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200" b="1" dirty="0" smtClean="0"/>
              <a:t>Expanding process definition to more “refined” level: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9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>
                <a:solidFill>
                  <a:srgbClr val="0000CC"/>
                </a:solidFill>
              </a:rPr>
              <a:t>Detailed description of the </a:t>
            </a:r>
            <a:r>
              <a:rPr lang="en-US" altLang="en-US" sz="1800" b="1" i="1" u="sng" dirty="0" smtClean="0">
                <a:solidFill>
                  <a:srgbClr val="0000CC"/>
                </a:solidFill>
              </a:rPr>
              <a:t>activities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i="1" u="sng" dirty="0" smtClean="0">
                <a:solidFill>
                  <a:srgbClr val="0000CC"/>
                </a:solidFill>
              </a:rPr>
              <a:t>Control</a:t>
            </a:r>
            <a:r>
              <a:rPr lang="en-US" altLang="en-US" sz="1800" b="1" i="1" dirty="0" smtClean="0">
                <a:solidFill>
                  <a:srgbClr val="0000CC"/>
                </a:solidFill>
              </a:rPr>
              <a:t> </a:t>
            </a:r>
            <a:r>
              <a:rPr lang="en-US" altLang="en-US" sz="1800" b="1" dirty="0" smtClean="0">
                <a:solidFill>
                  <a:srgbClr val="0000CC"/>
                </a:solidFill>
              </a:rPr>
              <a:t>needed for </a:t>
            </a:r>
            <a:r>
              <a:rPr lang="en-US" altLang="en-US" sz="1800" b="1" i="1" dirty="0" smtClean="0">
                <a:solidFill>
                  <a:srgbClr val="0000CC"/>
                </a:solidFill>
              </a:rPr>
              <a:t>entrance</a:t>
            </a:r>
            <a:r>
              <a:rPr lang="en-US" altLang="en-US" sz="1800" b="1" dirty="0" smtClean="0">
                <a:solidFill>
                  <a:srgbClr val="0000CC"/>
                </a:solidFill>
              </a:rPr>
              <a:t> and </a:t>
            </a:r>
            <a:r>
              <a:rPr lang="en-US" altLang="en-US" sz="1800" b="1" i="1" dirty="0" smtClean="0">
                <a:solidFill>
                  <a:srgbClr val="0000CC"/>
                </a:solidFill>
              </a:rPr>
              <a:t>exit</a:t>
            </a:r>
            <a:r>
              <a:rPr lang="en-US" altLang="en-US" sz="1800" b="1" i="1" dirty="0" smtClean="0"/>
              <a:t> </a:t>
            </a:r>
            <a:r>
              <a:rPr lang="en-US" altLang="en-US" sz="1800" b="1" dirty="0" smtClean="0"/>
              <a:t>of each activity and the ordering of the activities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i="1" u="sng" dirty="0" smtClean="0">
                <a:solidFill>
                  <a:srgbClr val="0000CC"/>
                </a:solidFill>
              </a:rPr>
              <a:t>Artifacts</a:t>
            </a:r>
            <a:r>
              <a:rPr lang="en-US" altLang="en-US" sz="1800" b="1" dirty="0" smtClean="0">
                <a:solidFill>
                  <a:srgbClr val="0000CC"/>
                </a:solidFill>
              </a:rPr>
              <a:t> </a:t>
            </a:r>
            <a:r>
              <a:rPr lang="en-US" altLang="en-US" sz="1800" b="1" dirty="0" smtClean="0"/>
              <a:t>that result from the activities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i="1" u="sng" dirty="0" smtClean="0">
                <a:solidFill>
                  <a:srgbClr val="0000CC"/>
                </a:solidFill>
              </a:rPr>
              <a:t>Human resources</a:t>
            </a:r>
            <a:r>
              <a:rPr lang="en-US" altLang="en-US" sz="1800" b="1" dirty="0" smtClean="0"/>
              <a:t> required to perform the activities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i="1" u="sng" dirty="0" smtClean="0">
                <a:solidFill>
                  <a:srgbClr val="0000CC"/>
                </a:solidFill>
              </a:rPr>
              <a:t>Tools</a:t>
            </a:r>
            <a:r>
              <a:rPr lang="en-US" altLang="en-US" sz="1800" b="1" i="1" dirty="0" smtClean="0"/>
              <a:t> </a:t>
            </a:r>
            <a:r>
              <a:rPr lang="en-US" altLang="en-US" sz="1800" b="1" dirty="0" smtClean="0"/>
              <a:t>that may be needed to aid the performance of the activities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 b="1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 smtClean="0"/>
              <a:t>Why Have a Process Model?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763000" cy="2667000"/>
          </a:xfrm>
          <a:solidFill>
            <a:srgbClr val="FFFF99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dirty="0" smtClean="0"/>
              <a:t>Provide </a:t>
            </a:r>
            <a:r>
              <a:rPr lang="en-US" altLang="en-US" sz="2800" b="1" dirty="0" smtClean="0">
                <a:solidFill>
                  <a:srgbClr val="660066"/>
                </a:solidFill>
              </a:rPr>
              <a:t>“guidance”</a:t>
            </a:r>
            <a:r>
              <a:rPr lang="en-US" altLang="en-US" sz="2800" b="1" dirty="0" smtClean="0"/>
              <a:t> for a systematic </a:t>
            </a:r>
            <a:r>
              <a:rPr lang="en-US" altLang="en-US" sz="2800" b="1" u="sng" dirty="0" smtClean="0"/>
              <a:t>coordination</a:t>
            </a:r>
            <a:r>
              <a:rPr lang="en-US" altLang="en-US" sz="2800" b="1" dirty="0" smtClean="0"/>
              <a:t> and </a:t>
            </a:r>
            <a:r>
              <a:rPr lang="en-US" altLang="en-US" sz="2800" b="1" u="sng" dirty="0" smtClean="0"/>
              <a:t>controlling</a:t>
            </a:r>
            <a:r>
              <a:rPr lang="en-US" altLang="en-US" sz="2800" b="1" dirty="0" smtClean="0"/>
              <a:t> of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200" b="1" dirty="0" smtClean="0">
              <a:solidFill>
                <a:srgbClr val="0000CC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 smtClean="0">
                <a:solidFill>
                  <a:srgbClr val="0000CC"/>
                </a:solidFill>
              </a:rPr>
              <a:t>a) the tasks</a:t>
            </a:r>
            <a:r>
              <a:rPr lang="en-US" altLang="en-US" sz="2400" b="1" dirty="0" smtClean="0"/>
              <a:t> and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 smtClean="0">
                <a:solidFill>
                  <a:srgbClr val="0000CC"/>
                </a:solidFill>
              </a:rPr>
              <a:t>b) the personnel </a:t>
            </a:r>
            <a:r>
              <a:rPr lang="en-US" altLang="en-US" sz="2400" b="1" dirty="0" smtClean="0"/>
              <a:t>who perform the tasks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b="1" dirty="0" smtClean="0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28600" y="4953000"/>
            <a:ext cx="8686800" cy="396875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000" b="1" i="1" dirty="0"/>
              <a:t>Note the key words: </a:t>
            </a:r>
            <a:r>
              <a:rPr lang="en-US" altLang="en-US" sz="2000" b="1" i="1" u="sng" dirty="0" smtClean="0">
                <a:solidFill>
                  <a:srgbClr val="990000"/>
                </a:solidFill>
              </a:rPr>
              <a:t>coordination</a:t>
            </a:r>
            <a:r>
              <a:rPr lang="en-US" altLang="en-US" sz="2000" b="1" i="1" u="sng" dirty="0">
                <a:solidFill>
                  <a:srgbClr val="990000"/>
                </a:solidFill>
              </a:rPr>
              <a:t>/</a:t>
            </a:r>
            <a:r>
              <a:rPr lang="en-US" altLang="en-US" sz="2000" b="1" i="1" u="sng" dirty="0" smtClean="0">
                <a:solidFill>
                  <a:srgbClr val="990000"/>
                </a:solidFill>
              </a:rPr>
              <a:t>control</a:t>
            </a:r>
            <a:r>
              <a:rPr lang="en-US" altLang="en-US" sz="2000" b="1" i="1" dirty="0" smtClean="0"/>
              <a:t>, </a:t>
            </a:r>
            <a:r>
              <a:rPr lang="en-US" altLang="en-US" sz="2000" b="1" i="1" u="sng" dirty="0">
                <a:solidFill>
                  <a:srgbClr val="990000"/>
                </a:solidFill>
              </a:rPr>
              <a:t>tasks</a:t>
            </a:r>
            <a:r>
              <a:rPr lang="en-US" altLang="en-US" sz="2000" b="1" i="1" dirty="0"/>
              <a:t>, </a:t>
            </a:r>
            <a:r>
              <a:rPr lang="en-US" altLang="en-US" sz="2000" b="1" i="1" u="sng" dirty="0" smtClean="0">
                <a:solidFill>
                  <a:srgbClr val="990000"/>
                </a:solidFill>
              </a:rPr>
              <a:t>people</a:t>
            </a:r>
            <a:r>
              <a:rPr lang="en-US" altLang="en-US" sz="2000" b="1" i="1" u="sng" dirty="0" smtClean="0">
                <a:solidFill>
                  <a:srgbClr val="660066"/>
                </a:solidFill>
              </a:rPr>
              <a:t>.</a:t>
            </a:r>
            <a:r>
              <a:rPr lang="en-US" altLang="en-US" sz="2000" b="1" i="1" u="sng" dirty="0" smtClean="0">
                <a:solidFill>
                  <a:srgbClr val="990000"/>
                </a:solidFill>
              </a:rPr>
              <a:t> </a:t>
            </a:r>
            <a:endParaRPr lang="en-US" altLang="en-US" sz="2000" b="1" i="1" u="sng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533400" y="2133600"/>
            <a:ext cx="7740650" cy="22272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660066"/>
                </a:solidFill>
              </a:rPr>
              <a:t>Do we need a process if the project requires just </a:t>
            </a:r>
            <a:r>
              <a:rPr lang="en-US" altLang="en-US" sz="2800" b="1" u="sng" dirty="0" smtClean="0">
                <a:solidFill>
                  <a:srgbClr val="660066"/>
                </a:solidFill>
              </a:rPr>
              <a:t>one </a:t>
            </a:r>
            <a:r>
              <a:rPr lang="en-US" altLang="en-US" sz="2800" b="1" u="sng" dirty="0">
                <a:solidFill>
                  <a:srgbClr val="660066"/>
                </a:solidFill>
              </a:rPr>
              <a:t>person or at most two people</a:t>
            </a:r>
            <a:r>
              <a:rPr lang="en-US" altLang="en-US" sz="2800" b="1" dirty="0">
                <a:solidFill>
                  <a:srgbClr val="660066"/>
                </a:solidFill>
              </a:rPr>
              <a:t>?</a:t>
            </a:r>
          </a:p>
          <a:p>
            <a:pPr eaLnBrk="1" hangingPunct="1"/>
            <a:endParaRPr lang="en-US" altLang="en-US" sz="2800" b="1" dirty="0">
              <a:solidFill>
                <a:srgbClr val="660066"/>
              </a:solidFill>
            </a:endParaRPr>
          </a:p>
          <a:p>
            <a:pPr eaLnBrk="1" hangingPunct="1"/>
            <a:endParaRPr lang="en-US" altLang="en-US" sz="2800" b="1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sz="2800" b="1" dirty="0">
                <a:solidFill>
                  <a:srgbClr val="660066"/>
                </a:solidFill>
              </a:rPr>
              <a:t>                 Why? ---- Why not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sz="4000" b="1" dirty="0" smtClean="0"/>
              <a:t>A “Simple and Familiar” Process </a:t>
            </a: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1219200" y="4572000"/>
            <a:ext cx="6553200" cy="17399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30188" indent="-230188" eaLnBrk="1" hangingPunct="1"/>
            <a:r>
              <a:rPr lang="en-US" altLang="en-US" b="1" i="1" dirty="0"/>
              <a:t>1. Most people </a:t>
            </a:r>
            <a:r>
              <a:rPr lang="en-US" altLang="en-US" b="1" i="1" dirty="0" smtClean="0"/>
              <a:t>perform </a:t>
            </a:r>
            <a:r>
              <a:rPr lang="en-US" altLang="en-US" b="1" i="1" dirty="0"/>
              <a:t>and follow this simple process, but unfortunately some </a:t>
            </a:r>
            <a:r>
              <a:rPr lang="en-US" altLang="en-US" b="1" u="sng" dirty="0" smtClean="0">
                <a:solidFill>
                  <a:srgbClr val="990000"/>
                </a:solidFill>
              </a:rPr>
              <a:t>skip</a:t>
            </a:r>
            <a:r>
              <a:rPr lang="en-US" altLang="en-US" b="1" i="1" dirty="0" smtClean="0"/>
              <a:t> </a:t>
            </a:r>
            <a:r>
              <a:rPr lang="en-US" altLang="en-US" b="1" i="1" dirty="0"/>
              <a:t>unit testing or debugging.</a:t>
            </a:r>
          </a:p>
          <a:p>
            <a:pPr marL="230188" indent="-230188" eaLnBrk="1" hangingPunct="1"/>
            <a:endParaRPr lang="en-US" altLang="en-US" b="1" i="1" dirty="0"/>
          </a:p>
          <a:p>
            <a:pPr marL="230188" indent="-230188" eaLnBrk="1" hangingPunct="1"/>
            <a:r>
              <a:rPr lang="en-US" altLang="en-US" b="1" i="1" dirty="0"/>
              <a:t>2. Also, some </a:t>
            </a:r>
            <a:r>
              <a:rPr lang="en-US" altLang="en-US" b="1" i="1" dirty="0" smtClean="0"/>
              <a:t>proceed </a:t>
            </a:r>
            <a:r>
              <a:rPr lang="en-US" altLang="en-US" b="1" i="1" u="sng" dirty="0">
                <a:solidFill>
                  <a:srgbClr val="990000"/>
                </a:solidFill>
              </a:rPr>
              <a:t>without</a:t>
            </a:r>
            <a:r>
              <a:rPr lang="en-US" altLang="en-US" b="1" i="1" dirty="0">
                <a:solidFill>
                  <a:srgbClr val="990000"/>
                </a:solidFill>
              </a:rPr>
              <a:t> </a:t>
            </a:r>
            <a:r>
              <a:rPr lang="en-US" altLang="en-US" b="1" i="1" dirty="0"/>
              <a:t>thoroughly considering &amp; understanding the “problem statement</a:t>
            </a:r>
            <a:r>
              <a:rPr lang="en-US" altLang="en-US" b="1" i="1" dirty="0" smtClean="0"/>
              <a:t>”—which </a:t>
            </a:r>
            <a:r>
              <a:rPr lang="en-US" altLang="en-US" b="1" i="1" dirty="0"/>
              <a:t>is the </a:t>
            </a:r>
            <a:r>
              <a:rPr lang="en-US" altLang="en-US" b="1" i="1" dirty="0" smtClean="0"/>
              <a:t>requirement.</a:t>
            </a:r>
            <a:endParaRPr lang="en-US" altLang="en-US" b="1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8011537" cy="271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rgbClr val="990000"/>
                </a:solidFill>
              </a:rPr>
              <a:t>Extending </a:t>
            </a:r>
            <a:r>
              <a:rPr lang="en-US" altLang="en-US" sz="4000" b="1" dirty="0" smtClean="0"/>
              <a:t>the “Simple” Process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dirty="0" smtClean="0"/>
              <a:t>As projects got </a:t>
            </a:r>
            <a:r>
              <a:rPr lang="en-US" altLang="en-US" sz="2800" b="1" i="1" u="sng" dirty="0" smtClean="0">
                <a:solidFill>
                  <a:srgbClr val="0000CC"/>
                </a:solidFill>
              </a:rPr>
              <a:t>larger</a:t>
            </a:r>
            <a:r>
              <a:rPr lang="en-US" altLang="en-US" sz="2800" b="1" i="1" dirty="0" smtClean="0"/>
              <a:t> </a:t>
            </a:r>
            <a:r>
              <a:rPr lang="en-US" altLang="en-US" sz="2800" b="1" dirty="0" smtClean="0"/>
              <a:t>and more </a:t>
            </a:r>
            <a:r>
              <a:rPr lang="en-US" altLang="en-US" sz="2800" b="1" i="1" u="sng" dirty="0" smtClean="0">
                <a:solidFill>
                  <a:srgbClr val="0000CC"/>
                </a:solidFill>
              </a:rPr>
              <a:t>complex</a:t>
            </a:r>
            <a:r>
              <a:rPr lang="en-US" altLang="en-US" sz="2800" b="1" u="sng" dirty="0" smtClean="0">
                <a:solidFill>
                  <a:srgbClr val="660066"/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</a:pPr>
            <a:endParaRPr lang="en-US" altLang="en-US" sz="1200" b="1" dirty="0" smtClean="0">
              <a:solidFill>
                <a:srgbClr val="0000CC"/>
              </a:solidFill>
            </a:endParaRPr>
          </a:p>
          <a:p>
            <a:pPr lvl="1" eaLnBrk="1" hangingPunct="1">
              <a:lnSpc>
                <a:spcPct val="90000"/>
              </a:lnSpc>
              <a:buFont typeface="Lucida Grande"/>
              <a:buChar char="–"/>
            </a:pPr>
            <a:r>
              <a:rPr lang="en-US" altLang="en-US" sz="2400" b="1" dirty="0" smtClean="0"/>
              <a:t>Needed to </a:t>
            </a:r>
            <a:r>
              <a:rPr lang="en-US" altLang="en-US" sz="2400" b="1" dirty="0" smtClean="0">
                <a:solidFill>
                  <a:srgbClr val="990000"/>
                </a:solidFill>
              </a:rPr>
              <a:t>clarify and stabilize the requirements</a:t>
            </a:r>
            <a:r>
              <a:rPr lang="en-US" altLang="en-US" sz="2400" b="1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/>
              <a:t>Needed to </a:t>
            </a:r>
            <a:r>
              <a:rPr lang="en-US" altLang="en-US" sz="2400" b="1" dirty="0" smtClean="0">
                <a:solidFill>
                  <a:srgbClr val="990000"/>
                </a:solidFill>
              </a:rPr>
              <a:t>test more functionalities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/>
              <a:t>Needed to </a:t>
            </a:r>
            <a:r>
              <a:rPr lang="en-US" altLang="en-US" sz="2400" b="1" dirty="0" smtClean="0">
                <a:solidFill>
                  <a:srgbClr val="990000"/>
                </a:solidFill>
              </a:rPr>
              <a:t>design more carefully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/>
              <a:t>Needed to </a:t>
            </a:r>
            <a:r>
              <a:rPr lang="en-US" altLang="en-US" sz="2400" b="1" dirty="0" smtClean="0">
                <a:solidFill>
                  <a:srgbClr val="990000"/>
                </a:solidFill>
              </a:rPr>
              <a:t>use more existing software and tools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b="1" dirty="0" smtClean="0"/>
              <a:t>Database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b="1" dirty="0" smtClean="0"/>
              <a:t>Network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b="1" dirty="0" smtClean="0"/>
              <a:t>Code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/>
              <a:t>Needed </a:t>
            </a:r>
            <a:r>
              <a:rPr lang="en-US" altLang="en-US" sz="2400" b="1" dirty="0" smtClean="0">
                <a:solidFill>
                  <a:srgbClr val="990000"/>
                </a:solidFill>
              </a:rPr>
              <a:t>more people</a:t>
            </a:r>
            <a:r>
              <a:rPr lang="en-US" altLang="en-US" sz="2400" b="1" dirty="0" smtClean="0"/>
              <a:t> to be involved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143000" y="5334000"/>
            <a:ext cx="6716713" cy="51911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i="1" dirty="0">
                <a:solidFill>
                  <a:srgbClr val="0000CC"/>
                </a:solidFill>
              </a:rPr>
              <a:t>Resulting in </a:t>
            </a:r>
            <a:r>
              <a:rPr lang="en-US" altLang="en-US" sz="2800" b="1" u="sng" dirty="0">
                <a:solidFill>
                  <a:srgbClr val="0000CC"/>
                </a:solidFill>
              </a:rPr>
              <a:t>more tasks</a:t>
            </a:r>
            <a:r>
              <a:rPr lang="en-US" altLang="en-US" sz="2400" b="1" i="1" dirty="0">
                <a:solidFill>
                  <a:srgbClr val="0000CC"/>
                </a:solidFill>
              </a:rPr>
              <a:t> and </a:t>
            </a:r>
            <a:r>
              <a:rPr lang="en-US" altLang="en-US" sz="2800" b="1" u="sng" dirty="0">
                <a:solidFill>
                  <a:srgbClr val="0000CC"/>
                </a:solidFill>
              </a:rPr>
              <a:t>more people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/>
          <a:lstStyle/>
          <a:p>
            <a:pPr eaLnBrk="1" hangingPunct="1"/>
            <a:r>
              <a:rPr lang="en-US" altLang="en-US" sz="4000" b="1" dirty="0" smtClean="0"/>
              <a:t>With </a:t>
            </a:r>
            <a:r>
              <a:rPr lang="en-US" altLang="en-US" sz="4000" b="1" u="sng" dirty="0" smtClean="0"/>
              <a:t>More People and More Tasks</a:t>
            </a:r>
            <a:r>
              <a:rPr lang="en-US" altLang="en-US" sz="4000" b="1" dirty="0" smtClean="0"/>
              <a:t>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 smtClean="0"/>
              <a:t>We now need to </a:t>
            </a:r>
            <a:r>
              <a:rPr lang="en-US" altLang="en-US" b="1" dirty="0" smtClean="0">
                <a:solidFill>
                  <a:srgbClr val="006600"/>
                </a:solidFill>
              </a:rPr>
              <a:t>“</a:t>
            </a:r>
            <a:r>
              <a:rPr lang="en-US" altLang="en-US" b="1" u="sng" dirty="0">
                <a:solidFill>
                  <a:srgbClr val="006600"/>
                </a:solidFill>
              </a:rPr>
              <a:t>d</a:t>
            </a:r>
            <a:r>
              <a:rPr lang="en-US" altLang="en-US" b="1" u="sng" dirty="0" smtClean="0">
                <a:solidFill>
                  <a:srgbClr val="006600"/>
                </a:solidFill>
              </a:rPr>
              <a:t>efine”</a:t>
            </a:r>
            <a:r>
              <a:rPr lang="en-US" altLang="en-US" b="1" dirty="0" smtClean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2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 smtClean="0"/>
              <a:t>the </a:t>
            </a:r>
            <a:r>
              <a:rPr lang="en-US" altLang="en-US" b="1" dirty="0" smtClean="0">
                <a:solidFill>
                  <a:schemeClr val="accent2"/>
                </a:solidFill>
              </a:rPr>
              <a:t>set of tasks</a:t>
            </a:r>
            <a:r>
              <a:rPr lang="en-US" altLang="en-US" b="1" dirty="0" smtClean="0"/>
              <a:t> that need to be performed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 smtClean="0"/>
              <a:t>the </a:t>
            </a:r>
            <a:r>
              <a:rPr lang="en-US" altLang="en-US" b="1" dirty="0" smtClean="0">
                <a:solidFill>
                  <a:schemeClr val="accent2"/>
                </a:solidFill>
              </a:rPr>
              <a:t>sequence of flow</a:t>
            </a:r>
            <a:r>
              <a:rPr lang="en-US" altLang="en-US" b="1" dirty="0" smtClean="0"/>
              <a:t> of the tasks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 smtClean="0"/>
              <a:t>the </a:t>
            </a:r>
            <a:r>
              <a:rPr lang="en-US" altLang="en-US" b="1" dirty="0" smtClean="0">
                <a:solidFill>
                  <a:schemeClr val="accent2"/>
                </a:solidFill>
              </a:rPr>
              <a:t>input </a:t>
            </a:r>
            <a:r>
              <a:rPr lang="en-US" altLang="en-US" b="1" dirty="0" smtClean="0"/>
              <a:t>and the </a:t>
            </a:r>
            <a:r>
              <a:rPr lang="en-US" altLang="en-US" b="1" dirty="0" smtClean="0">
                <a:solidFill>
                  <a:schemeClr val="accent2"/>
                </a:solidFill>
              </a:rPr>
              <a:t>output</a:t>
            </a:r>
            <a:r>
              <a:rPr lang="en-US" altLang="en-US" b="1" dirty="0" smtClean="0"/>
              <a:t> from these tasks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 smtClean="0"/>
              <a:t>the </a:t>
            </a:r>
            <a:r>
              <a:rPr lang="en-US" altLang="en-US" b="1" dirty="0" smtClean="0">
                <a:solidFill>
                  <a:schemeClr val="accent2"/>
                </a:solidFill>
              </a:rPr>
              <a:t>pre-condition</a:t>
            </a:r>
            <a:r>
              <a:rPr lang="en-US" altLang="en-US" b="1" dirty="0" smtClean="0"/>
              <a:t> and </a:t>
            </a:r>
            <a:r>
              <a:rPr lang="en-US" altLang="en-US" b="1" dirty="0" smtClean="0">
                <a:solidFill>
                  <a:schemeClr val="accent2"/>
                </a:solidFill>
              </a:rPr>
              <a:t>post-conditions</a:t>
            </a:r>
            <a:r>
              <a:rPr lang="en-US" altLang="en-US" b="1" dirty="0" smtClean="0"/>
              <a:t> for each task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 smtClean="0"/>
              <a:t>The </a:t>
            </a:r>
            <a:r>
              <a:rPr lang="en-US" altLang="en-US" b="1" dirty="0" smtClean="0">
                <a:solidFill>
                  <a:srgbClr val="990000"/>
                </a:solidFill>
              </a:rPr>
              <a:t>people and skills</a:t>
            </a:r>
            <a:r>
              <a:rPr lang="en-US" altLang="en-US" b="1" dirty="0" smtClean="0"/>
              <a:t> needed to perform the tasks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b="1" dirty="0" smtClean="0"/>
          </a:p>
          <a:p>
            <a:pPr eaLnBrk="1" hangingPunct="1">
              <a:lnSpc>
                <a:spcPct val="90000"/>
              </a:lnSpc>
            </a:pPr>
            <a:endParaRPr lang="en-US" alt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b="1" i="1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 smtClean="0">
                <a:solidFill>
                  <a:srgbClr val="0000CC"/>
                </a:solidFill>
              </a:rPr>
              <a:t>Some “Traditional” Software Development Processes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b="1" dirty="0" smtClean="0"/>
              <a:t>The earlier “simple” process was employed by many for years without formally embracing other important development activities </a:t>
            </a:r>
            <a:r>
              <a:rPr lang="en-US" altLang="en-US" sz="2200" b="1" dirty="0" smtClean="0">
                <a:solidFill>
                  <a:srgbClr val="006600"/>
                </a:solidFill>
              </a:rPr>
              <a:t>such as requirements analysis, design, formal testing, or packaging.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000" b="1" dirty="0" smtClean="0">
              <a:solidFill>
                <a:srgbClr val="0066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200" b="1" dirty="0" smtClean="0"/>
              <a:t>The recognition of the need for </a:t>
            </a:r>
            <a:r>
              <a:rPr lang="en-US" altLang="en-US" sz="2200" b="1" dirty="0" smtClean="0">
                <a:solidFill>
                  <a:srgbClr val="0000CC"/>
                </a:solidFill>
              </a:rPr>
              <a:t>formal processes</a:t>
            </a:r>
            <a:r>
              <a:rPr lang="en-US" altLang="en-US" sz="2200" b="1" dirty="0" smtClean="0"/>
              <a:t> was initially driven by </a:t>
            </a:r>
            <a:r>
              <a:rPr lang="en-US" altLang="en-US" sz="2200" b="1" dirty="0" smtClean="0">
                <a:solidFill>
                  <a:srgbClr val="990000"/>
                </a:solidFill>
              </a:rPr>
              <a:t>failures in developing large complex software.</a:t>
            </a:r>
          </a:p>
          <a:p>
            <a:pPr eaLnBrk="1" hangingPunct="1">
              <a:lnSpc>
                <a:spcPct val="90000"/>
              </a:lnSpc>
            </a:pPr>
            <a:endParaRPr lang="en-US" altLang="en-US" sz="10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>
                <a:solidFill>
                  <a:srgbClr val="990000"/>
                </a:solidFill>
              </a:rPr>
              <a:t>Waterfall</a:t>
            </a:r>
            <a:r>
              <a:rPr lang="en-US" altLang="en-US" sz="1800" b="1" dirty="0" smtClean="0"/>
              <a:t>: </a:t>
            </a:r>
            <a:r>
              <a:rPr lang="en-US" altLang="en-US" sz="1800" b="1" i="1" dirty="0" smtClean="0"/>
              <a:t>earliest process and </a:t>
            </a:r>
            <a:r>
              <a:rPr lang="en-US" altLang="en-US" sz="1800" b="1" i="1" u="sng" dirty="0" smtClean="0"/>
              <a:t>coping with no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>
                <a:solidFill>
                  <a:srgbClr val="990000"/>
                </a:solidFill>
              </a:rPr>
              <a:t>Incremental</a:t>
            </a:r>
            <a:r>
              <a:rPr lang="en-US" altLang="en-US" sz="1800" b="1" dirty="0" smtClean="0"/>
              <a:t>: </a:t>
            </a:r>
            <a:r>
              <a:rPr lang="en-US" altLang="en-US" sz="1800" b="1" i="1" u="sng" dirty="0" smtClean="0"/>
              <a:t>coping with decomposing</a:t>
            </a:r>
            <a:r>
              <a:rPr lang="en-US" altLang="en-US" sz="1800" b="1" i="1" dirty="0" smtClean="0"/>
              <a:t> the large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>
                <a:solidFill>
                  <a:srgbClr val="990000"/>
                </a:solidFill>
              </a:rPr>
              <a:t>Spiral</a:t>
            </a:r>
            <a:r>
              <a:rPr lang="en-US" altLang="en-US" sz="1800" b="1" dirty="0" smtClean="0"/>
              <a:t>: </a:t>
            </a:r>
            <a:r>
              <a:rPr lang="en-US" altLang="en-US" sz="1800" b="1" i="1" u="sng" dirty="0" smtClean="0"/>
              <a:t>coping with risk management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>
                <a:solidFill>
                  <a:srgbClr val="990000"/>
                </a:solidFill>
              </a:rPr>
              <a:t>Rational Unified Process</a:t>
            </a:r>
            <a:r>
              <a:rPr lang="en-US" altLang="en-US" sz="1800" b="1" dirty="0" smtClean="0"/>
              <a:t>: </a:t>
            </a:r>
            <a:r>
              <a:rPr lang="en-US" altLang="en-US" sz="1800" b="1" i="1" u="sng" dirty="0" smtClean="0"/>
              <a:t>coping with multiple development </a:t>
            </a:r>
            <a:br>
              <a:rPr lang="en-US" altLang="en-US" sz="1800" b="1" i="1" u="sng" dirty="0" smtClean="0"/>
            </a:br>
            <a:r>
              <a:rPr lang="en-US" altLang="en-US" sz="1800" b="1" i="1" u="sng" dirty="0" smtClean="0"/>
              <a:t>and management issues</a:t>
            </a:r>
            <a:endParaRPr lang="en-US" altLang="en-US" sz="18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68275"/>
            <a:ext cx="5943600" cy="792163"/>
          </a:xfrm>
        </p:spPr>
        <p:txBody>
          <a:bodyPr/>
          <a:lstStyle/>
          <a:p>
            <a:pPr eaLnBrk="1" hangingPunct="1"/>
            <a:r>
              <a:rPr lang="en-US" altLang="en-US" sz="4000" b="1" dirty="0" smtClean="0"/>
              <a:t> </a:t>
            </a:r>
            <a:r>
              <a:rPr lang="en-US" altLang="en-US" sz="4000" b="1" u="sng" dirty="0" smtClean="0">
                <a:solidFill>
                  <a:srgbClr val="0000CC"/>
                </a:solidFill>
              </a:rPr>
              <a:t>Waterfall Model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106363" y="1676400"/>
            <a:ext cx="2825750" cy="452431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4163" indent="-284163" eaLnBrk="1" hangingPunct="1"/>
            <a:r>
              <a:rPr lang="en-US" altLang="en-US" b="1" dirty="0"/>
              <a:t>1. Requirements must be specified.</a:t>
            </a:r>
          </a:p>
          <a:p>
            <a:pPr marL="284163" indent="-284163" eaLnBrk="1" hangingPunct="1"/>
            <a:r>
              <a:rPr lang="en-US" altLang="en-US" b="1" dirty="0"/>
              <a:t>2. Four main tasks must be </a:t>
            </a:r>
            <a:r>
              <a:rPr lang="en-US" altLang="en-US" b="1" dirty="0">
                <a:solidFill>
                  <a:srgbClr val="0000CC"/>
                </a:solidFill>
              </a:rPr>
              <a:t>completed in sequence</a:t>
            </a:r>
            <a:r>
              <a:rPr lang="en-US" altLang="en-US" b="1" dirty="0"/>
              <a:t>: </a:t>
            </a:r>
            <a:r>
              <a:rPr lang="en-US" altLang="en-US" b="1" i="1" u="sng" dirty="0"/>
              <a:t>requirements</a:t>
            </a:r>
            <a:r>
              <a:rPr lang="en-US" altLang="en-US" b="1" dirty="0"/>
              <a:t>, </a:t>
            </a:r>
            <a:r>
              <a:rPr lang="en-US" altLang="en-US" b="1" i="1" u="sng" dirty="0"/>
              <a:t>design</a:t>
            </a:r>
            <a:r>
              <a:rPr lang="en-US" altLang="en-US" b="1" dirty="0"/>
              <a:t>, </a:t>
            </a:r>
            <a:r>
              <a:rPr lang="en-US" altLang="en-US" b="1" i="1" u="sng" dirty="0"/>
              <a:t>code</a:t>
            </a:r>
            <a:r>
              <a:rPr lang="en-US" altLang="en-US" b="1" dirty="0"/>
              <a:t>, and </a:t>
            </a:r>
            <a:r>
              <a:rPr lang="en-US" altLang="en-US" b="1" i="1" u="sng" dirty="0"/>
              <a:t>test</a:t>
            </a:r>
            <a:r>
              <a:rPr lang="en-US" altLang="en-US" b="1" i="1" dirty="0"/>
              <a:t>, </a:t>
            </a:r>
            <a:r>
              <a:rPr lang="en-US" altLang="en-US" b="1" dirty="0"/>
              <a:t>followed by integration.</a:t>
            </a:r>
            <a:endParaRPr lang="en-US" altLang="en-US" b="1" i="1" u="sng" dirty="0"/>
          </a:p>
          <a:p>
            <a:pPr marL="284163" indent="-284163" eaLnBrk="1" hangingPunct="1"/>
            <a:r>
              <a:rPr lang="en-US" altLang="en-US" b="1" dirty="0"/>
              <a:t>3. Output of one stage feeds into the next stage in sequence, and thus </a:t>
            </a:r>
            <a:r>
              <a:rPr lang="en-US" altLang="en-US" b="1" dirty="0" smtClean="0"/>
              <a:t>is </a:t>
            </a:r>
            <a:r>
              <a:rPr lang="en-US" altLang="en-US" b="1" dirty="0" smtClean="0">
                <a:solidFill>
                  <a:srgbClr val="990000"/>
                </a:solidFill>
              </a:rPr>
              <a:t>easily </a:t>
            </a:r>
            <a:r>
              <a:rPr lang="en-US" altLang="en-US" b="1" dirty="0">
                <a:solidFill>
                  <a:srgbClr val="990000"/>
                </a:solidFill>
              </a:rPr>
              <a:t>tracked (“</a:t>
            </a:r>
            <a:r>
              <a:rPr lang="en-US" altLang="en-US" b="1" u="sng" dirty="0">
                <a:solidFill>
                  <a:srgbClr val="990000"/>
                </a:solidFill>
              </a:rPr>
              <a:t>controlled</a:t>
            </a:r>
            <a:r>
              <a:rPr lang="en-US" altLang="en-US" b="1" dirty="0">
                <a:solidFill>
                  <a:srgbClr val="990000"/>
                </a:solidFill>
              </a:rPr>
              <a:t>”) by </a:t>
            </a:r>
            <a:r>
              <a:rPr lang="en-US" altLang="en-US" b="1" dirty="0" smtClean="0">
                <a:solidFill>
                  <a:srgbClr val="990000"/>
                </a:solidFill>
              </a:rPr>
              <a:t>management.</a:t>
            </a:r>
            <a:endParaRPr lang="en-US" altLang="en-US" b="1" dirty="0">
              <a:solidFill>
                <a:srgbClr val="99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800" y="1600200"/>
            <a:ext cx="5715000" cy="43730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1308</Words>
  <Application>Microsoft Macintosh PowerPoint</Application>
  <PresentationFormat>On-screen Show (4:3)</PresentationFormat>
  <Paragraphs>214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Lucida Grande</vt:lpstr>
      <vt:lpstr>Arial</vt:lpstr>
      <vt:lpstr>Default Design</vt:lpstr>
      <vt:lpstr>Chapter 4: Software  Process  Models </vt:lpstr>
      <vt:lpstr>What Is a Process Model? </vt:lpstr>
      <vt:lpstr>Why Have a Process Model?</vt:lpstr>
      <vt:lpstr>PowerPoint Presentation</vt:lpstr>
      <vt:lpstr>A “Simple and Familiar” Process </vt:lpstr>
      <vt:lpstr>Extending the “Simple” Process</vt:lpstr>
      <vt:lpstr>With More People and More Tasks </vt:lpstr>
      <vt:lpstr>Some “Traditional” Software Development Processes</vt:lpstr>
      <vt:lpstr> Waterfall Model</vt:lpstr>
      <vt:lpstr>  Incremental Model (A) – “Continuous Integration”</vt:lpstr>
      <vt:lpstr> Incremental Model (B) –  “Multiple Releases” </vt:lpstr>
      <vt:lpstr>Spiral Model</vt:lpstr>
      <vt:lpstr>Rational Unified Process (RUP)</vt:lpstr>
      <vt:lpstr> Entry and Exit Criteria</vt:lpstr>
      <vt:lpstr>Assessment of Software Organizations</vt:lpstr>
      <vt:lpstr>SEI’s Original CMM – Early 1990s</vt:lpstr>
      <vt:lpstr> SEI’s Five Levels of Original “Capability Maturity Model” (CMM)</vt:lpstr>
      <vt:lpstr>SEI’s CMMI</vt:lpstr>
      <vt:lpstr>Two Representations of CMMI</vt:lpstr>
      <vt:lpstr> Levels for Continuous versus Staged Models in CMMI</vt:lpstr>
      <vt:lpstr>25 Processes of CMMI</vt:lpstr>
      <vt:lpstr>25 Processes of CMMI (cont.)</vt:lpstr>
      <vt:lpstr>Continuous versus Staged Models</vt:lpstr>
      <vt:lpstr> Achieving the “Capability Levels” by Each Process Area in the Continuous Representation Model</vt:lpstr>
      <vt:lpstr>Five Generic Goals </vt:lpstr>
      <vt:lpstr>Achieving “Maturity Level” (ML) in the  Staged Representation model</vt:lpstr>
      <vt:lpstr>Process Definition &amp; Communication</vt:lpstr>
    </vt:vector>
  </TitlesOfParts>
  <Company>spsu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Process Model</dc:title>
  <dc:creator>Barbara Victoria Bernal</dc:creator>
  <cp:lastModifiedBy>Microsoft Office User</cp:lastModifiedBy>
  <cp:revision>84</cp:revision>
  <dcterms:created xsi:type="dcterms:W3CDTF">2010-10-19T16:11:50Z</dcterms:created>
  <dcterms:modified xsi:type="dcterms:W3CDTF">2016-11-08T15:50:10Z</dcterms:modified>
</cp:coreProperties>
</file>