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CFECE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024" autoAdjust="0"/>
  </p:normalViewPr>
  <p:slideViewPr>
    <p:cSldViewPr>
      <p:cViewPr>
        <p:scale>
          <a:sx n="100" d="100"/>
          <a:sy n="100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C1BCC-5B4C-D147-B88C-4BFC23053C1E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0F53-8C5C-704B-8D5D-B085FA69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1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6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0F53-8C5C-704B-8D5D-B085FA69A3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215FD-CFA3-44BA-9AE7-EBD0B557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D7974-FB0C-4A55-BDDC-2C6D02007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2151-A6F3-4A6E-B95B-C765B766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A1C77-1F18-4845-93C0-C0B2A16AE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03EB8-EAF0-4521-85DB-47FA8674D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91A25-8814-4A1E-8FF4-5BE8CA6FC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A2CBA-1BDC-41FA-BFA5-7329517B5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CEC33-499E-4A8C-9503-06CB5E234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6BE5-BD67-447C-8A51-B1083FD05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03094-236E-4192-8C89-78ED2109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A57C8-0C5A-4655-B5C2-EA75252DD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EF76C66-1C96-4623-823B-5DB794F51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228600" y="1219200"/>
            <a:ext cx="48006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9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Implementation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Debugging II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Heuristics: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Some routines will have many errors.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Routines with an error tend to have more.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New code tends to have more error.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Particular ones: languages, parts, coders.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Code comparators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Extended checkers (lint)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Interactive debuggers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Special libraries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Others: profilers, pre/post conditions, test coverage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Assertions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Pre-condition: condition your module requires in order to work</a:t>
            </a:r>
          </a:p>
          <a:p>
            <a:pPr eaLnBrk="1" hangingPunct="1"/>
            <a:r>
              <a:rPr lang="en-US" altLang="en-US" dirty="0" smtClean="0"/>
              <a:t>Post-condition: condition that should be true if your module worked</a:t>
            </a:r>
          </a:p>
          <a:p>
            <a:pPr eaLnBrk="1" hangingPunct="1"/>
            <a:r>
              <a:rPr lang="en-US" altLang="en-US" dirty="0" smtClean="0"/>
              <a:t>Assertion: executable statement that checks a condition and produces an error if it is not met</a:t>
            </a:r>
          </a:p>
          <a:p>
            <a:pPr eaLnBrk="1" hangingPunct="1"/>
            <a:r>
              <a:rPr lang="en-US" altLang="en-US" dirty="0" smtClean="0"/>
              <a:t>Assertions supported by many languages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Performance Optimization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Performance tradeoffs:</a:t>
            </a:r>
          </a:p>
          <a:p>
            <a:pPr lvl="1" eaLnBrk="1" hangingPunct="1"/>
            <a:r>
              <a:rPr lang="en-US" altLang="en-US" dirty="0" smtClean="0"/>
              <a:t>Readability?</a:t>
            </a:r>
          </a:p>
          <a:p>
            <a:pPr lvl="1" eaLnBrk="1" hangingPunct="1"/>
            <a:r>
              <a:rPr lang="en-US" altLang="en-US" dirty="0" smtClean="0"/>
              <a:t>Maintainability?</a:t>
            </a:r>
          </a:p>
          <a:p>
            <a:pPr eaLnBrk="1" hangingPunct="1"/>
            <a:r>
              <a:rPr lang="en-US" altLang="en-US" dirty="0" smtClean="0"/>
              <a:t>Correctness is usually more important.</a:t>
            </a:r>
          </a:p>
          <a:p>
            <a:pPr eaLnBrk="1" hangingPunct="1"/>
            <a:r>
              <a:rPr lang="en-US" altLang="en-US" dirty="0" smtClean="0"/>
              <a:t>Profiler: runs a program and calculates how much time it spends on each part.</a:t>
            </a:r>
          </a:p>
          <a:p>
            <a:pPr eaLnBrk="1" hangingPunct="1"/>
            <a:r>
              <a:rPr lang="en-US" altLang="en-US" dirty="0" smtClean="0"/>
              <a:t>Cost-benefit analysis.</a:t>
            </a:r>
          </a:p>
          <a:p>
            <a:pPr eaLnBrk="1" hangingPunct="1"/>
            <a:r>
              <a:rPr lang="en-US" altLang="en-US" dirty="0" smtClean="0"/>
              <a:t>Measure before “optimizing.”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Refactoring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Improving your code style without affecting its behavior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123983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04800" y="2362200"/>
            <a:ext cx="396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Bad Smells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Duplicated code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Long method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Large class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Switch statement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Feature envy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Intimacy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4800600" y="2362200"/>
            <a:ext cx="396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3200" dirty="0" err="1">
                <a:solidFill>
                  <a:schemeClr val="tx1"/>
                </a:solidFill>
              </a:rPr>
              <a:t>Refactorings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Extract method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Substitute algorithm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Move method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Extract class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Implementation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Describe: </a:t>
            </a:r>
          </a:p>
          <a:p>
            <a:pPr lvl="1" eaLnBrk="1" hangingPunct="1"/>
            <a:r>
              <a:rPr lang="en-US" altLang="en-US" dirty="0" smtClean="0"/>
              <a:t>Characteristics of good implementations</a:t>
            </a:r>
          </a:p>
          <a:p>
            <a:pPr lvl="1" eaLnBrk="1" hangingPunct="1"/>
            <a:r>
              <a:rPr lang="en-US" altLang="en-US" dirty="0" smtClean="0"/>
              <a:t>Best practices to achieve them</a:t>
            </a:r>
          </a:p>
          <a:p>
            <a:pPr eaLnBrk="1" hangingPunct="1"/>
            <a:r>
              <a:rPr lang="en-US" altLang="en-US" dirty="0" smtClean="0"/>
              <a:t>Understand role of comments.</a:t>
            </a:r>
          </a:p>
          <a:p>
            <a:pPr eaLnBrk="1" hangingPunct="1"/>
            <a:r>
              <a:rPr lang="en-US" altLang="en-US" dirty="0" smtClean="0"/>
              <a:t>Learn debugging techniques.</a:t>
            </a:r>
          </a:p>
          <a:p>
            <a:pPr eaLnBrk="1" hangingPunct="1"/>
            <a:r>
              <a:rPr lang="en-US" altLang="en-US" dirty="0" smtClean="0"/>
              <a:t>Analyze refactoring.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Implementation: transforming detailed design into valid program.</a:t>
            </a:r>
          </a:p>
          <a:p>
            <a:pPr eaLnBrk="1" hangingPunct="1"/>
            <a:r>
              <a:rPr lang="en-US" altLang="en-US" dirty="0" smtClean="0"/>
              <a:t>Detailed design may be done as part of implementation.</a:t>
            </a:r>
          </a:p>
          <a:p>
            <a:pPr lvl="1" eaLnBrk="1" hangingPunct="1"/>
            <a:r>
              <a:rPr lang="en-US" altLang="en-US" dirty="0" smtClean="0"/>
              <a:t>Faster</a:t>
            </a:r>
          </a:p>
          <a:p>
            <a:pPr lvl="1" eaLnBrk="1" hangingPunct="1"/>
            <a:r>
              <a:rPr lang="en-US" altLang="en-US" dirty="0" smtClean="0"/>
              <a:t>Less cohesive and less organized</a:t>
            </a:r>
          </a:p>
          <a:p>
            <a:pPr eaLnBrk="1" hangingPunct="1"/>
            <a:r>
              <a:rPr lang="en-US" altLang="en-US" dirty="0" smtClean="0"/>
              <a:t>Writing code, unit testing, debugging, configuration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Good Implementations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Readability</a:t>
            </a:r>
          </a:p>
          <a:p>
            <a:pPr eaLnBrk="1" hangingPunct="1"/>
            <a:r>
              <a:rPr lang="en-US" altLang="en-US" sz="2800" dirty="0" smtClean="0"/>
              <a:t>Maintainability</a:t>
            </a:r>
          </a:p>
          <a:p>
            <a:pPr eaLnBrk="1" hangingPunct="1"/>
            <a:r>
              <a:rPr lang="en-US" altLang="en-US" sz="2800" dirty="0" smtClean="0"/>
              <a:t>Performance</a:t>
            </a:r>
          </a:p>
          <a:p>
            <a:pPr eaLnBrk="1" hangingPunct="1"/>
            <a:r>
              <a:rPr lang="en-US" altLang="en-US" sz="2800" dirty="0" smtClean="0"/>
              <a:t>Traceability</a:t>
            </a:r>
          </a:p>
          <a:p>
            <a:pPr eaLnBrk="1" hangingPunct="1"/>
            <a:r>
              <a:rPr lang="en-US" altLang="en-US" sz="2800" dirty="0" smtClean="0"/>
              <a:t>Correctness</a:t>
            </a:r>
          </a:p>
          <a:p>
            <a:pPr eaLnBrk="1" hangingPunct="1"/>
            <a:r>
              <a:rPr lang="en-US" altLang="en-US" sz="2800" dirty="0" smtClean="0"/>
              <a:t>Completeness</a:t>
            </a:r>
          </a:p>
          <a:p>
            <a:pPr eaLnBrk="1" hangingPunct="1"/>
            <a:r>
              <a:rPr lang="en-US" altLang="en-US" sz="2800" dirty="0" smtClean="0"/>
              <a:t>Other issues:</a:t>
            </a:r>
          </a:p>
          <a:p>
            <a:pPr lvl="1" eaLnBrk="1" hangingPunct="1"/>
            <a:r>
              <a:rPr lang="en-US" altLang="en-US" sz="2400" dirty="0" smtClean="0"/>
              <a:t>Relative importance?</a:t>
            </a:r>
          </a:p>
          <a:p>
            <a:pPr lvl="1" eaLnBrk="1" hangingPunct="1"/>
            <a:r>
              <a:rPr lang="en-US" altLang="en-US" sz="2400" dirty="0" smtClean="0"/>
              <a:t>Tradeoffs?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Coding </a:t>
            </a:r>
            <a:r>
              <a:rPr lang="en-US" altLang="en-US" sz="4000" b="1" dirty="0"/>
              <a:t>G</a:t>
            </a:r>
            <a:r>
              <a:rPr lang="en-US" altLang="en-US" sz="4000" b="1" dirty="0" smtClean="0"/>
              <a:t>uidelines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Organization specific.</a:t>
            </a:r>
          </a:p>
          <a:p>
            <a:pPr eaLnBrk="1" hangingPunct="1"/>
            <a:r>
              <a:rPr lang="en-US" altLang="en-US" dirty="0" smtClean="0"/>
              <a:t>Important for consistency.</a:t>
            </a:r>
          </a:p>
          <a:p>
            <a:pPr eaLnBrk="1" hangingPunct="1"/>
            <a:r>
              <a:rPr lang="en-US" altLang="en-US" dirty="0" smtClean="0"/>
              <a:t>Programmers can get used to them easily.</a:t>
            </a:r>
          </a:p>
          <a:p>
            <a:pPr eaLnBrk="1" hangingPunct="1"/>
            <a:r>
              <a:rPr lang="en-US" altLang="en-US" dirty="0" smtClean="0"/>
              <a:t>Usually mandate:</a:t>
            </a:r>
          </a:p>
          <a:p>
            <a:pPr lvl="1" eaLnBrk="1" hangingPunct="1"/>
            <a:r>
              <a:rPr lang="en-US" altLang="en-US" dirty="0" smtClean="0"/>
              <a:t>Indenting, formatting</a:t>
            </a:r>
          </a:p>
          <a:p>
            <a:pPr lvl="1" eaLnBrk="1" hangingPunct="1"/>
            <a:r>
              <a:rPr lang="en-US" altLang="en-US" dirty="0" smtClean="0"/>
              <a:t>Naming conventions (for files, variables, etc.)</a:t>
            </a:r>
          </a:p>
          <a:p>
            <a:pPr lvl="1" eaLnBrk="1" hangingPunct="1"/>
            <a:r>
              <a:rPr lang="en-US" altLang="en-US" dirty="0" smtClean="0"/>
              <a:t>Language features to use or avoid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Style Issues −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 consistent and highlight meaning.</a:t>
            </a:r>
          </a:p>
          <a:p>
            <a:pPr eaLnBrk="1" hangingPunct="1"/>
            <a:r>
              <a:rPr lang="en-US" altLang="en-US" dirty="0" smtClean="0"/>
              <a:t>Naming:</a:t>
            </a:r>
          </a:p>
          <a:p>
            <a:pPr lvl="1" eaLnBrk="1" hangingPunct="1"/>
            <a:r>
              <a:rPr lang="en-US" altLang="en-US" dirty="0" smtClean="0"/>
              <a:t>Convey meaning.</a:t>
            </a:r>
          </a:p>
          <a:p>
            <a:pPr lvl="1" eaLnBrk="1" hangingPunct="1"/>
            <a:r>
              <a:rPr lang="en-US" altLang="en-US" dirty="0" smtClean="0"/>
              <a:t>Be consistent.</a:t>
            </a:r>
          </a:p>
          <a:p>
            <a:pPr lvl="1" eaLnBrk="1" hangingPunct="1"/>
            <a:r>
              <a:rPr lang="en-US" altLang="en-US" dirty="0" smtClean="0"/>
              <a:t>Warning: If you can’t think of a good name chances are you don’t understand or the design can be improved.</a:t>
            </a:r>
          </a:p>
          <a:p>
            <a:pPr lvl="1" eaLnBrk="1" hangingPunct="1"/>
            <a:r>
              <a:rPr lang="en-US" altLang="en-US" dirty="0" smtClean="0"/>
              <a:t>Multicultural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Style Issues </a:t>
            </a:r>
            <a:r>
              <a:rPr lang="en-US" altLang="en-US" sz="4000" b="1" dirty="0"/>
              <a:t>−</a:t>
            </a:r>
            <a:r>
              <a:rPr lang="en-US" altLang="en-US" sz="4000" b="1" dirty="0" smtClean="0"/>
              <a:t> II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Separating words, capitalization</a:t>
            </a:r>
          </a:p>
          <a:p>
            <a:pPr lvl="1" eaLnBrk="1" hangingPunct="1"/>
            <a:r>
              <a:rPr lang="en-US" altLang="en-US" dirty="0" err="1" smtClean="0"/>
              <a:t>c_uses_this_style</a:t>
            </a:r>
            <a:endParaRPr lang="en-US" altLang="en-US" dirty="0" smtClean="0"/>
          </a:p>
          <a:p>
            <a:pPr lvl="1" eaLnBrk="1" hangingPunct="1"/>
            <a:r>
              <a:rPr lang="en-US" altLang="en-US" dirty="0" err="1" smtClean="0"/>
              <a:t>JavaUsesThisOne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Indentation and spacing</a:t>
            </a:r>
          </a:p>
          <a:p>
            <a:pPr eaLnBrk="1" hangingPunct="1"/>
            <a:r>
              <a:rPr lang="en-US" altLang="en-US" dirty="0" smtClean="0"/>
              <a:t>Function/method size</a:t>
            </a:r>
          </a:p>
          <a:p>
            <a:pPr lvl="1" eaLnBrk="1" hangingPunct="1"/>
            <a:r>
              <a:rPr lang="en-US" altLang="en-US" dirty="0" smtClean="0"/>
              <a:t>When is it too big? When to break?</a:t>
            </a:r>
          </a:p>
          <a:p>
            <a:pPr eaLnBrk="1" hangingPunct="1"/>
            <a:r>
              <a:rPr lang="en-US" altLang="en-US" dirty="0" smtClean="0"/>
              <a:t>File naming</a:t>
            </a:r>
          </a:p>
          <a:p>
            <a:pPr eaLnBrk="1" hangingPunct="1"/>
            <a:r>
              <a:rPr lang="en-US" altLang="en-US" dirty="0" smtClean="0"/>
              <a:t>Error-prone constructs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Comments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Types:</a:t>
            </a:r>
          </a:p>
          <a:p>
            <a:pPr marL="854075" lvl="1" indent="-396875" eaLnBrk="1" hangingPunct="1"/>
            <a:r>
              <a:rPr lang="en-US" altLang="en-US" dirty="0" smtClean="0"/>
              <a:t>Repeat of the code</a:t>
            </a:r>
          </a:p>
          <a:p>
            <a:pPr marL="854075" lvl="1" indent="-396875" eaLnBrk="1" hangingPunct="1"/>
            <a:r>
              <a:rPr lang="en-US" altLang="en-US" dirty="0" smtClean="0"/>
              <a:t>Explanation of the code</a:t>
            </a:r>
          </a:p>
          <a:p>
            <a:pPr marL="854075" lvl="1" indent="-396875" eaLnBrk="1" hangingPunct="1"/>
            <a:r>
              <a:rPr lang="en-US" altLang="en-US" dirty="0" smtClean="0"/>
              <a:t>Marker in the code</a:t>
            </a:r>
          </a:p>
          <a:p>
            <a:pPr marL="854075" lvl="1" indent="-396875" eaLnBrk="1" hangingPunct="1"/>
            <a:r>
              <a:rPr lang="en-US" altLang="en-US" dirty="0" smtClean="0"/>
              <a:t>Summary of the code</a:t>
            </a:r>
          </a:p>
          <a:p>
            <a:pPr marL="854075" lvl="1" indent="-396875" eaLnBrk="1" hangingPunct="1"/>
            <a:r>
              <a:rPr lang="en-US" altLang="en-US" dirty="0" smtClean="0"/>
              <a:t>Description of the code intent</a:t>
            </a:r>
          </a:p>
          <a:p>
            <a:pPr marL="854075" lvl="1" indent="-396875" eaLnBrk="1" hangingPunct="1"/>
            <a:r>
              <a:rPr lang="en-US" altLang="en-US" dirty="0" smtClean="0"/>
              <a:t>External references</a:t>
            </a:r>
          </a:p>
          <a:p>
            <a:pPr marL="854075" lvl="1" indent="-396875" eaLnBrk="1" hangingPunct="1"/>
            <a:endParaRPr lang="en-US" altLang="en-US" sz="1200" dirty="0" smtClean="0"/>
          </a:p>
          <a:p>
            <a:pPr eaLnBrk="1" hangingPunct="1"/>
            <a:r>
              <a:rPr lang="en-US" altLang="en-US" dirty="0" smtClean="0"/>
              <a:t>Keep up to </a:t>
            </a:r>
            <a:r>
              <a:rPr lang="en-US" altLang="en-US" dirty="0" smtClean="0"/>
              <a:t>date!</a:t>
            </a: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Debugging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Locating and fixing errors in code</a:t>
            </a:r>
          </a:p>
          <a:p>
            <a:pPr eaLnBrk="1" hangingPunct="1"/>
            <a:r>
              <a:rPr lang="en-US" altLang="en-US" dirty="0" smtClean="0"/>
              <a:t>Errors noticed by testing, inspection, use</a:t>
            </a:r>
          </a:p>
          <a:p>
            <a:pPr eaLnBrk="1" hangingPunct="1"/>
            <a:r>
              <a:rPr lang="en-US" altLang="en-US" dirty="0" smtClean="0"/>
              <a:t>Four phases</a:t>
            </a:r>
          </a:p>
          <a:p>
            <a:pPr lvl="1" eaLnBrk="1" hangingPunct="1"/>
            <a:r>
              <a:rPr lang="en-US" altLang="en-US" dirty="0" smtClean="0"/>
              <a:t>Stabilization (reproduction)</a:t>
            </a:r>
          </a:p>
          <a:p>
            <a:pPr lvl="1" eaLnBrk="1" hangingPunct="1"/>
            <a:r>
              <a:rPr lang="en-US" altLang="en-US" dirty="0" smtClean="0"/>
              <a:t>Localization</a:t>
            </a:r>
          </a:p>
          <a:p>
            <a:pPr lvl="1" eaLnBrk="1" hangingPunct="1"/>
            <a:r>
              <a:rPr lang="en-US" altLang="en-US" dirty="0" smtClean="0"/>
              <a:t>Correction</a:t>
            </a:r>
          </a:p>
          <a:p>
            <a:pPr lvl="1" eaLnBrk="1" hangingPunct="1"/>
            <a:r>
              <a:rPr lang="en-US" altLang="en-US" dirty="0" smtClean="0"/>
              <a:t>Verification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432</Words>
  <Application>Microsoft Macintosh PowerPoint</Application>
  <PresentationFormat>On-screen Show (4:3)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Default Design</vt:lpstr>
      <vt:lpstr>Chapter 9: Implementation </vt:lpstr>
      <vt:lpstr>Implementation Topics</vt:lpstr>
      <vt:lpstr>Introduction</vt:lpstr>
      <vt:lpstr>Good Implementations</vt:lpstr>
      <vt:lpstr>Coding Guidelines</vt:lpstr>
      <vt:lpstr>Style Issues − I</vt:lpstr>
      <vt:lpstr>Style Issues − II</vt:lpstr>
      <vt:lpstr>Comments</vt:lpstr>
      <vt:lpstr>Debugging</vt:lpstr>
      <vt:lpstr>Debugging II</vt:lpstr>
      <vt:lpstr>Assertions</vt:lpstr>
      <vt:lpstr>Performance Optimization</vt:lpstr>
      <vt:lpstr>Refactoring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Barbara Victoria Bernal</dc:creator>
  <cp:lastModifiedBy>Microsoft Office User</cp:lastModifiedBy>
  <cp:revision>106</cp:revision>
  <dcterms:created xsi:type="dcterms:W3CDTF">2006-06-06T20:47:57Z</dcterms:created>
  <dcterms:modified xsi:type="dcterms:W3CDTF">2016-11-08T19:36:48Z</dcterms:modified>
</cp:coreProperties>
</file>