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2" r:id="rId2"/>
    <p:sldId id="262" r:id="rId3"/>
    <p:sldId id="258" r:id="rId4"/>
    <p:sldId id="263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8000"/>
    <a:srgbClr val="003300"/>
    <a:srgbClr val="80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 autoAdjust="0"/>
    <p:restoredTop sz="89521" autoAdjust="0"/>
  </p:normalViewPr>
  <p:slideViewPr>
    <p:cSldViewPr>
      <p:cViewPr>
        <p:scale>
          <a:sx n="100" d="100"/>
          <a:sy n="100" d="100"/>
        </p:scale>
        <p:origin x="1568" y="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B5013-8548-1F43-BB2C-FAFE69365B77}" type="datetimeFigureOut">
              <a:rPr lang="en-US" smtClean="0"/>
              <a:t>11/8/16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99B80-8EE0-C148-8E50-FF8CA7FD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98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99B80-8EE0-C148-8E50-FF8CA7FDBC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71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99B80-8EE0-C148-8E50-FF8CA7FDBC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18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99B80-8EE0-C148-8E50-FF8CA7FDBC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60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99B80-8EE0-C148-8E50-FF8CA7FDBC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32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99B80-8EE0-C148-8E50-FF8CA7FDBC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07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99B80-8EE0-C148-8E50-FF8CA7FDBC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4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99B80-8EE0-C148-8E50-FF8CA7FDBC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59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99B80-8EE0-C148-8E50-FF8CA7FDBC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83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99B80-8EE0-C148-8E50-FF8CA7FDBC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97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99B80-8EE0-C148-8E50-FF8CA7FDBC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91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99B80-8EE0-C148-8E50-FF8CA7FDBC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86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99B80-8EE0-C148-8E50-FF8CA7FDBC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18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99B80-8EE0-C148-8E50-FF8CA7FDBC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40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99B80-8EE0-C148-8E50-FF8CA7FDBC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29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99B80-8EE0-C148-8E50-FF8CA7FDBC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83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0C5F4-8C51-44C1-9591-42E2AD4E1A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15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CA6CA-5EAB-4E3B-A1F0-3BECB921A9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2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1CA106-0285-4093-93B7-C715993DA7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45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6B134-9210-4DE8-A18C-F9427D4CBE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7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C1F3B8-08FF-43F7-B509-FC0DCAD251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0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0167C-34B7-464D-BD48-115D3EA94F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9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558E0-F44B-44BA-8F37-3DE63F6C98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5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8D96F-8AAD-46B5-8BED-7CC54B710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0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0F9AB-6EE1-4B03-91B0-C1FC8330BB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2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59BCF-1182-41C7-A57B-DD613A6B97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3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090DA-A9AB-4031-8527-6EBE3B8C38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6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0F9AA2-6E48-474F-83DA-72A6A916DC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00AF1400-CF08-4921-B6C1-46BB5AFA29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2057400"/>
            <a:ext cx="4419600" cy="1470025"/>
          </a:xfrm>
        </p:spPr>
        <p:txBody>
          <a:bodyPr/>
          <a:lstStyle/>
          <a:p>
            <a:r>
              <a:rPr lang="en-US" altLang="en-US" u="sng" dirty="0" smtClean="0">
                <a:solidFill>
                  <a:schemeClr val="bg1"/>
                </a:solidFill>
              </a:rPr>
              <a:t>Chapter 11</a:t>
            </a:r>
            <a:r>
              <a:rPr lang="en-US" altLang="en-US" dirty="0" smtClean="0">
                <a:solidFill>
                  <a:schemeClr val="bg1"/>
                </a:solidFill>
              </a:rPr>
              <a:t>:</a:t>
            </a:r>
            <a:r>
              <a:rPr lang="en-US" altLang="en-US" dirty="0">
                <a:solidFill>
                  <a:schemeClr val="bg1"/>
                </a:solidFill>
              </a:rPr>
              <a:t/>
            </a:r>
            <a:br>
              <a:rPr lang="en-US" altLang="en-US" dirty="0">
                <a:solidFill>
                  <a:schemeClr val="bg1"/>
                </a:solidFill>
              </a:rPr>
            </a:br>
            <a:r>
              <a:rPr lang="en-US" altLang="en-US" dirty="0">
                <a:solidFill>
                  <a:schemeClr val="bg1"/>
                </a:solidFill>
              </a:rPr>
              <a:t>Configuration Management, Integration, and Builds</a:t>
            </a:r>
            <a:br>
              <a:rPr lang="en-US" altLang="en-US" dirty="0">
                <a:solidFill>
                  <a:schemeClr val="bg1"/>
                </a:solidFill>
              </a:rPr>
            </a:b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u="sng" dirty="0" smtClean="0"/>
              <a:t>Configuration Management – (Control)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35814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In order to </a:t>
            </a:r>
            <a:r>
              <a:rPr lang="en-US" altLang="en-US" sz="2800" b="1" u="sng" dirty="0" smtClean="0">
                <a:solidFill>
                  <a:srgbClr val="800000"/>
                </a:solidFill>
              </a:rPr>
              <a:t>control</a:t>
            </a:r>
            <a:r>
              <a:rPr lang="en-US" altLang="en-US" sz="2800" b="1" dirty="0" smtClean="0">
                <a:solidFill>
                  <a:srgbClr val="800000"/>
                </a:solidFill>
              </a:rPr>
              <a:t> </a:t>
            </a:r>
            <a:r>
              <a:rPr lang="en-US" altLang="en-US" sz="2800" b="1" dirty="0" smtClean="0"/>
              <a:t>all the pieces and parts of the software artifacts, we need two basic models:</a:t>
            </a:r>
          </a:p>
          <a:p>
            <a:pPr eaLnBrk="1" hangingPunct="1">
              <a:buFontTx/>
              <a:buNone/>
            </a:pPr>
            <a:endParaRPr lang="en-US" altLang="en-US" sz="1400" b="1" dirty="0" smtClean="0"/>
          </a:p>
          <a:p>
            <a:pPr lvl="1" eaLnBrk="1" hangingPunct="1"/>
            <a:r>
              <a:rPr lang="en-US" altLang="en-US" sz="2400" b="1" u="sng" dirty="0" smtClean="0">
                <a:solidFill>
                  <a:srgbClr val="0000CC"/>
                </a:solidFill>
              </a:rPr>
              <a:t>Parts identification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 </a:t>
            </a:r>
            <a:r>
              <a:rPr lang="en-US" altLang="en-US" sz="2400" b="1" dirty="0" smtClean="0"/>
              <a:t>model</a:t>
            </a:r>
          </a:p>
          <a:p>
            <a:pPr lvl="1" eaLnBrk="1" hangingPunct="1">
              <a:buFontTx/>
              <a:buNone/>
            </a:pPr>
            <a:endParaRPr lang="en-US" altLang="en-US" sz="1200" b="1" dirty="0" smtClean="0"/>
          </a:p>
          <a:p>
            <a:pPr lvl="1" eaLnBrk="1" hangingPunct="1"/>
            <a:r>
              <a:rPr lang="en-US" altLang="en-US" sz="2400" b="1" u="sng" dirty="0" smtClean="0">
                <a:solidFill>
                  <a:srgbClr val="0000CC"/>
                </a:solidFill>
              </a:rPr>
              <a:t>Parts storage and access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 </a:t>
            </a:r>
            <a:r>
              <a:rPr lang="en-US" altLang="en-US" sz="2400" b="1" dirty="0" smtClean="0"/>
              <a:t>model</a:t>
            </a:r>
          </a:p>
          <a:p>
            <a:pPr lvl="1" eaLnBrk="1" hangingPunct="1"/>
            <a:endParaRPr lang="en-US" alt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Sample: </a:t>
            </a:r>
            <a:r>
              <a:rPr lang="en-US" altLang="en-US" sz="3200" b="1" u="sng" dirty="0" smtClean="0">
                <a:solidFill>
                  <a:srgbClr val="0000CC"/>
                </a:solidFill>
              </a:rPr>
              <a:t>Parts Identification</a:t>
            </a:r>
            <a:r>
              <a:rPr lang="en-US" altLang="en-US" sz="3200" b="1" dirty="0" smtClean="0">
                <a:solidFill>
                  <a:srgbClr val="0000CC"/>
                </a:solidFill>
              </a:rPr>
              <a:t> </a:t>
            </a:r>
            <a:r>
              <a:rPr lang="en-US" altLang="en-US" sz="3200" b="1" dirty="0"/>
              <a:t>M</a:t>
            </a:r>
            <a:r>
              <a:rPr lang="en-US" altLang="en-US" sz="3200" b="1" dirty="0" smtClean="0"/>
              <a:t>odel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8686800" cy="3505200"/>
          </a:xfrm>
        </p:spPr>
        <p:txBody>
          <a:bodyPr/>
          <a:lstStyle/>
          <a:p>
            <a:pPr eaLnBrk="1" hangingPunct="1"/>
            <a:r>
              <a:rPr lang="en-US" altLang="en-US" sz="2400" b="1" dirty="0" smtClean="0"/>
              <a:t>A software artifact must be uniquely identifiable with a “name” composed of:</a:t>
            </a:r>
          </a:p>
          <a:p>
            <a:pPr eaLnBrk="1" hangingPunct="1">
              <a:buFontTx/>
              <a:buNone/>
            </a:pPr>
            <a:endParaRPr lang="en-US" altLang="en-US" sz="1200" b="1" dirty="0" smtClean="0"/>
          </a:p>
          <a:p>
            <a:pPr lvl="1" eaLnBrk="1" hangingPunct="1">
              <a:tabLst>
                <a:tab pos="1431925" algn="l"/>
              </a:tabLst>
            </a:pPr>
            <a:r>
              <a:rPr lang="en-US" altLang="en-US" sz="2000" b="1" dirty="0" smtClean="0"/>
              <a:t>PP:	two position </a:t>
            </a:r>
            <a:r>
              <a:rPr lang="en-US" altLang="en-US" sz="2000" b="1" dirty="0" smtClean="0">
                <a:solidFill>
                  <a:srgbClr val="0000CC"/>
                </a:solidFill>
              </a:rPr>
              <a:t>product</a:t>
            </a:r>
            <a:r>
              <a:rPr lang="en-US" altLang="en-US" sz="2000" b="1" dirty="0" smtClean="0"/>
              <a:t> code</a:t>
            </a:r>
          </a:p>
          <a:p>
            <a:pPr lvl="1" eaLnBrk="1" hangingPunct="1">
              <a:tabLst>
                <a:tab pos="1431925" algn="l"/>
              </a:tabLst>
            </a:pPr>
            <a:r>
              <a:rPr lang="en-US" altLang="en-US" sz="2000" b="1" dirty="0" smtClean="0"/>
              <a:t>CC:	two position </a:t>
            </a:r>
            <a:r>
              <a:rPr lang="en-US" altLang="en-US" sz="2000" b="1" dirty="0" smtClean="0">
                <a:solidFill>
                  <a:srgbClr val="0000CC"/>
                </a:solidFill>
              </a:rPr>
              <a:t>country</a:t>
            </a:r>
            <a:r>
              <a:rPr lang="en-US" altLang="en-US" sz="2000" b="1" dirty="0" smtClean="0"/>
              <a:t> code</a:t>
            </a:r>
          </a:p>
          <a:p>
            <a:pPr lvl="1" eaLnBrk="1" hangingPunct="1">
              <a:tabLst>
                <a:tab pos="1431925" algn="l"/>
              </a:tabLst>
            </a:pPr>
            <a:r>
              <a:rPr lang="en-US" altLang="en-US" sz="2000" b="1" dirty="0" smtClean="0"/>
              <a:t>RRR:	three position </a:t>
            </a:r>
            <a:r>
              <a:rPr lang="en-US" altLang="en-US" sz="2000" b="1" dirty="0" smtClean="0">
                <a:solidFill>
                  <a:srgbClr val="0000CC"/>
                </a:solidFill>
              </a:rPr>
              <a:t>release</a:t>
            </a:r>
            <a:r>
              <a:rPr lang="en-US" altLang="en-US" sz="2000" b="1" dirty="0" smtClean="0"/>
              <a:t> code</a:t>
            </a:r>
          </a:p>
          <a:p>
            <a:pPr lvl="1" eaLnBrk="1" hangingPunct="1">
              <a:tabLst>
                <a:tab pos="1431925" algn="l"/>
              </a:tabLst>
            </a:pPr>
            <a:r>
              <a:rPr lang="en-US" altLang="en-US" sz="2000" b="1" dirty="0" smtClean="0"/>
              <a:t>VVV:	three position </a:t>
            </a:r>
            <a:r>
              <a:rPr lang="en-US" altLang="en-US" sz="2000" b="1" dirty="0" smtClean="0">
                <a:solidFill>
                  <a:srgbClr val="0000CC"/>
                </a:solidFill>
              </a:rPr>
              <a:t>version</a:t>
            </a:r>
            <a:r>
              <a:rPr lang="en-US" altLang="en-US" sz="2000" b="1" dirty="0" smtClean="0"/>
              <a:t> code</a:t>
            </a:r>
          </a:p>
          <a:p>
            <a:pPr lvl="1" eaLnBrk="1" hangingPunct="1">
              <a:tabLst>
                <a:tab pos="1431925" algn="l"/>
              </a:tabLst>
            </a:pPr>
            <a:r>
              <a:rPr lang="en-US" altLang="en-US" sz="2000" b="1" dirty="0" smtClean="0"/>
              <a:t>TT: 	two position </a:t>
            </a:r>
            <a:r>
              <a:rPr lang="en-US" altLang="en-US" sz="2000" b="1" dirty="0" smtClean="0">
                <a:solidFill>
                  <a:srgbClr val="0000CC"/>
                </a:solidFill>
              </a:rPr>
              <a:t>artifact type </a:t>
            </a:r>
            <a:r>
              <a:rPr lang="en-US" altLang="en-US" sz="2000" b="1" dirty="0" smtClean="0"/>
              <a:t>code</a:t>
            </a:r>
          </a:p>
          <a:p>
            <a:pPr lvl="1" eaLnBrk="1" hangingPunct="1">
              <a:tabLst>
                <a:tab pos="1431925" algn="l"/>
              </a:tabLst>
            </a:pPr>
            <a:r>
              <a:rPr lang="en-US" altLang="en-US" sz="2000" b="1" dirty="0" smtClean="0"/>
              <a:t>FF: 	two position </a:t>
            </a:r>
            <a:r>
              <a:rPr lang="en-US" altLang="en-US" sz="2000" b="1" dirty="0" smtClean="0">
                <a:solidFill>
                  <a:srgbClr val="0000CC"/>
                </a:solidFill>
              </a:rPr>
              <a:t>format</a:t>
            </a:r>
            <a:r>
              <a:rPr lang="en-US" altLang="en-US" sz="2000" b="1" dirty="0" smtClean="0"/>
              <a:t> code</a:t>
            </a:r>
          </a:p>
          <a:p>
            <a:pPr lvl="1" eaLnBrk="1" hangingPunct="1"/>
            <a:endParaRPr lang="en-US" altLang="en-US" sz="2000" b="1" dirty="0" smtClean="0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219200" y="5308600"/>
            <a:ext cx="6472238" cy="7016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2000" b="1" i="1" dirty="0"/>
              <a:t>A sample artifact identifier</a:t>
            </a:r>
            <a:r>
              <a:rPr lang="en-US" altLang="en-US" sz="2000" b="1" i="1" dirty="0" smtClean="0"/>
              <a:t>: </a:t>
            </a:r>
            <a:r>
              <a:rPr lang="en-US" altLang="en-US" sz="2000" b="1" i="1" dirty="0">
                <a:solidFill>
                  <a:srgbClr val="800000"/>
                </a:solidFill>
              </a:rPr>
              <a:t>PP.CC.RRR.VVV.TT.FF</a:t>
            </a:r>
          </a:p>
          <a:p>
            <a:pPr eaLnBrk="1" hangingPunct="1"/>
            <a:r>
              <a:rPr lang="en-US" altLang="en-US" sz="2000" b="1" i="1" dirty="0"/>
              <a:t>where “</a:t>
            </a:r>
            <a:r>
              <a:rPr lang="en-US" altLang="en-US" sz="2000" b="1" i="1" dirty="0">
                <a:solidFill>
                  <a:srgbClr val="800000"/>
                </a:solidFill>
              </a:rPr>
              <a:t>.</a:t>
            </a:r>
            <a:r>
              <a:rPr lang="en-US" altLang="en-US" sz="2000" b="1" i="1" dirty="0"/>
              <a:t>” </a:t>
            </a:r>
            <a:r>
              <a:rPr lang="en-US" altLang="en-US" sz="2000" b="1" i="1" dirty="0" smtClean="0"/>
              <a:t>is </a:t>
            </a:r>
            <a:r>
              <a:rPr lang="en-US" altLang="en-US" sz="2000" b="1" i="1" dirty="0"/>
              <a:t>used as the delimiter</a:t>
            </a:r>
            <a:r>
              <a:rPr lang="en-US" altLang="en-US" b="1" i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sz="2800" b="1" dirty="0" smtClean="0">
                <a:solidFill>
                  <a:srgbClr val="0000CC"/>
                </a:solidFill>
              </a:rPr>
              <a:t>Parts </a:t>
            </a:r>
            <a:r>
              <a:rPr lang="en-US" altLang="en-US" sz="2800" b="1" u="sng" dirty="0" smtClean="0">
                <a:solidFill>
                  <a:srgbClr val="0000CC"/>
                </a:solidFill>
              </a:rPr>
              <a:t>Storage and Access</a:t>
            </a:r>
            <a:r>
              <a:rPr lang="en-US" altLang="en-US" sz="2800" b="1" dirty="0" smtClean="0">
                <a:solidFill>
                  <a:srgbClr val="0000CC"/>
                </a:solidFill>
              </a:rPr>
              <a:t> </a:t>
            </a:r>
            <a:r>
              <a:rPr lang="en-US" altLang="en-US" sz="2800" b="1" dirty="0" smtClean="0"/>
              <a:t>Model for </a:t>
            </a:r>
            <a:br>
              <a:rPr lang="en-US" altLang="en-US" sz="2800" b="1" dirty="0" smtClean="0"/>
            </a:br>
            <a:r>
              <a:rPr lang="en-US" altLang="en-US" sz="2800" b="1" dirty="0" smtClean="0"/>
              <a:t>Configuration Management</a:t>
            </a:r>
          </a:p>
        </p:txBody>
      </p:sp>
      <p:sp>
        <p:nvSpPr>
          <p:cNvPr id="13315" name="AutoShape 3"/>
          <p:cNvSpPr>
            <a:spLocks noChangeArrowheads="1"/>
          </p:cNvSpPr>
          <p:nvPr/>
        </p:nvSpPr>
        <p:spPr bwMode="auto">
          <a:xfrm>
            <a:off x="914400" y="1600200"/>
            <a:ext cx="1905000" cy="16002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b="1" i="1"/>
              <a:t>Parts Database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4038600" y="1905000"/>
            <a:ext cx="1371600" cy="8382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b="1" i="1"/>
              <a:t>Parts</a:t>
            </a:r>
          </a:p>
          <a:p>
            <a:pPr algn="ctr" eaLnBrk="1" hangingPunct="1"/>
            <a:r>
              <a:rPr lang="en-US" altLang="en-US" b="1" i="1"/>
              <a:t>Control</a:t>
            </a:r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2819400" y="2133600"/>
            <a:ext cx="1214438" cy="4857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990600" y="4953000"/>
            <a:ext cx="1295400" cy="914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b="1" i="1"/>
              <a:t>Individual</a:t>
            </a:r>
          </a:p>
          <a:p>
            <a:pPr algn="ctr" eaLnBrk="1" hangingPunct="1"/>
            <a:r>
              <a:rPr lang="en-US" altLang="en-US" b="1" i="1"/>
              <a:t>user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2498725" y="5018088"/>
            <a:ext cx="873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2800" b="1"/>
              <a:t>. . . .</a:t>
            </a:r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3657600" y="4876800"/>
            <a:ext cx="1295400" cy="914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b="1" i="1"/>
              <a:t>Individual</a:t>
            </a:r>
          </a:p>
          <a:p>
            <a:pPr algn="ctr" eaLnBrk="1" hangingPunct="1"/>
            <a:r>
              <a:rPr lang="en-US" altLang="en-US" b="1" i="1"/>
              <a:t>user</a:t>
            </a:r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6096000" y="3048000"/>
            <a:ext cx="1905000" cy="91440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800000"/>
                </a:solidFill>
              </a:rPr>
              <a:t>System build</a:t>
            </a:r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 flipH="1">
            <a:off x="1981200" y="2819400"/>
            <a:ext cx="2209800" cy="2057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 flipH="1">
            <a:off x="4267200" y="2819400"/>
            <a:ext cx="76200" cy="1981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5410200" y="2438400"/>
            <a:ext cx="1066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868362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Parts </a:t>
            </a:r>
            <a:r>
              <a:rPr lang="en-US" altLang="en-US" sz="2800" b="1" u="sng" dirty="0" smtClean="0"/>
              <a:t>Storage and Access</a:t>
            </a:r>
            <a:r>
              <a:rPr lang="en-US" altLang="en-US" sz="2800" b="1" dirty="0" smtClean="0"/>
              <a:t> Model for </a:t>
            </a:r>
            <a:br>
              <a:rPr lang="en-US" altLang="en-US" sz="2800" b="1" dirty="0" smtClean="0"/>
            </a:br>
            <a:r>
              <a:rPr lang="en-US" altLang="en-US" sz="2800" b="1" dirty="0" smtClean="0"/>
              <a:t>Configuration Management</a:t>
            </a:r>
            <a:r>
              <a:rPr lang="en-US" altLang="en-US" sz="2400" b="1" dirty="0" smtClean="0"/>
              <a:t> (cont.)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800" b="1" u="sng" dirty="0" smtClean="0"/>
              <a:t>Basic functions to</a:t>
            </a:r>
            <a:r>
              <a:rPr lang="en-US" altLang="en-US" sz="1800" b="1" dirty="0" smtClean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b="1" dirty="0" smtClean="0"/>
              <a:t>Create a part.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b="1" dirty="0" smtClean="0"/>
              <a:t>Delete a part.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b="1" u="sng" dirty="0" smtClean="0"/>
              <a:t>Access functions to</a:t>
            </a:r>
            <a:r>
              <a:rPr lang="en-US" altLang="en-US" sz="1800" b="1" dirty="0" smtClean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b="1" dirty="0" smtClean="0"/>
              <a:t>View a part.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b="1" dirty="0" smtClean="0"/>
              <a:t>Modify a part.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b="1" dirty="0" smtClean="0"/>
              <a:t>Return a part.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b="1" u="sng" dirty="0" smtClean="0"/>
              <a:t>Control and service functions</a:t>
            </a:r>
            <a:r>
              <a:rPr lang="en-US" altLang="en-US" sz="1800" b="1" dirty="0" smtClean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b="1" dirty="0" smtClean="0"/>
              <a:t>Import part(s).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b="1" dirty="0" smtClean="0"/>
              <a:t>Export part(s).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b="1" dirty="0" smtClean="0"/>
              <a:t>List parts.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b="1" dirty="0" smtClean="0"/>
              <a:t>Set release or version numbers.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b="1" dirty="0" smtClean="0"/>
              <a:t>Increment release or version numbers.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b="1" dirty="0" smtClean="0"/>
              <a:t>Change part name, version, release, artifact type, etc.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b="1" dirty="0" smtClean="0"/>
              <a:t>Gather parts.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b="1" dirty="0" smtClean="0"/>
              <a:t>Merge into a part.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b="1" dirty="0" smtClean="0"/>
              <a:t>Promote parts.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b="1" dirty="0" smtClean="0"/>
              <a:t>Compare parts.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b="1" dirty="0" smtClean="0"/>
              <a:t>Lock/unlock parts.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b="1" dirty="0" smtClean="0"/>
              <a:t>Where used and cross-referencing the parts.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600" b="1" dirty="0" smtClean="0"/>
          </a:p>
          <a:p>
            <a:pPr lvl="1" eaLnBrk="1" hangingPunct="1">
              <a:lnSpc>
                <a:spcPct val="80000"/>
              </a:lnSpc>
            </a:pPr>
            <a:endParaRPr lang="en-US" altLang="en-US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915400" cy="868362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(</a:t>
            </a:r>
            <a:r>
              <a:rPr lang="en-US" altLang="en-US" sz="3200" b="1" u="sng" dirty="0" smtClean="0">
                <a:solidFill>
                  <a:srgbClr val="800000"/>
                </a:solidFill>
              </a:rPr>
              <a:t>System Build</a:t>
            </a:r>
            <a:r>
              <a:rPr lang="en-US" altLang="en-US" sz="3200" b="1" dirty="0" smtClean="0"/>
              <a:t>) </a:t>
            </a:r>
            <a:r>
              <a:rPr lang="en-US" altLang="en-US" sz="3200" b="1" u="sng" dirty="0" smtClean="0"/>
              <a:t>with Configuration Manager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229600" cy="31242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Construct a </a:t>
            </a:r>
            <a:r>
              <a:rPr lang="en-US" altLang="en-US" sz="2800" b="1" u="sng" dirty="0" smtClean="0">
                <a:solidFill>
                  <a:srgbClr val="800000"/>
                </a:solidFill>
              </a:rPr>
              <a:t>build (dependency)</a:t>
            </a:r>
            <a:r>
              <a:rPr lang="en-US" altLang="en-US" sz="2800" b="1" dirty="0" smtClean="0">
                <a:solidFill>
                  <a:srgbClr val="800000"/>
                </a:solidFill>
              </a:rPr>
              <a:t> </a:t>
            </a:r>
            <a:r>
              <a:rPr lang="en-US" altLang="en-US" sz="2800" b="1" dirty="0" smtClean="0"/>
              <a:t>list.</a:t>
            </a:r>
          </a:p>
          <a:p>
            <a:pPr eaLnBrk="1" hangingPunct="1"/>
            <a:r>
              <a:rPr lang="en-US" altLang="en-US" sz="2800" b="1" dirty="0" smtClean="0"/>
              <a:t>Compile.</a:t>
            </a:r>
          </a:p>
          <a:p>
            <a:pPr eaLnBrk="1" hangingPunct="1"/>
            <a:r>
              <a:rPr lang="en-US" altLang="en-US" sz="2800" b="1" dirty="0" smtClean="0"/>
              <a:t>Link.</a:t>
            </a:r>
          </a:p>
          <a:p>
            <a:pPr eaLnBrk="1" hangingPunct="1"/>
            <a:r>
              <a:rPr lang="en-US" altLang="en-US" sz="2800" b="1" dirty="0" smtClean="0"/>
              <a:t>Generate the required </a:t>
            </a:r>
            <a:r>
              <a:rPr lang="en-US" altLang="en-US" sz="2800" b="1" dirty="0" err="1" smtClean="0">
                <a:solidFill>
                  <a:srgbClr val="006600"/>
                </a:solidFill>
              </a:rPr>
              <a:t>executables</a:t>
            </a:r>
            <a:r>
              <a:rPr lang="en-US" altLang="en-US" sz="2800" b="1" dirty="0" smtClean="0"/>
              <a:t> that are ready to run.</a:t>
            </a:r>
          </a:p>
          <a:p>
            <a:pPr eaLnBrk="1" hangingPunct="1"/>
            <a:endParaRPr lang="en-US" altLang="en-US" sz="2800" b="1" dirty="0" smtClean="0"/>
          </a:p>
          <a:p>
            <a:pPr eaLnBrk="1" hangingPunct="1"/>
            <a:endParaRPr lang="en-US" alt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15400" cy="715962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Some Configuration Management Tools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915400" cy="5638800"/>
          </a:xfrm>
        </p:spPr>
        <p:txBody>
          <a:bodyPr/>
          <a:lstStyle/>
          <a:p>
            <a:pPr eaLnBrk="1" hangingPunct="1"/>
            <a:r>
              <a:rPr lang="en-US" altLang="en-US" sz="2400" b="1" dirty="0" smtClean="0"/>
              <a:t>Tier 1: Version control and change control</a:t>
            </a:r>
          </a:p>
          <a:p>
            <a:pPr lvl="1" eaLnBrk="1" hangingPunct="1"/>
            <a:r>
              <a:rPr lang="en-US" altLang="en-US" sz="2000" b="1" dirty="0" smtClean="0"/>
              <a:t>Revision control system (RCS) </a:t>
            </a:r>
          </a:p>
          <a:p>
            <a:pPr lvl="1" eaLnBrk="1" hangingPunct="1"/>
            <a:r>
              <a:rPr lang="en-US" altLang="en-US" sz="2000" b="1" dirty="0" smtClean="0"/>
              <a:t>Source code control system (SCCS)</a:t>
            </a:r>
          </a:p>
          <a:p>
            <a:pPr lvl="1" eaLnBrk="1" hangingPunct="1"/>
            <a:r>
              <a:rPr lang="en-US" altLang="en-US" sz="2000" b="1" dirty="0" smtClean="0"/>
              <a:t>Concurrent version system (CVS)</a:t>
            </a:r>
          </a:p>
          <a:p>
            <a:pPr eaLnBrk="1" hangingPunct="1"/>
            <a:r>
              <a:rPr lang="en-US" altLang="en-US" sz="2400" b="1" dirty="0" smtClean="0"/>
              <a:t>Tier 2: Builds</a:t>
            </a:r>
          </a:p>
          <a:p>
            <a:pPr lvl="1" eaLnBrk="1" hangingPunct="1"/>
            <a:r>
              <a:rPr lang="en-US" altLang="en-US" sz="2000" b="1" dirty="0" smtClean="0"/>
              <a:t>Make utility</a:t>
            </a:r>
          </a:p>
          <a:p>
            <a:pPr lvl="1" eaLnBrk="1" hangingPunct="1"/>
            <a:r>
              <a:rPr lang="en-US" altLang="en-US" sz="2000" b="1" dirty="0" smtClean="0"/>
              <a:t>Odin</a:t>
            </a:r>
          </a:p>
          <a:p>
            <a:pPr lvl="1" eaLnBrk="1" hangingPunct="1"/>
            <a:r>
              <a:rPr lang="en-US" altLang="en-US" sz="2000" b="1" dirty="0" smtClean="0"/>
              <a:t>Cons</a:t>
            </a:r>
          </a:p>
          <a:p>
            <a:pPr lvl="1" eaLnBrk="1" hangingPunct="1"/>
            <a:r>
              <a:rPr lang="en-US" altLang="en-US" sz="2000" b="1" dirty="0" err="1" smtClean="0"/>
              <a:t>Scons</a:t>
            </a:r>
            <a:endParaRPr lang="en-US" altLang="en-US" sz="2000" b="1" dirty="0" smtClean="0"/>
          </a:p>
          <a:p>
            <a:pPr eaLnBrk="1" hangingPunct="1"/>
            <a:r>
              <a:rPr lang="en-US" altLang="en-US" sz="2400" b="1" dirty="0" smtClean="0"/>
              <a:t>Tier 3: Configuration management for large systems</a:t>
            </a:r>
          </a:p>
          <a:p>
            <a:pPr lvl="1" eaLnBrk="1" hangingPunct="1"/>
            <a:r>
              <a:rPr lang="en-US" altLang="en-US" sz="2000" b="1" dirty="0" smtClean="0"/>
              <a:t>PVCS: </a:t>
            </a:r>
            <a:r>
              <a:rPr lang="en-US" altLang="en-US" sz="2000" b="1" dirty="0" err="1" smtClean="0"/>
              <a:t>ChangeMan</a:t>
            </a:r>
            <a:r>
              <a:rPr lang="en-US" altLang="en-US" sz="2000" b="1" dirty="0" smtClean="0"/>
              <a:t> (Serena Software)</a:t>
            </a:r>
          </a:p>
          <a:p>
            <a:pPr lvl="1" eaLnBrk="1" hangingPunct="1"/>
            <a:r>
              <a:rPr lang="en-US" altLang="en-US" sz="2000" b="1" dirty="0" smtClean="0"/>
              <a:t>Rational Clear Case (IBM)</a:t>
            </a:r>
          </a:p>
          <a:p>
            <a:pPr lvl="1" eaLnBrk="1" hangingPunct="1"/>
            <a:r>
              <a:rPr lang="en-US" altLang="en-US" sz="2000" b="1" dirty="0" smtClean="0"/>
              <a:t>Visual SourceSafe (Microsoft)</a:t>
            </a:r>
          </a:p>
          <a:p>
            <a:pPr lvl="1" eaLnBrk="1" hangingPunct="1"/>
            <a:r>
              <a:rPr lang="en-US" altLang="en-US" sz="2000" b="1" dirty="0" smtClean="0">
                <a:solidFill>
                  <a:srgbClr val="006600"/>
                </a:solidFill>
              </a:rPr>
              <a:t>Perforce</a:t>
            </a:r>
            <a:r>
              <a:rPr lang="en-US" altLang="en-US" sz="2000" b="1" dirty="0" smtClean="0">
                <a:solidFill>
                  <a:srgbClr val="008000"/>
                </a:solidFill>
              </a:rPr>
              <a:t> </a:t>
            </a:r>
            <a:r>
              <a:rPr lang="en-US" altLang="en-US" sz="2000" b="1" dirty="0" smtClean="0"/>
              <a:t>(Perforce Software) −</a:t>
            </a:r>
            <a:r>
              <a:rPr lang="en-US" altLang="en-US" sz="2000" b="1" dirty="0" smtClean="0">
                <a:solidFill>
                  <a:srgbClr val="800000"/>
                </a:solidFill>
              </a:rPr>
              <a:t> </a:t>
            </a:r>
            <a:r>
              <a:rPr lang="en-US" altLang="en-US" sz="2000" b="1" dirty="0" smtClean="0">
                <a:solidFill>
                  <a:srgbClr val="006600"/>
                </a:solidFill>
              </a:rPr>
              <a:t>we just got this into SPSU (2011)</a:t>
            </a:r>
          </a:p>
          <a:p>
            <a:pPr lvl="1" eaLnBrk="1" hangingPunct="1"/>
            <a:endParaRPr lang="en-US" alt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 smtClean="0"/>
              <a:t>Configuration Management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305800" cy="29718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What does configuration management really manage?</a:t>
            </a:r>
          </a:p>
          <a:p>
            <a:pPr eaLnBrk="1" hangingPunct="1">
              <a:buFontTx/>
              <a:buNone/>
            </a:pPr>
            <a:endParaRPr lang="en-US" altLang="en-US" sz="2200" b="1" dirty="0" smtClean="0"/>
          </a:p>
          <a:p>
            <a:pPr lvl="1" eaLnBrk="1" hangingPunct="1"/>
            <a:r>
              <a:rPr lang="en-US" altLang="en-US" sz="2400" b="1" dirty="0" smtClean="0">
                <a:solidFill>
                  <a:srgbClr val="800000"/>
                </a:solidFill>
              </a:rPr>
              <a:t>Software artifacts</a:t>
            </a:r>
          </a:p>
          <a:p>
            <a:pPr lvl="1" eaLnBrk="1" hangingPunct="1"/>
            <a:r>
              <a:rPr lang="en-US" altLang="en-US" sz="2400" b="1" dirty="0" smtClean="0">
                <a:solidFill>
                  <a:srgbClr val="800000"/>
                </a:solidFill>
              </a:rPr>
              <a:t>Change control activities</a:t>
            </a:r>
          </a:p>
          <a:p>
            <a:pPr lvl="1" eaLnBrk="1" hangingPunct="1"/>
            <a:r>
              <a:rPr lang="en-US" altLang="en-US" sz="2400" b="1" dirty="0" smtClean="0">
                <a:solidFill>
                  <a:srgbClr val="800000"/>
                </a:solidFill>
              </a:rPr>
              <a:t>System build activities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915400" cy="639762"/>
          </a:xfrm>
        </p:spPr>
        <p:txBody>
          <a:bodyPr/>
          <a:lstStyle/>
          <a:p>
            <a:pPr eaLnBrk="1" hangingPunct="1"/>
            <a:r>
              <a:rPr lang="en-US" altLang="en-US" sz="3800" b="1" dirty="0" smtClean="0">
                <a:solidFill>
                  <a:srgbClr val="800000"/>
                </a:solidFill>
              </a:rPr>
              <a:t>Software Configuration Management</a:t>
            </a:r>
          </a:p>
        </p:txBody>
      </p:sp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533400" y="1219200"/>
            <a:ext cx="7924800" cy="472437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2700" b="1" dirty="0"/>
              <a:t>The </a:t>
            </a:r>
            <a:r>
              <a:rPr lang="en-US" altLang="en-US" sz="2700" b="1" i="1" u="sng" dirty="0">
                <a:solidFill>
                  <a:srgbClr val="800000"/>
                </a:solidFill>
              </a:rPr>
              <a:t>management</a:t>
            </a:r>
            <a:r>
              <a:rPr lang="en-US" altLang="en-US" sz="2700" b="1" dirty="0">
                <a:solidFill>
                  <a:srgbClr val="800000"/>
                </a:solidFill>
              </a:rPr>
              <a:t> </a:t>
            </a:r>
            <a:r>
              <a:rPr lang="en-US" altLang="en-US" sz="2700" b="1" dirty="0"/>
              <a:t>of all the </a:t>
            </a:r>
            <a:r>
              <a:rPr lang="en-US" altLang="en-US" sz="2700" b="1" u="sng" dirty="0">
                <a:solidFill>
                  <a:srgbClr val="0000CC"/>
                </a:solidFill>
              </a:rPr>
              <a:t>artifacts</a:t>
            </a:r>
            <a:r>
              <a:rPr lang="en-US" altLang="en-US" sz="2700" b="1" dirty="0"/>
              <a:t> produced as a part of the </a:t>
            </a:r>
            <a:r>
              <a:rPr lang="en-US" altLang="en-US" sz="2700" b="1" dirty="0" smtClean="0"/>
              <a:t>software development </a:t>
            </a:r>
            <a:r>
              <a:rPr lang="en-US" altLang="en-US" sz="2700" b="1" dirty="0"/>
              <a:t>and software support </a:t>
            </a:r>
            <a:r>
              <a:rPr lang="en-US" altLang="en-US" sz="2700" b="1" dirty="0" smtClean="0"/>
              <a:t>activities, for example:</a:t>
            </a:r>
            <a:endParaRPr lang="en-US" altLang="en-US" sz="2700" b="1" dirty="0"/>
          </a:p>
          <a:p>
            <a:pPr marL="795338" indent="-333375" eaLnBrk="1" hangingPunct="1">
              <a:buFont typeface="Arial"/>
              <a:buChar char="•"/>
            </a:pPr>
            <a:r>
              <a:rPr lang="en-US" altLang="en-US" sz="2200" b="1" i="1" dirty="0" smtClean="0"/>
              <a:t>Requirements </a:t>
            </a:r>
            <a:r>
              <a:rPr lang="en-US" altLang="en-US" sz="2200" b="1" i="1" dirty="0"/>
              <a:t>specifications</a:t>
            </a:r>
          </a:p>
          <a:p>
            <a:pPr marL="795338" indent="-333375" eaLnBrk="1" hangingPunct="1">
              <a:buFont typeface="Arial"/>
              <a:buChar char="•"/>
            </a:pPr>
            <a:r>
              <a:rPr lang="en-US" altLang="en-US" sz="2200" b="1" i="1" dirty="0" smtClean="0"/>
              <a:t>Design </a:t>
            </a:r>
            <a:r>
              <a:rPr lang="en-US" altLang="en-US" sz="2200" b="1" i="1" dirty="0"/>
              <a:t>documentation</a:t>
            </a:r>
          </a:p>
          <a:p>
            <a:pPr marL="795338" indent="-333375" eaLnBrk="1" hangingPunct="1">
              <a:buFont typeface="Arial"/>
              <a:buChar char="•"/>
            </a:pPr>
            <a:r>
              <a:rPr lang="en-US" altLang="en-US" sz="2200" b="1" i="1" dirty="0" smtClean="0"/>
              <a:t>Source </a:t>
            </a:r>
            <a:r>
              <a:rPr lang="en-US" altLang="en-US" sz="2200" b="1" i="1" dirty="0"/>
              <a:t>code</a:t>
            </a:r>
          </a:p>
          <a:p>
            <a:pPr marL="795338" indent="-333375" eaLnBrk="1" hangingPunct="1">
              <a:buFont typeface="Arial"/>
              <a:buChar char="•"/>
            </a:pPr>
            <a:r>
              <a:rPr lang="en-US" altLang="en-US" sz="2200" b="1" i="1" dirty="0" smtClean="0"/>
              <a:t>Test </a:t>
            </a:r>
            <a:r>
              <a:rPr lang="en-US" altLang="en-US" sz="2200" b="1" i="1" dirty="0"/>
              <a:t>scenarios</a:t>
            </a:r>
          </a:p>
          <a:p>
            <a:pPr marL="795338" indent="-333375" eaLnBrk="1" hangingPunct="1">
              <a:buFont typeface="Arial"/>
              <a:buChar char="•"/>
            </a:pPr>
            <a:r>
              <a:rPr lang="en-US" altLang="en-US" sz="2200" b="1" i="1" dirty="0" smtClean="0"/>
              <a:t>Executable </a:t>
            </a:r>
            <a:r>
              <a:rPr lang="en-US" altLang="en-US" sz="2200" b="1" i="1" dirty="0"/>
              <a:t>code</a:t>
            </a:r>
          </a:p>
          <a:p>
            <a:pPr marL="795338" indent="-333375" eaLnBrk="1" hangingPunct="1">
              <a:buFont typeface="Arial"/>
              <a:buChar char="•"/>
            </a:pPr>
            <a:r>
              <a:rPr lang="en-US" altLang="en-US" sz="2200" b="1" i="1" dirty="0" smtClean="0"/>
              <a:t>Data </a:t>
            </a:r>
            <a:r>
              <a:rPr lang="en-US" altLang="en-US" sz="2200" b="1" i="1" dirty="0"/>
              <a:t>base tables</a:t>
            </a:r>
          </a:p>
          <a:p>
            <a:pPr marL="795338" indent="-333375" eaLnBrk="1" hangingPunct="1">
              <a:buFont typeface="Arial"/>
              <a:buChar char="•"/>
            </a:pPr>
            <a:r>
              <a:rPr lang="en-US" altLang="en-US" sz="2200" b="1" i="1" dirty="0" smtClean="0"/>
              <a:t>Initialization </a:t>
            </a:r>
            <a:r>
              <a:rPr lang="en-US" altLang="en-US" sz="2200" b="1" i="1" dirty="0"/>
              <a:t>data</a:t>
            </a:r>
          </a:p>
          <a:p>
            <a:pPr marL="795338" indent="-333375" eaLnBrk="1" hangingPunct="1">
              <a:buFont typeface="Arial"/>
              <a:buChar char="•"/>
            </a:pPr>
            <a:r>
              <a:rPr lang="en-US" altLang="en-US" sz="2200" b="1" i="1" dirty="0"/>
              <a:t>C</a:t>
            </a:r>
            <a:r>
              <a:rPr lang="en-US" altLang="en-US" sz="2200" b="1" i="1" dirty="0" smtClean="0"/>
              <a:t>ustomer </a:t>
            </a:r>
            <a:r>
              <a:rPr lang="en-US" altLang="en-US" sz="2200" b="1" i="1" dirty="0"/>
              <a:t>problem calls</a:t>
            </a:r>
          </a:p>
          <a:p>
            <a:pPr marL="795338" indent="-333375" eaLnBrk="1" hangingPunct="1">
              <a:buFont typeface="Arial"/>
              <a:buChar char="•"/>
            </a:pPr>
            <a:r>
              <a:rPr lang="en-US" altLang="en-US" sz="2200" b="1" i="1" dirty="0"/>
              <a:t>P</a:t>
            </a:r>
            <a:r>
              <a:rPr lang="en-US" altLang="en-US" sz="2200" b="1" i="1" dirty="0" smtClean="0"/>
              <a:t>roblem </a:t>
            </a:r>
            <a:r>
              <a:rPr lang="en-US" altLang="en-US" sz="2200" b="1" i="1" dirty="0"/>
              <a:t>fixes</a:t>
            </a:r>
          </a:p>
          <a:p>
            <a:pPr marL="795338" indent="-333375" eaLnBrk="1" hangingPunct="1">
              <a:buFont typeface="Arial"/>
              <a:buChar char="•"/>
            </a:pPr>
            <a:r>
              <a:rPr lang="en-US" altLang="en-US" sz="2200" b="1" i="1" dirty="0"/>
              <a:t>U</a:t>
            </a:r>
            <a:r>
              <a:rPr lang="en-US" altLang="en-US" sz="2200" b="1" i="1" dirty="0" smtClean="0"/>
              <a:t>ser </a:t>
            </a:r>
            <a:r>
              <a:rPr lang="en-US" altLang="en-US" sz="2200" b="1" i="1" dirty="0"/>
              <a:t>documentation</a:t>
            </a:r>
            <a:endParaRPr lang="en-US" alt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sz="4000" b="1" dirty="0" smtClean="0"/>
              <a:t>Managing the Software Artifacts </a:t>
            </a:r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381000" y="1371600"/>
            <a:ext cx="8458200" cy="338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3200" b="1" dirty="0"/>
              <a:t>Interested </a:t>
            </a:r>
            <a:r>
              <a:rPr lang="en-US" altLang="en-US" sz="3200" b="1" dirty="0" smtClean="0"/>
              <a:t>in:</a:t>
            </a:r>
            <a:endParaRPr lang="en-US" altLang="en-US" sz="3200" b="1" dirty="0"/>
          </a:p>
          <a:p>
            <a:pPr eaLnBrk="1" hangingPunct="1"/>
            <a:endParaRPr lang="en-US" altLang="en-US" sz="1400" b="1" dirty="0"/>
          </a:p>
          <a:p>
            <a:pPr marL="744538" lvl="1" indent="-287338" eaLnBrk="1" hangingPunct="1">
              <a:buFont typeface="Arial"/>
              <a:buChar char="•"/>
            </a:pPr>
            <a:r>
              <a:rPr lang="en-US" altLang="en-US" sz="2400" b="1" u="sng" dirty="0" smtClean="0">
                <a:solidFill>
                  <a:srgbClr val="0000CC"/>
                </a:solidFill>
              </a:rPr>
              <a:t>Inter-relating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 </a:t>
            </a:r>
            <a:r>
              <a:rPr lang="en-US" altLang="en-US" sz="2400" b="1" u="sng" dirty="0"/>
              <a:t>the </a:t>
            </a:r>
            <a:r>
              <a:rPr lang="en-US" altLang="en-US" sz="2400" b="1" u="sng" dirty="0" smtClean="0"/>
              <a:t>artifacts</a:t>
            </a:r>
            <a:r>
              <a:rPr lang="en-US" altLang="en-US" sz="2400" b="1" dirty="0" smtClean="0"/>
              <a:t>, for example:</a:t>
            </a:r>
            <a:endParaRPr lang="en-US" altLang="en-US" sz="2400" b="1" dirty="0"/>
          </a:p>
          <a:p>
            <a:pPr marL="1714500" lvl="3" indent="-342900" eaLnBrk="1" hangingPunct="1">
              <a:buFont typeface="Lucida Grande"/>
              <a:buChar char="–"/>
            </a:pPr>
            <a:r>
              <a:rPr lang="en-US" altLang="en-US" sz="2400" b="1" dirty="0"/>
              <a:t>B</a:t>
            </a:r>
            <a:r>
              <a:rPr lang="en-US" altLang="en-US" sz="2400" b="1" dirty="0" smtClean="0"/>
              <a:t>y </a:t>
            </a:r>
            <a:r>
              <a:rPr lang="en-US" altLang="en-US" sz="2400" b="1" dirty="0"/>
              <a:t>“usage” relationship</a:t>
            </a:r>
          </a:p>
          <a:p>
            <a:pPr marL="1714500" lvl="3" indent="-342900" eaLnBrk="1" hangingPunct="1">
              <a:buFont typeface="Lucida Grande"/>
              <a:buChar char="–"/>
            </a:pPr>
            <a:r>
              <a:rPr lang="en-US" altLang="en-US" sz="2400" b="1" dirty="0"/>
              <a:t>B</a:t>
            </a:r>
            <a:r>
              <a:rPr lang="en-US" altLang="en-US" sz="2400" b="1" dirty="0" smtClean="0"/>
              <a:t>y </a:t>
            </a:r>
            <a:r>
              <a:rPr lang="en-US" altLang="en-US" sz="2400" b="1" dirty="0"/>
              <a:t>packaging into a “release” relationship</a:t>
            </a:r>
          </a:p>
          <a:p>
            <a:pPr marL="1714500" lvl="3" indent="-342900" eaLnBrk="1" hangingPunct="1">
              <a:buFont typeface="Lucida Grande"/>
              <a:buChar char="–"/>
            </a:pPr>
            <a:r>
              <a:rPr lang="en-US" altLang="en-US" sz="2400" b="1" dirty="0"/>
              <a:t>B</a:t>
            </a:r>
            <a:r>
              <a:rPr lang="en-US" altLang="en-US" sz="2400" b="1" dirty="0" smtClean="0"/>
              <a:t>y </a:t>
            </a:r>
            <a:r>
              <a:rPr lang="en-US" altLang="en-US" sz="2400" b="1" dirty="0"/>
              <a:t>promoting into different test bucket level</a:t>
            </a:r>
          </a:p>
          <a:p>
            <a:pPr lvl="3" eaLnBrk="1" hangingPunct="1"/>
            <a:endParaRPr lang="en-US" altLang="en-US" sz="1200" b="1" dirty="0"/>
          </a:p>
          <a:p>
            <a:pPr marL="744538" lvl="1" indent="-287338" eaLnBrk="1" hangingPunct="1">
              <a:buFont typeface="Arial"/>
              <a:buChar char="•"/>
            </a:pPr>
            <a:r>
              <a:rPr lang="en-US" altLang="en-US" sz="2400" b="1" u="sng" dirty="0" smtClean="0">
                <a:solidFill>
                  <a:srgbClr val="0000CC"/>
                </a:solidFill>
              </a:rPr>
              <a:t>Intra-relating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 </a:t>
            </a:r>
            <a:r>
              <a:rPr lang="en-US" altLang="en-US" sz="2400" b="1" u="sng" dirty="0"/>
              <a:t>m</a:t>
            </a:r>
            <a:r>
              <a:rPr lang="en-US" altLang="en-US" sz="2400" b="1" u="sng" dirty="0" smtClean="0"/>
              <a:t>ulti</a:t>
            </a:r>
            <a:r>
              <a:rPr lang="en-US" altLang="en-US" sz="2400" b="1" u="sng" dirty="0"/>
              <a:t>-versioning of each artifact</a:t>
            </a:r>
          </a:p>
          <a:p>
            <a:pPr marL="744538" lvl="1" indent="-287338" eaLnBrk="1" hangingPunct="1">
              <a:buFont typeface="Arial"/>
              <a:buChar char="•"/>
            </a:pPr>
            <a:endParaRPr lang="en-US" altLang="en-US" sz="1200" b="1" dirty="0"/>
          </a:p>
          <a:p>
            <a:pPr marL="744538" lvl="1" indent="-287338" eaLnBrk="1" hangingPunct="1">
              <a:buFont typeface="Arial"/>
              <a:buChar char="•"/>
            </a:pPr>
            <a:r>
              <a:rPr lang="en-US" altLang="en-US" sz="2400" b="1" u="sng" dirty="0" smtClean="0">
                <a:solidFill>
                  <a:srgbClr val="0000CC"/>
                </a:solidFill>
              </a:rPr>
              <a:t>Access </a:t>
            </a:r>
            <a:r>
              <a:rPr lang="en-US" altLang="en-US" sz="2400" b="1" u="sng" dirty="0">
                <a:solidFill>
                  <a:srgbClr val="0000CC"/>
                </a:solidFill>
              </a:rPr>
              <a:t>and protection</a:t>
            </a: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en-US" altLang="en-US" sz="2400" b="1" u="sng" dirty="0"/>
              <a:t>of each artifact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533400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 Example: </a:t>
            </a:r>
            <a:r>
              <a:rPr lang="en-US" altLang="en-US" sz="3200" b="1" u="sng" dirty="0" smtClean="0"/>
              <a:t>Inter-Artifacts Relationship</a:t>
            </a:r>
            <a:r>
              <a:rPr lang="en-US" altLang="en-US" sz="3200" b="1" dirty="0" smtClean="0"/>
              <a:t> Matrix  </a:t>
            </a:r>
          </a:p>
        </p:txBody>
      </p:sp>
      <p:sp>
        <p:nvSpPr>
          <p:cNvPr id="6230" name="Text Box 86"/>
          <p:cNvSpPr txBox="1">
            <a:spLocks noChangeArrowheads="1"/>
          </p:cNvSpPr>
          <p:nvPr/>
        </p:nvSpPr>
        <p:spPr bwMode="auto">
          <a:xfrm>
            <a:off x="598488" y="5329238"/>
            <a:ext cx="7893050" cy="92392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b="1" i="1" dirty="0"/>
              <a:t>The artifacts are not single dimensional in that they may be related to</a:t>
            </a:r>
          </a:p>
          <a:p>
            <a:pPr eaLnBrk="1" hangingPunct="1"/>
            <a:r>
              <a:rPr lang="en-US" altLang="en-US" b="1" i="1" dirty="0"/>
              <a:t>each other, where the relationship may be such that one is an input to another </a:t>
            </a:r>
            <a:r>
              <a:rPr lang="en-US" altLang="en-US" b="1" i="1" dirty="0" smtClean="0"/>
              <a:t>or. . . </a:t>
            </a:r>
            <a:r>
              <a:rPr lang="en-US" altLang="en-US" b="1" i="1" dirty="0"/>
              <a:t>one is used by another.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1" y="883337"/>
            <a:ext cx="8940822" cy="42982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304800"/>
            <a:ext cx="8572500" cy="533400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solidFill>
                  <a:schemeClr val="tx1"/>
                </a:solidFill>
              </a:rPr>
              <a:t>“</a:t>
            </a:r>
            <a:r>
              <a:rPr lang="en-US" altLang="en-US" sz="3200" b="1" u="sng" dirty="0" smtClean="0">
                <a:solidFill>
                  <a:schemeClr val="tx1"/>
                </a:solidFill>
              </a:rPr>
              <a:t>Multi Relations</a:t>
            </a:r>
            <a:r>
              <a:rPr lang="en-US" altLang="en-US" sz="3200" b="1" dirty="0" smtClean="0">
                <a:solidFill>
                  <a:schemeClr val="tx1"/>
                </a:solidFill>
              </a:rPr>
              <a:t>”</a:t>
            </a:r>
            <a:endParaRPr lang="en-US" altLang="en-US" sz="3200" b="1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52400" y="914400"/>
            <a:ext cx="8839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342900" indent="-342900" algn="l" eaLnBrk="1" hangingPunct="1">
              <a:buFont typeface="Arial"/>
              <a:buChar char="•"/>
            </a:pPr>
            <a:r>
              <a:rPr lang="en-US" altLang="en-US" sz="2400" b="1" u="sng" dirty="0" smtClean="0">
                <a:solidFill>
                  <a:srgbClr val="0000CC"/>
                </a:solidFill>
              </a:rPr>
              <a:t>Intra-entity</a:t>
            </a:r>
            <a:r>
              <a:rPr lang="en-US" altLang="en-US" sz="2400" b="1" dirty="0" smtClean="0">
                <a:solidFill>
                  <a:srgbClr val="000000"/>
                </a:solidFill>
              </a:rPr>
              <a:t> </a:t>
            </a:r>
            <a:r>
              <a:rPr lang="en-US" altLang="en-US" sz="2400" b="1" u="sng" dirty="0" smtClean="0"/>
              <a:t>relationship</a:t>
            </a:r>
            <a:r>
              <a:rPr lang="en-US" altLang="en-US" sz="2400" b="1" dirty="0" smtClean="0"/>
              <a:t>: e.g., where there are multiple country versions of requirements</a:t>
            </a:r>
          </a:p>
          <a:p>
            <a:pPr marL="342900" indent="-342900" algn="l" eaLnBrk="1" hangingPunct="1">
              <a:buFont typeface="Arial"/>
              <a:buChar char="•"/>
            </a:pPr>
            <a:r>
              <a:rPr lang="en-US" altLang="en-US" sz="2400" b="1" u="sng" dirty="0" smtClean="0">
                <a:solidFill>
                  <a:srgbClr val="00B0F0"/>
                </a:solidFill>
              </a:rPr>
              <a:t>Inter-entity</a:t>
            </a:r>
            <a:r>
              <a:rPr lang="en-US" altLang="en-US" sz="2400" b="1" dirty="0" smtClean="0">
                <a:solidFill>
                  <a:srgbClr val="000000"/>
                </a:solidFill>
              </a:rPr>
              <a:t> </a:t>
            </a:r>
            <a:r>
              <a:rPr lang="en-US" altLang="en-US" sz="2400" b="1" u="sng" dirty="0" smtClean="0"/>
              <a:t>relationship</a:t>
            </a:r>
            <a:r>
              <a:rPr lang="en-US" altLang="en-US" sz="2400" b="1" dirty="0" smtClean="0"/>
              <a:t>: e.g., where design is the input to code</a:t>
            </a:r>
          </a:p>
        </p:txBody>
      </p:sp>
      <p:pic>
        <p:nvPicPr>
          <p:cNvPr id="1026" name="Picture 2" descr="\\10.1.1.17\productions\ART\ART PROCESS\PPT Projects\Tsui_PPT_163567\JPEG and EPS\Chapter 11\9781284132786_CH11_FIGF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6" y="2590800"/>
            <a:ext cx="8248650" cy="346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en-US" sz="2400" b="1" dirty="0" smtClean="0"/>
              <a:t>“</a:t>
            </a:r>
            <a:r>
              <a:rPr lang="en-US" altLang="en-US" sz="2400" b="1" u="sng" dirty="0" smtClean="0">
                <a:solidFill>
                  <a:srgbClr val="0000CC"/>
                </a:solidFill>
              </a:rPr>
              <a:t>Promotion</a:t>
            </a:r>
            <a:r>
              <a:rPr lang="en-US" altLang="en-US" sz="2400" b="1" dirty="0" smtClean="0"/>
              <a:t>” </a:t>
            </a:r>
            <a:r>
              <a:rPr lang="en-US" altLang="en-US" sz="2400" b="1" u="sng" dirty="0" smtClean="0">
                <a:solidFill>
                  <a:srgbClr val="0000CC"/>
                </a:solidFill>
              </a:rPr>
              <a:t>of Artifacts</a:t>
            </a:r>
            <a:r>
              <a:rPr lang="en-US" altLang="en-US" sz="2400" b="1" dirty="0" smtClean="0"/>
              <a:t>: An Example of Configuration Management Influenced by Testing Process</a:t>
            </a:r>
          </a:p>
        </p:txBody>
      </p:sp>
      <p:sp>
        <p:nvSpPr>
          <p:cNvPr id="8216" name="TextBox 23"/>
          <p:cNvSpPr txBox="1">
            <a:spLocks noChangeArrowheads="1"/>
          </p:cNvSpPr>
          <p:nvPr/>
        </p:nvSpPr>
        <p:spPr bwMode="auto">
          <a:xfrm>
            <a:off x="152400" y="304800"/>
            <a:ext cx="883920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3200" b="1" dirty="0"/>
              <a:t>Another </a:t>
            </a:r>
            <a:r>
              <a:rPr lang="en-US" altLang="en-US" sz="3200" b="1" dirty="0">
                <a:solidFill>
                  <a:srgbClr val="0000CC"/>
                </a:solidFill>
              </a:rPr>
              <a:t>Intra</a:t>
            </a:r>
            <a:r>
              <a:rPr lang="en-US" altLang="en-US" sz="3200" b="1" dirty="0" smtClean="0">
                <a:solidFill>
                  <a:srgbClr val="0000CC"/>
                </a:solidFill>
              </a:rPr>
              <a:t>-Entity </a:t>
            </a:r>
            <a:r>
              <a:rPr lang="en-US" altLang="en-US" sz="3200" b="1" dirty="0" smtClean="0"/>
              <a:t>Relation</a:t>
            </a:r>
            <a:endParaRPr lang="en-US" altLang="en-US" sz="3200" b="1" dirty="0"/>
          </a:p>
        </p:txBody>
      </p:sp>
      <p:pic>
        <p:nvPicPr>
          <p:cNvPr id="2050" name="Picture 2" descr="\\10.1.1.17\productions\ART\ART PROCESS\PPT Projects\Tsui_PPT_163567\JPEG and EPS\Chapter 11\9781284132786_CH11_FIGF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04" y="980301"/>
            <a:ext cx="8242300" cy="432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29600" cy="792163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Another </a:t>
            </a:r>
            <a:r>
              <a:rPr lang="en-US" altLang="en-US" sz="2800" b="1" dirty="0" smtClean="0">
                <a:solidFill>
                  <a:srgbClr val="0000CC"/>
                </a:solidFill>
              </a:rPr>
              <a:t>Intra-Entity</a:t>
            </a:r>
            <a:r>
              <a:rPr lang="en-US" altLang="en-US" sz="2800" b="1" dirty="0" smtClean="0"/>
              <a:t> Relation:</a:t>
            </a:r>
            <a:br>
              <a:rPr lang="en-US" altLang="en-US" sz="2800" b="1" dirty="0" smtClean="0"/>
            </a:br>
            <a:r>
              <a:rPr lang="en-US" altLang="en-US" sz="2800" b="1" dirty="0" smtClean="0"/>
              <a:t>Code Changes and Versioning Example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124200" y="1295400"/>
            <a:ext cx="2209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b="1" u="sng" dirty="0"/>
              <a:t>Original</a:t>
            </a:r>
          </a:p>
          <a:p>
            <a:pPr algn="ctr" eaLnBrk="1" hangingPunct="1"/>
            <a:r>
              <a:rPr lang="en-US" altLang="en-US" b="1" dirty="0"/>
              <a:t>Module 1 – v0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124200" y="2667000"/>
            <a:ext cx="2209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b="1" u="sng" dirty="0"/>
              <a:t>Modified</a:t>
            </a:r>
          </a:p>
          <a:p>
            <a:pPr algn="ctr" eaLnBrk="1" hangingPunct="1"/>
            <a:r>
              <a:rPr lang="en-US" altLang="en-US" b="1" dirty="0"/>
              <a:t>Module 1 –  v1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124200" y="4038600"/>
            <a:ext cx="2209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b="1" u="sng" dirty="0"/>
              <a:t>Modified 2</a:t>
            </a:r>
            <a:r>
              <a:rPr lang="en-US" altLang="en-US" b="1" u="sng" baseline="30000" dirty="0"/>
              <a:t>nd</a:t>
            </a:r>
            <a:r>
              <a:rPr lang="en-US" altLang="en-US" b="1" u="sng" dirty="0"/>
              <a:t> time</a:t>
            </a:r>
          </a:p>
          <a:p>
            <a:pPr algn="ctr" eaLnBrk="1" hangingPunct="1"/>
            <a:r>
              <a:rPr lang="en-US" altLang="en-US" b="1" dirty="0"/>
              <a:t>Module 1 –  v2</a:t>
            </a:r>
          </a:p>
        </p:txBody>
      </p:sp>
      <p:sp>
        <p:nvSpPr>
          <p:cNvPr id="9222" name="Line 8"/>
          <p:cNvSpPr>
            <a:spLocks noChangeShapeType="1"/>
          </p:cNvSpPr>
          <p:nvPr/>
        </p:nvSpPr>
        <p:spPr bwMode="auto">
          <a:xfrm>
            <a:off x="4114800" y="19812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3" name="Line 9"/>
          <p:cNvSpPr>
            <a:spLocks noChangeShapeType="1"/>
          </p:cNvSpPr>
          <p:nvPr/>
        </p:nvSpPr>
        <p:spPr bwMode="auto">
          <a:xfrm>
            <a:off x="4114800" y="34290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4" name="Rectangle 10"/>
          <p:cNvSpPr>
            <a:spLocks noChangeArrowheads="1"/>
          </p:cNvSpPr>
          <p:nvPr/>
        </p:nvSpPr>
        <p:spPr bwMode="auto">
          <a:xfrm>
            <a:off x="3124200" y="5410200"/>
            <a:ext cx="2209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b="1" u="sng" dirty="0"/>
              <a:t>Modified 3</a:t>
            </a:r>
            <a:r>
              <a:rPr lang="en-US" altLang="en-US" b="1" u="sng" baseline="30000" dirty="0"/>
              <a:t>rd</a:t>
            </a:r>
            <a:r>
              <a:rPr lang="en-US" altLang="en-US" b="1" u="sng" dirty="0"/>
              <a:t> time</a:t>
            </a:r>
          </a:p>
          <a:p>
            <a:pPr algn="ctr" eaLnBrk="1" hangingPunct="1"/>
            <a:r>
              <a:rPr lang="en-US" altLang="en-US" b="1" dirty="0"/>
              <a:t>Module 1 –  v3</a:t>
            </a:r>
          </a:p>
        </p:txBody>
      </p:sp>
      <p:sp>
        <p:nvSpPr>
          <p:cNvPr id="9225" name="Line 11"/>
          <p:cNvSpPr>
            <a:spLocks noChangeShapeType="1"/>
          </p:cNvSpPr>
          <p:nvPr/>
        </p:nvSpPr>
        <p:spPr bwMode="auto">
          <a:xfrm>
            <a:off x="4114800" y="48006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944562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Some Aspects of Managing Software Artifacts </a:t>
            </a:r>
            <a:r>
              <a:rPr lang="en-US" altLang="en-US" sz="3200" b="1" u="sng" dirty="0" smtClean="0">
                <a:solidFill>
                  <a:srgbClr val="0000CC"/>
                </a:solidFill>
              </a:rPr>
              <a:t>Inter-Relationships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5334000"/>
          </a:xfrm>
        </p:spPr>
        <p:txBody>
          <a:bodyPr/>
          <a:lstStyle/>
          <a:p>
            <a:pPr eaLnBrk="1" hangingPunct="1"/>
            <a:r>
              <a:rPr lang="en-US" altLang="en-US" sz="2400" b="1" dirty="0" smtClean="0"/>
              <a:t>Link the versioning of 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code</a:t>
            </a:r>
            <a:r>
              <a:rPr lang="en-US" altLang="en-US" sz="2400" b="1" dirty="0" smtClean="0"/>
              <a:t> modules 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to design </a:t>
            </a:r>
            <a:r>
              <a:rPr lang="en-US" altLang="en-US" sz="2400" b="1" dirty="0" smtClean="0"/>
              <a:t>artifacts.</a:t>
            </a:r>
          </a:p>
          <a:p>
            <a:pPr eaLnBrk="1" hangingPunct="1"/>
            <a:r>
              <a:rPr lang="en-US" altLang="en-US" sz="2400" b="1" dirty="0" smtClean="0"/>
              <a:t>Further add the relationship of 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requirements</a:t>
            </a:r>
            <a:r>
              <a:rPr lang="en-US" altLang="en-US" sz="2400" b="1" dirty="0" smtClean="0"/>
              <a:t> 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to design and code</a:t>
            </a:r>
            <a:r>
              <a:rPr lang="en-US" altLang="en-US" sz="2400" b="1" dirty="0" smtClean="0"/>
              <a:t> artifacts.</a:t>
            </a:r>
          </a:p>
          <a:p>
            <a:pPr eaLnBrk="1" hangingPunct="1"/>
            <a:r>
              <a:rPr lang="en-US" altLang="en-US" sz="2400" b="1" dirty="0" smtClean="0"/>
              <a:t>Now relate the 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test scenarios to these.</a:t>
            </a:r>
          </a:p>
          <a:p>
            <a:pPr eaLnBrk="1" hangingPunct="1"/>
            <a:endParaRPr lang="en-US" altLang="en-US" sz="1200" b="1" dirty="0" smtClean="0">
              <a:solidFill>
                <a:srgbClr val="0000CC"/>
              </a:solidFill>
            </a:endParaRPr>
          </a:p>
          <a:p>
            <a:pPr eaLnBrk="1" hangingPunct="1"/>
            <a:r>
              <a:rPr lang="en-US" altLang="en-US" sz="2400" b="1" dirty="0" smtClean="0"/>
              <a:t>Fold in the possibilities of </a:t>
            </a:r>
            <a:r>
              <a:rPr lang="en-US" altLang="en-US" sz="2400" b="1" dirty="0" smtClean="0">
                <a:solidFill>
                  <a:srgbClr val="800000"/>
                </a:solidFill>
              </a:rPr>
              <a:t>multiple releases </a:t>
            </a:r>
            <a:r>
              <a:rPr lang="en-US" altLang="en-US" sz="2400" b="1" dirty="0" smtClean="0"/>
              <a:t>and the support of these </a:t>
            </a:r>
            <a:r>
              <a:rPr lang="en-US" altLang="en-US" sz="2400" b="1" dirty="0" smtClean="0">
                <a:solidFill>
                  <a:srgbClr val="800000"/>
                </a:solidFill>
              </a:rPr>
              <a:t>multiple releases that can have fixes applied to them.</a:t>
            </a:r>
          </a:p>
          <a:p>
            <a:pPr eaLnBrk="1" hangingPunct="1"/>
            <a:r>
              <a:rPr lang="en-US" altLang="en-US" sz="2400" b="1" dirty="0" smtClean="0"/>
              <a:t>Finally, consider these in terms of </a:t>
            </a:r>
            <a:r>
              <a:rPr lang="en-US" altLang="en-US" sz="2400" b="1" dirty="0" smtClean="0">
                <a:solidFill>
                  <a:srgbClr val="006600"/>
                </a:solidFill>
              </a:rPr>
              <a:t>the world-wide market </a:t>
            </a:r>
            <a:r>
              <a:rPr lang="en-US" altLang="en-US" sz="2400" b="1" dirty="0" smtClean="0"/>
              <a:t>where we may have </a:t>
            </a:r>
            <a:r>
              <a:rPr lang="en-US" altLang="en-US" sz="2400" b="1" dirty="0" smtClean="0">
                <a:solidFill>
                  <a:srgbClr val="006600"/>
                </a:solidFill>
              </a:rPr>
              <a:t>Japanese </a:t>
            </a:r>
            <a:r>
              <a:rPr lang="en-US" altLang="en-US" sz="2400" b="1" dirty="0" smtClean="0"/>
              <a:t>version, </a:t>
            </a:r>
            <a:r>
              <a:rPr lang="en-US" altLang="en-US" sz="2400" b="1" dirty="0" smtClean="0">
                <a:solidFill>
                  <a:srgbClr val="006600"/>
                </a:solidFill>
              </a:rPr>
              <a:t>German</a:t>
            </a:r>
            <a:r>
              <a:rPr lang="en-US" altLang="en-US" sz="2400" b="1" dirty="0" smtClean="0"/>
              <a:t> version, </a:t>
            </a:r>
            <a:r>
              <a:rPr lang="en-US" altLang="en-US" sz="2400" b="1" dirty="0" smtClean="0">
                <a:solidFill>
                  <a:srgbClr val="006600"/>
                </a:solidFill>
              </a:rPr>
              <a:t>French </a:t>
            </a:r>
            <a:r>
              <a:rPr lang="en-US" altLang="en-US" sz="2400" b="1" dirty="0" smtClean="0"/>
              <a:t>version, </a:t>
            </a:r>
            <a:r>
              <a:rPr lang="en-US" altLang="en-US" sz="2400" b="1" dirty="0" smtClean="0">
                <a:solidFill>
                  <a:srgbClr val="006600"/>
                </a:solidFill>
              </a:rPr>
              <a:t>Chinese</a:t>
            </a:r>
            <a:r>
              <a:rPr lang="en-US" altLang="en-US" sz="2400" b="1" dirty="0" smtClean="0"/>
              <a:t> version, </a:t>
            </a:r>
            <a:r>
              <a:rPr lang="en-US" altLang="en-US" sz="2400" b="1" dirty="0" smtClean="0">
                <a:solidFill>
                  <a:srgbClr val="006600"/>
                </a:solidFill>
              </a:rPr>
              <a:t>Brazilian</a:t>
            </a:r>
            <a:r>
              <a:rPr lang="en-US" altLang="en-US" sz="2400" b="1" dirty="0" smtClean="0"/>
              <a:t> version, </a:t>
            </a:r>
            <a:r>
              <a:rPr lang="en-US" altLang="en-US" sz="2400" b="1" dirty="0" smtClean="0">
                <a:solidFill>
                  <a:srgbClr val="006600"/>
                </a:solidFill>
              </a:rPr>
              <a:t>Indian</a:t>
            </a:r>
            <a:r>
              <a:rPr lang="en-US" altLang="en-US" sz="2400" b="1" dirty="0" smtClean="0"/>
              <a:t> version, etc.  </a:t>
            </a:r>
          </a:p>
          <a:p>
            <a:pPr eaLnBrk="1" hangingPunct="1"/>
            <a:endParaRPr lang="en-US" altLang="en-US" sz="2400" b="1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0" y="3505200"/>
            <a:ext cx="8001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636</Words>
  <Application>Microsoft Macintosh PowerPoint</Application>
  <PresentationFormat>On-screen Show (4:3)</PresentationFormat>
  <Paragraphs>137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Lucida Grande</vt:lpstr>
      <vt:lpstr>Arial</vt:lpstr>
      <vt:lpstr>Default Design</vt:lpstr>
      <vt:lpstr>Chapter 11: Configuration Management, Integration, and Builds </vt:lpstr>
      <vt:lpstr>Configuration Management</vt:lpstr>
      <vt:lpstr>Software Configuration Management</vt:lpstr>
      <vt:lpstr>Managing the Software Artifacts </vt:lpstr>
      <vt:lpstr> Example: Inter-Artifacts Relationship Matrix  </vt:lpstr>
      <vt:lpstr>“Multi Relations”</vt:lpstr>
      <vt:lpstr>“Promotion” of Artifacts: An Example of Configuration Management Influenced by Testing Process</vt:lpstr>
      <vt:lpstr>Another Intra-Entity Relation: Code Changes and Versioning Example</vt:lpstr>
      <vt:lpstr>Some Aspects of Managing Software Artifacts Inter-Relationships</vt:lpstr>
      <vt:lpstr>Configuration Management – (Control) </vt:lpstr>
      <vt:lpstr>Sample: Parts Identification Model</vt:lpstr>
      <vt:lpstr>Parts Storage and Access Model for  Configuration Management</vt:lpstr>
      <vt:lpstr>Parts Storage and Access Model for  Configuration Management (cont.)</vt:lpstr>
      <vt:lpstr>(System Build) with Configuration Manager</vt:lpstr>
      <vt:lpstr>Some Configuration Management Tools</vt:lpstr>
    </vt:vector>
  </TitlesOfParts>
  <Company>spsu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Barbara Victoria Bernal</dc:creator>
  <cp:lastModifiedBy>Microsoft Office User</cp:lastModifiedBy>
  <cp:revision>56</cp:revision>
  <dcterms:created xsi:type="dcterms:W3CDTF">2006-06-26T18:15:42Z</dcterms:created>
  <dcterms:modified xsi:type="dcterms:W3CDTF">2016-11-08T20:20:09Z</dcterms:modified>
</cp:coreProperties>
</file>