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76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8323" autoAdjust="0"/>
  </p:normalViewPr>
  <p:slideViewPr>
    <p:cSldViewPr>
      <p:cViewPr>
        <p:scale>
          <a:sx n="100" d="100"/>
          <a:sy n="100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8AEB9-4E0D-6847-841F-C2FC3AE02C55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CD6D-3A2E-F545-8C0A-BD65D6FB0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Title</a:t>
            </a:r>
            <a:r>
              <a:rPr lang="en-US" dirty="0" smtClean="0"/>
              <a:t>: deleted underline under colon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6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7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CD6D-3A2E-F545-8C0A-BD65D6FB07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D77FD-75BC-437A-8D45-4A0C425E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5F36E-CC30-4C95-AA41-AC7067C3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311D9-9D67-472F-AC20-8F0EC4CEA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1CFD0-E270-4A19-BA7C-3E594BE9B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2BC19-4249-4BF1-9A12-F3C401200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A161C-43E1-49DB-87C5-A9DD4A917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2C2E-B841-420F-89EC-34137A36F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CC36-3657-4B96-B02B-00B13CC1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A4AA6-7BAE-463E-A18E-8A2EFCEFB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AA31-4531-45E8-97F9-E8D1925BB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FCE2-DA39-46F1-A17E-7AC9423A8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91D2-36BB-4997-8DFD-1F3E9DEB7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38B5206A-F080-44CC-B2E3-791374C9E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44196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12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Software Support and Maintenance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Tiered Customer Support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Organize the support group into tiers:</a:t>
            </a:r>
          </a:p>
          <a:p>
            <a:pPr eaLnBrk="1" hangingPunct="1">
              <a:buFontTx/>
              <a:buNone/>
            </a:pPr>
            <a:endParaRPr lang="en-US" altLang="en-US" sz="1400" b="1" dirty="0" smtClean="0"/>
          </a:p>
          <a:p>
            <a:pPr lvl="1" eaLnBrk="1" hangingPunct="1"/>
            <a:r>
              <a:rPr lang="en-US" altLang="en-US" sz="2400" b="1" dirty="0" smtClean="0"/>
              <a:t>A direct customer contact tier to </a:t>
            </a:r>
            <a:r>
              <a:rPr lang="en-US" altLang="en-US" sz="2400" b="1" u="sng" dirty="0" smtClean="0"/>
              <a:t>accept problems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/>
              <a:t>prioritize problems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/>
              <a:t>record problems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/>
              <a:t>solve “easy” problems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/>
              <a:t>manage the problem-resolution</a:t>
            </a:r>
            <a:r>
              <a:rPr lang="en-US" altLang="en-US" sz="2400" b="1" dirty="0" smtClean="0"/>
              <a:t> cycle.</a:t>
            </a:r>
            <a:endParaRPr lang="en-US" altLang="en-US" sz="1200" b="1" dirty="0" smtClean="0"/>
          </a:p>
          <a:p>
            <a:pPr lvl="1" eaLnBrk="1" hangingPunct="1"/>
            <a:r>
              <a:rPr lang="en-US" altLang="en-US" sz="2400" b="1" dirty="0" smtClean="0"/>
              <a:t>A higher tier of specialized resource that sometimes talks to customers to resolve more difficult problems with workarounds</a:t>
            </a:r>
          </a:p>
          <a:p>
            <a:pPr lvl="1" eaLnBrk="1" hangingPunct="1"/>
            <a:r>
              <a:rPr lang="en-US" altLang="en-US" sz="2400" b="1" dirty="0" smtClean="0"/>
              <a:t>A tier of experts that can fix and rebuild the code </a:t>
            </a:r>
          </a:p>
        </p:txBody>
      </p:sp>
      <p:sp>
        <p:nvSpPr>
          <p:cNvPr id="11268" name="Freeform 5"/>
          <p:cNvSpPr>
            <a:spLocks/>
          </p:cNvSpPr>
          <p:nvPr/>
        </p:nvSpPr>
        <p:spPr bwMode="auto">
          <a:xfrm>
            <a:off x="604838" y="3938587"/>
            <a:ext cx="498475" cy="1547813"/>
          </a:xfrm>
          <a:custGeom>
            <a:avLst/>
            <a:gdLst>
              <a:gd name="T0" fmla="*/ 2147483647 w 314"/>
              <a:gd name="T1" fmla="*/ 0 h 975"/>
              <a:gd name="T2" fmla="*/ 2147483647 w 314"/>
              <a:gd name="T3" fmla="*/ 2147483647 h 975"/>
              <a:gd name="T4" fmla="*/ 2147483647 w 314"/>
              <a:gd name="T5" fmla="*/ 2147483647 h 975"/>
              <a:gd name="T6" fmla="*/ 2147483647 w 314"/>
              <a:gd name="T7" fmla="*/ 2147483647 h 975"/>
              <a:gd name="T8" fmla="*/ 2147483647 w 314"/>
              <a:gd name="T9" fmla="*/ 2147483647 h 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" h="975">
                <a:moveTo>
                  <a:pt x="286" y="0"/>
                </a:moveTo>
                <a:cubicBezTo>
                  <a:pt x="214" y="8"/>
                  <a:pt x="203" y="2"/>
                  <a:pt x="158" y="45"/>
                </a:cubicBezTo>
                <a:cubicBezTo>
                  <a:pt x="112" y="188"/>
                  <a:pt x="224" y="364"/>
                  <a:pt x="113" y="475"/>
                </a:cubicBezTo>
                <a:cubicBezTo>
                  <a:pt x="288" y="533"/>
                  <a:pt x="0" y="875"/>
                  <a:pt x="177" y="932"/>
                </a:cubicBezTo>
                <a:cubicBezTo>
                  <a:pt x="217" y="975"/>
                  <a:pt x="251" y="960"/>
                  <a:pt x="314" y="960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6200" y="4271962"/>
            <a:ext cx="8002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May be</a:t>
            </a:r>
          </a:p>
          <a:p>
            <a:pPr eaLnBrk="1" hangingPunct="1"/>
            <a:r>
              <a:rPr lang="en-US" altLang="en-US" sz="1400" dirty="0"/>
              <a:t>o</a:t>
            </a:r>
            <a:r>
              <a:rPr lang="en-US" altLang="en-US" sz="1400" dirty="0" smtClean="0"/>
              <a:t>ne </a:t>
            </a:r>
            <a:endParaRPr lang="en-US" altLang="en-US" sz="1400" dirty="0"/>
          </a:p>
          <a:p>
            <a:pPr eaLnBrk="1" hangingPunct="1"/>
            <a:r>
              <a:rPr lang="en-US" altLang="en-US" sz="1400" dirty="0"/>
              <a:t>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61498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A Sample Service and Support Organization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3725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pic>
        <p:nvPicPr>
          <p:cNvPr id="2050" name="Picture 2" descr="\\10.1.1.17\productions\ART\ART PROCESS\PPT Projects\Tsui_PPT_163567\JPEG and EPS\Chapter 12\9781284132786_CH12_FIG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2" y="515456"/>
            <a:ext cx="8408503" cy="47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Problem Fixes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A key parameter in keeping customers satisfied is to turn the problem fixes around within some reasonable time frame.</a:t>
            </a:r>
          </a:p>
          <a:p>
            <a:pPr eaLnBrk="1" hangingPunct="1"/>
            <a:r>
              <a:rPr lang="en-US" altLang="en-US" sz="2800" b="1" dirty="0" smtClean="0"/>
              <a:t>This requires an understanding and a “contract” of service terms.</a:t>
            </a:r>
          </a:p>
          <a:p>
            <a:pPr eaLnBrk="1" hangingPunct="1"/>
            <a:r>
              <a:rPr lang="en-US" altLang="en-US" sz="2800" b="1" dirty="0" smtClean="0"/>
              <a:t>The contract on fix response time is in turn dependent on the types of problem based on some “prioritization” scheme.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388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Sample Problem Priority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2" y="2260485"/>
            <a:ext cx="8839200" cy="273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Installing Fixes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Customers do not always install a fix release provided by the software support group.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Choose and pick the fixes they want.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Modified code and cannot apply the generic fix release.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Stay on some past release because it “finally” works.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Need to explain the </a:t>
            </a:r>
            <a:r>
              <a:rPr lang="en-US" altLang="en-US" sz="2800" b="1" u="sng" dirty="0" smtClean="0"/>
              <a:t>potential serious problem</a:t>
            </a:r>
            <a:r>
              <a:rPr lang="en-US" altLang="en-US" sz="2800" b="1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Fix release related to other fix releases that customers care about in product fix situation (see next slide).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A released fix may have reworked over a previous “emergency’ fix code area (see a later slide).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562600"/>
            <a:ext cx="8382000" cy="685800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en-US" sz="2400" b="1" dirty="0" smtClean="0"/>
              <a:t> </a:t>
            </a:r>
            <a:r>
              <a:rPr lang="en-US" altLang="en-US" sz="2000" b="1" i="1" dirty="0" smtClean="0"/>
              <a:t>Multiple product </a:t>
            </a:r>
            <a:r>
              <a:rPr lang="en-US" altLang="en-US" sz="2000" b="1" i="1" dirty="0"/>
              <a:t>f</a:t>
            </a:r>
            <a:r>
              <a:rPr lang="en-US" altLang="en-US" sz="2000" b="1" i="1" dirty="0" smtClean="0"/>
              <a:t>ix </a:t>
            </a:r>
            <a:r>
              <a:rPr lang="en-US" altLang="en-US" sz="2000" b="1" i="1" dirty="0"/>
              <a:t>r</a:t>
            </a:r>
            <a:r>
              <a:rPr lang="en-US" altLang="en-US" sz="2000" b="1" i="1" dirty="0" smtClean="0"/>
              <a:t>eleases that must be applied together to keep all the functions and data in </a:t>
            </a:r>
            <a:r>
              <a:rPr lang="en-US" altLang="en-US" sz="2000" b="1" i="1" dirty="0" smtClean="0"/>
              <a:t>sync</a:t>
            </a:r>
            <a:endParaRPr lang="en-US" altLang="en-US" sz="2000" b="1" i="1" dirty="0" smtClean="0"/>
          </a:p>
        </p:txBody>
      </p:sp>
      <p:pic>
        <p:nvPicPr>
          <p:cNvPr id="4098" name="Picture 2" descr="\\10.1.1.17\productions\ART\ART PROCESS\PPT Projects\Tsui_PPT_163567\JPEG and EPS\Chapter 12\9781284132786_CH12_FIGF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5" y="238246"/>
            <a:ext cx="7491412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562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 Fix Overlay Problem</a:t>
            </a:r>
          </a:p>
        </p:txBody>
      </p:sp>
      <p:pic>
        <p:nvPicPr>
          <p:cNvPr id="3074" name="Picture 2" descr="\\10.1.1.17\productions\ART\ART PROCESS\PPT Projects\Tsui_PPT_163567\JPEG and EPS\Chapter 12\9781284132786_CH12_FIGF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" y="942945"/>
            <a:ext cx="867644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Fix Install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90601" y="1981200"/>
            <a:ext cx="7086599" cy="310854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4488" indent="-344488" eaLnBrk="1" hangingPunct="1">
              <a:buFont typeface="Arial"/>
              <a:buChar char="•"/>
            </a:pPr>
            <a:r>
              <a:rPr lang="en-US" altLang="en-US" dirty="0"/>
              <a:t>Users and customers should </a:t>
            </a:r>
            <a:r>
              <a:rPr lang="en-US" altLang="en-US" dirty="0" smtClean="0"/>
              <a:t>be</a:t>
            </a:r>
            <a:r>
              <a:rPr lang="en-US" altLang="en-US" dirty="0"/>
              <a:t> </a:t>
            </a:r>
            <a:r>
              <a:rPr lang="en-US" altLang="en-US" dirty="0" smtClean="0"/>
              <a:t>encouraged </a:t>
            </a:r>
            <a:r>
              <a:rPr lang="en-US" altLang="en-US" dirty="0"/>
              <a:t>to install the </a:t>
            </a:r>
            <a:r>
              <a:rPr lang="en-US" altLang="en-US" dirty="0" smtClean="0"/>
              <a:t>latest fix </a:t>
            </a:r>
            <a:r>
              <a:rPr lang="en-US" altLang="en-US" dirty="0"/>
              <a:t>release and install the fix releases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 sequence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sz="1400" dirty="0"/>
          </a:p>
          <a:p>
            <a:pPr marL="344488" indent="-344488" eaLnBrk="1" hangingPunct="1">
              <a:buFont typeface="Arial"/>
              <a:buChar char="•"/>
            </a:pPr>
            <a:r>
              <a:rPr lang="en-US" altLang="en-US" dirty="0"/>
              <a:t>Sometimes they need a better </a:t>
            </a:r>
            <a:r>
              <a:rPr lang="en-US" altLang="en-US" dirty="0" smtClean="0"/>
              <a:t>explanation than </a:t>
            </a:r>
            <a:r>
              <a:rPr lang="en-US" altLang="en-US" dirty="0"/>
              <a:t>“it is our </a:t>
            </a:r>
            <a:r>
              <a:rPr lang="en-US" altLang="en-US" dirty="0" smtClean="0"/>
              <a:t>policy.”</a:t>
            </a:r>
          </a:p>
          <a:p>
            <a:pPr eaLnBrk="1" hangingPunct="1"/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8683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Change Control in Support &amp; Maintenance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839200" cy="4572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All problems reported need to be tracked through successful problem resolution with the customers.</a:t>
            </a:r>
          </a:p>
          <a:p>
            <a:pPr eaLnBrk="1" hangingPunct="1"/>
            <a:r>
              <a:rPr lang="en-US" altLang="en-US" sz="2400" b="1" dirty="0" smtClean="0"/>
              <a:t>A part of this control is to ensure that all changes, </a:t>
            </a:r>
            <a:br>
              <a:rPr lang="en-US" altLang="en-US" sz="2400" b="1" dirty="0" smtClean="0"/>
            </a:br>
            <a:r>
              <a:rPr lang="en-US" altLang="en-US" sz="2400" b="1" i="1" dirty="0" smtClean="0"/>
              <a:t>for fixes and for enhancements</a:t>
            </a:r>
            <a:r>
              <a:rPr lang="en-US" altLang="en-US" sz="2400" b="1" dirty="0" smtClean="0"/>
              <a:t>, are not arbitrary 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and capricious.</a:t>
            </a:r>
          </a:p>
          <a:p>
            <a:pPr eaLnBrk="1" hangingPunct="1"/>
            <a:r>
              <a:rPr lang="en-US" altLang="en-US" sz="2400" b="1" dirty="0" smtClean="0"/>
              <a:t>Change </a:t>
            </a:r>
            <a:r>
              <a:rPr lang="en-US" altLang="en-US" sz="2400" b="1" dirty="0"/>
              <a:t>c</a:t>
            </a:r>
            <a:r>
              <a:rPr lang="en-US" altLang="en-US" sz="2400" b="1" dirty="0" smtClean="0"/>
              <a:t>ontrol is the mechanism used, just as in software development prior to release, to ensure 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that all changes are managed through </a:t>
            </a:r>
          </a:p>
          <a:p>
            <a:pPr lvl="1" eaLnBrk="1" hangingPunct="1"/>
            <a:r>
              <a:rPr lang="en-US" altLang="en-US" sz="2000" b="1" dirty="0" smtClean="0"/>
              <a:t>Change control process</a:t>
            </a:r>
          </a:p>
          <a:p>
            <a:pPr lvl="1" eaLnBrk="1" hangingPunct="1"/>
            <a:r>
              <a:rPr lang="en-US" altLang="en-US" sz="2000" b="1" dirty="0" smtClean="0"/>
              <a:t>Documented changes (change control form as an aid)</a:t>
            </a:r>
          </a:p>
          <a:p>
            <a:pPr lvl="1" eaLnBrk="1" hangingPunct="1"/>
            <a:r>
              <a:rPr lang="en-US" altLang="en-US" sz="2000" b="1" dirty="0" smtClean="0"/>
              <a:t>Change control committee </a:t>
            </a:r>
          </a:p>
          <a:p>
            <a:pPr lvl="1" eaLnBrk="1" hangingPunct="1"/>
            <a:endParaRPr lang="en-US" altLang="en-US" sz="2000" b="1" dirty="0" smtClean="0"/>
          </a:p>
          <a:p>
            <a:pPr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Change Control Process </a:t>
            </a:r>
            <a:br>
              <a:rPr lang="en-US" altLang="en-US" sz="3800" b="1" dirty="0" smtClean="0"/>
            </a:br>
            <a:r>
              <a:rPr lang="en-US" altLang="en-US" sz="3800" b="1" dirty="0" smtClean="0"/>
              <a:t>and Committee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Manages the changes via a work flow: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000" b="1" dirty="0" smtClean="0"/>
              <a:t>Origination of change request</a:t>
            </a:r>
          </a:p>
          <a:p>
            <a:pPr lvl="1" eaLnBrk="1" hangingPunct="1"/>
            <a:r>
              <a:rPr lang="en-US" altLang="en-US" sz="2000" b="1" dirty="0" smtClean="0"/>
              <a:t>Approval of change request</a:t>
            </a:r>
          </a:p>
          <a:p>
            <a:pPr lvl="1" eaLnBrk="1" hangingPunct="1"/>
            <a:r>
              <a:rPr lang="en-US" altLang="en-US" sz="2000" b="1" dirty="0" smtClean="0"/>
              <a:t>Monitoring the changes being made</a:t>
            </a:r>
          </a:p>
          <a:p>
            <a:pPr lvl="1" eaLnBrk="1" hangingPunct="1"/>
            <a:r>
              <a:rPr lang="en-US" altLang="en-US" sz="2000" b="1" dirty="0" smtClean="0"/>
              <a:t>Closing the completed change</a:t>
            </a:r>
          </a:p>
          <a:p>
            <a:pPr lvl="1" eaLnBrk="1" hangingPunct="1"/>
            <a:endParaRPr lang="en-US" altLang="en-US" sz="2000" b="1" dirty="0" smtClean="0"/>
          </a:p>
          <a:p>
            <a:pPr eaLnBrk="1" hangingPunct="1"/>
            <a:r>
              <a:rPr lang="en-US" altLang="en-US" sz="2400" b="1" dirty="0" smtClean="0"/>
              <a:t>Needs resource to ensure the control process:</a:t>
            </a:r>
          </a:p>
          <a:p>
            <a:pPr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000" b="1" dirty="0" smtClean="0"/>
              <a:t>Change control board or committee</a:t>
            </a:r>
          </a:p>
          <a:p>
            <a:pPr lvl="1" eaLnBrk="1" hangingPunct="1"/>
            <a:r>
              <a:rPr lang="en-US" altLang="en-US" sz="2000" b="1" dirty="0" smtClean="0"/>
              <a:t>Automated workflow tool (using a change control form)</a:t>
            </a:r>
          </a:p>
          <a:p>
            <a:pPr lvl="1" eaLnBrk="1" hangingPunct="1"/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Product Released!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828800" y="1676400"/>
            <a:ext cx="1676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Software </a:t>
            </a:r>
          </a:p>
          <a:p>
            <a:pPr algn="ctr" eaLnBrk="1" hangingPunct="1"/>
            <a:r>
              <a:rPr lang="en-US" altLang="en-US" sz="1800" dirty="0"/>
              <a:t>r</a:t>
            </a:r>
            <a:r>
              <a:rPr lang="en-US" altLang="en-US" sz="1800" dirty="0" smtClean="0"/>
              <a:t>eleased</a:t>
            </a:r>
            <a:r>
              <a:rPr lang="en-US" altLang="en-US" sz="1800" dirty="0"/>
              <a:t>!</a:t>
            </a:r>
          </a:p>
        </p:txBody>
      </p:sp>
      <p:sp>
        <p:nvSpPr>
          <p:cNvPr id="3076" name="Oval 7"/>
          <p:cNvSpPr>
            <a:spLocks noChangeArrowheads="1"/>
          </p:cNvSpPr>
          <p:nvPr/>
        </p:nvSpPr>
        <p:spPr bwMode="auto">
          <a:xfrm>
            <a:off x="5029200" y="2133600"/>
            <a:ext cx="2362200" cy="2133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Now what?</a:t>
            </a:r>
          </a:p>
        </p:txBody>
      </p:sp>
      <p:sp>
        <p:nvSpPr>
          <p:cNvPr id="3077" name="AutoShape 9"/>
          <p:cNvSpPr>
            <a:spLocks noChangeArrowheads="1"/>
          </p:cNvSpPr>
          <p:nvPr/>
        </p:nvSpPr>
        <p:spPr bwMode="auto">
          <a:xfrm>
            <a:off x="3505200" y="2514600"/>
            <a:ext cx="976313" cy="1295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791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Sample Maintenance Change Request Form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915400" y="304800"/>
            <a:ext cx="0" cy="548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381000" y="304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\\10.1.1.17\productions\ART\ART PROCESS\PPT Projects\Tsui_PPT_163567\JPEG and EPS\Chapter 12\9781284132786_CH12_FIGF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7887"/>
            <a:ext cx="7862822" cy="50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Customer/User Support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Post software product-release support</a:t>
            </a:r>
          </a:p>
          <a:p>
            <a:pPr lvl="1" eaLnBrk="1" hangingPunct="1"/>
            <a:r>
              <a:rPr lang="en-US" altLang="en-US" sz="2400" b="1" dirty="0" smtClean="0"/>
              <a:t>Non-defect support</a:t>
            </a:r>
          </a:p>
          <a:p>
            <a:pPr lvl="2" eaLnBrk="1" hangingPunct="1"/>
            <a:r>
              <a:rPr lang="en-US" altLang="en-US" sz="2000" b="1" dirty="0" smtClean="0"/>
              <a:t>Usage questions/answers</a:t>
            </a:r>
          </a:p>
          <a:p>
            <a:pPr lvl="2" eaLnBrk="1" hangingPunct="1"/>
            <a:r>
              <a:rPr lang="en-US" altLang="en-US" sz="2000" b="1" dirty="0" smtClean="0"/>
              <a:t>General help (install, recovery, etc.)</a:t>
            </a:r>
          </a:p>
          <a:p>
            <a:pPr lvl="2" eaLnBrk="1" hangingPunct="1"/>
            <a:r>
              <a:rPr lang="en-US" altLang="en-US" sz="2000" b="1" dirty="0" smtClean="0"/>
              <a:t>Additional and supplemental functions (future releases)</a:t>
            </a:r>
          </a:p>
          <a:p>
            <a:pPr lvl="1" eaLnBrk="1" hangingPunct="1"/>
            <a:r>
              <a:rPr lang="en-US" altLang="en-US" sz="2400" b="1" dirty="0" smtClean="0"/>
              <a:t>Defect support</a:t>
            </a:r>
          </a:p>
          <a:p>
            <a:pPr lvl="2" eaLnBrk="1" hangingPunct="1"/>
            <a:r>
              <a:rPr lang="en-US" altLang="en-US" sz="2000" b="1" dirty="0" smtClean="0"/>
              <a:t>Report and track failure and defect</a:t>
            </a:r>
          </a:p>
          <a:p>
            <a:pPr lvl="2" eaLnBrk="1" hangingPunct="1"/>
            <a:r>
              <a:rPr lang="en-US" altLang="en-US" sz="2000" b="1" dirty="0" smtClean="0"/>
              <a:t>Recovery from failure</a:t>
            </a:r>
          </a:p>
          <a:p>
            <a:pPr lvl="2" eaLnBrk="1" hangingPunct="1"/>
            <a:r>
              <a:rPr lang="en-US" altLang="en-US" sz="2000" b="1" dirty="0" smtClean="0"/>
              <a:t>Work around</a:t>
            </a:r>
          </a:p>
          <a:p>
            <a:pPr lvl="2" eaLnBrk="1" hangingPunct="1"/>
            <a:r>
              <a:rPr lang="en-US" altLang="en-US" sz="2000" b="1" dirty="0" smtClean="0"/>
              <a:t>Fixes releases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Defect Support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While both non-defect and defect support are important, defect support requires some sophistication: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Project the # of problems and problem arrival rate.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Estimate and plan the needed support resources.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Educate and build the defect support team.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Defect reporting and tracking.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Defect identification, fix, and release.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.1.1.17\productions\ART\ART PROCESS\PPT Projects\Tsui_PPT_163567\JPEG and EPS\Chapter 12\9781284132786_CH12_FIGF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1852"/>
            <a:ext cx="6107113" cy="32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 Problem Arrival Curve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800600" y="152400"/>
            <a:ext cx="4133850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dirty="0" smtClean="0"/>
              <a:t>− During </a:t>
            </a:r>
            <a:r>
              <a:rPr lang="en-US" altLang="en-US" sz="1600" dirty="0"/>
              <a:t>the period right after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release</a:t>
            </a:r>
            <a:r>
              <a:rPr lang="en-US" altLang="en-US" sz="1600" dirty="0"/>
              <a:t>, many problems are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discovered </a:t>
            </a:r>
            <a:r>
              <a:rPr lang="en-US" altLang="en-US" sz="1600" dirty="0"/>
              <a:t>and reported.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− The amount of problems discovered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eventually </a:t>
            </a:r>
            <a:r>
              <a:rPr lang="en-US" altLang="en-US" sz="1600" dirty="0"/>
              <a:t>decreases; at the same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time </a:t>
            </a:r>
            <a:r>
              <a:rPr lang="en-US" altLang="en-US" sz="1600" dirty="0"/>
              <a:t>the nature of the problem 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discovered </a:t>
            </a:r>
            <a:r>
              <a:rPr lang="en-US" altLang="en-US" sz="1600" dirty="0"/>
              <a:t>becomes more difficult</a:t>
            </a:r>
          </a:p>
          <a:p>
            <a:pPr eaLnBrk="1" hangingPunct="1"/>
            <a:r>
              <a:rPr lang="en-US" altLang="en-US" sz="1600" dirty="0"/>
              <a:t> </a:t>
            </a:r>
            <a:r>
              <a:rPr lang="en-US" altLang="en-US" sz="1600" dirty="0" smtClean="0"/>
              <a:t>  to </a:t>
            </a:r>
            <a:r>
              <a:rPr lang="en-US" altLang="en-US" sz="1600" dirty="0"/>
              <a:t>diagnose.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Problem Discovery Curve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26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Traditionally follow a Rayleigh </a:t>
            </a:r>
            <a:r>
              <a:rPr lang="en-US" altLang="en-US" sz="2400" b="1" dirty="0"/>
              <a:t>c</a:t>
            </a:r>
            <a:r>
              <a:rPr lang="en-US" altLang="en-US" sz="2400" b="1" dirty="0" smtClean="0"/>
              <a:t>urve:</a:t>
            </a:r>
          </a:p>
          <a:p>
            <a:pPr lvl="1" eaLnBrk="1" hangingPunct="1"/>
            <a:r>
              <a:rPr lang="en-US" altLang="en-US" sz="2000" b="1" dirty="0" smtClean="0"/>
              <a:t>A special case of </a:t>
            </a:r>
            <a:r>
              <a:rPr lang="en-US" altLang="en-US" sz="2000" b="1" dirty="0" err="1" smtClean="0"/>
              <a:t>Weibull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distribution:</a:t>
            </a:r>
            <a:endParaRPr lang="en-US" altLang="en-US" sz="2000" b="1" dirty="0" smtClean="0"/>
          </a:p>
          <a:p>
            <a:pPr lvl="1" eaLnBrk="1" hangingPunct="1">
              <a:buFontTx/>
              <a:buNone/>
            </a:pPr>
            <a:endParaRPr lang="en-US" altLang="en-US" sz="2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/>
              <a:t>                f(t) = (m/t) (t/c)</a:t>
            </a:r>
            <a:r>
              <a:rPr lang="en-US" altLang="en-US" sz="2000" b="1" baseline="30000" dirty="0" smtClean="0"/>
              <a:t>m</a:t>
            </a:r>
            <a:r>
              <a:rPr lang="en-US" altLang="en-US" sz="2000" b="1" dirty="0" smtClean="0"/>
              <a:t> e </a:t>
            </a:r>
            <a:r>
              <a:rPr lang="en-US" altLang="en-US" sz="2000" b="1" baseline="30000" dirty="0" smtClean="0"/>
              <a:t>(−t/c)m   </a:t>
            </a:r>
          </a:p>
          <a:p>
            <a:pPr lvl="1" eaLnBrk="1" hangingPunct="1">
              <a:buFontTx/>
              <a:buNone/>
            </a:pPr>
            <a:r>
              <a:rPr lang="en-US" altLang="en-US" sz="2000" b="1" baseline="30000" dirty="0" smtClean="0"/>
              <a:t>                                                    </a:t>
            </a:r>
            <a:r>
              <a:rPr lang="en-US" altLang="en-US" sz="2000" b="1" dirty="0" smtClean="0"/>
              <a:t>[ note: m is a superscript to  (</a:t>
            </a:r>
            <a:r>
              <a:rPr lang="en-US" altLang="en-US" sz="2000" dirty="0" smtClean="0"/>
              <a:t>−</a:t>
            </a:r>
            <a:r>
              <a:rPr lang="en-US" altLang="en-US" sz="2000" b="1" dirty="0" smtClean="0"/>
              <a:t>t/c) ]</a:t>
            </a:r>
          </a:p>
          <a:p>
            <a:pPr lvl="1" eaLnBrk="1" hangingPunct="1">
              <a:buFontTx/>
              <a:buNone/>
            </a:pPr>
            <a:endParaRPr lang="en-US" altLang="en-US" sz="2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baseline="30000" dirty="0" smtClean="0"/>
              <a:t>      </a:t>
            </a:r>
            <a:r>
              <a:rPr lang="en-US" altLang="en-US" sz="2000" b="1" dirty="0" smtClean="0"/>
              <a:t>                when m = 2, we have Rayleigh curve  </a:t>
            </a:r>
          </a:p>
          <a:p>
            <a:pPr lvl="1" eaLnBrk="1" hangingPunct="1">
              <a:buFontTx/>
              <a:buNone/>
            </a:pPr>
            <a:endParaRPr lang="en-US" altLang="en-US" sz="2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/>
              <a:t>                             f(t)  =  (2/t) (t/c)</a:t>
            </a:r>
            <a:r>
              <a:rPr lang="en-US" altLang="en-US" sz="2000" b="1" baseline="30000" dirty="0" smtClean="0"/>
              <a:t>2</a:t>
            </a:r>
            <a:r>
              <a:rPr lang="en-US" altLang="en-US" sz="2000" b="1" dirty="0" smtClean="0"/>
              <a:t>  e</a:t>
            </a:r>
            <a:r>
              <a:rPr lang="en-US" altLang="en-US" sz="2000" b="1" baseline="30000" dirty="0"/>
              <a:t>(−t</a:t>
            </a:r>
            <a:r>
              <a:rPr lang="en-US" altLang="en-US" sz="2000" b="1" baseline="30000" dirty="0" smtClean="0"/>
              <a:t>/c)2 </a:t>
            </a:r>
          </a:p>
          <a:p>
            <a:pPr lvl="1" eaLnBrk="1" hangingPunct="1">
              <a:buFontTx/>
              <a:buNone/>
            </a:pPr>
            <a:endParaRPr lang="en-US" altLang="en-US" sz="2000" b="1" baseline="30000" dirty="0" smtClean="0"/>
          </a:p>
          <a:p>
            <a:pPr lvl="1" eaLnBrk="1" hangingPunct="1">
              <a:buFontTx/>
              <a:buNone/>
            </a:pPr>
            <a:r>
              <a:rPr lang="en-US" altLang="en-US" sz="2000" b="1" baseline="30000" dirty="0" smtClean="0"/>
              <a:t>                   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en-US" sz="2000" b="1" baseline="30000" dirty="0" smtClean="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Customer Support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Software support is not free.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Most charge an annual fee (e.g., 18% of product).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Software support is not forever.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Most product goes through a number of releases.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Each product release is only supported for a limited number of years.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Customers/users are moved from back-level software to the current release as soon as possible.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Usually support no more than two back levels of a software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Product Support Life Cycle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/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" y="2133600"/>
            <a:ext cx="2362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Plan &amp; </a:t>
            </a:r>
            <a:r>
              <a:rPr lang="en-US" altLang="en-US" sz="1800" dirty="0" smtClean="0"/>
              <a:t>prepare </a:t>
            </a:r>
            <a:r>
              <a:rPr lang="en-US" altLang="en-US" sz="1800" dirty="0"/>
              <a:t>for</a:t>
            </a:r>
          </a:p>
          <a:p>
            <a:pPr algn="ctr" eaLnBrk="1" hangingPunct="1"/>
            <a:r>
              <a:rPr lang="en-US" altLang="en-US" sz="1800" dirty="0"/>
              <a:t>s</a:t>
            </a:r>
            <a:r>
              <a:rPr lang="en-US" altLang="en-US" sz="1800" dirty="0" smtClean="0"/>
              <a:t>upport/maintenance </a:t>
            </a:r>
            <a:endParaRPr lang="en-US" altLang="en-US" sz="1800" dirty="0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590800" y="15240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041525" y="5065713"/>
            <a:ext cx="1047750" cy="64135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Product</a:t>
            </a:r>
          </a:p>
          <a:p>
            <a:pPr eaLnBrk="1" hangingPunct="1"/>
            <a:r>
              <a:rPr lang="en-US" altLang="en-US" sz="1800" dirty="0"/>
              <a:t>r</a:t>
            </a:r>
            <a:r>
              <a:rPr lang="en-US" altLang="en-US" sz="1800" dirty="0" smtClean="0"/>
              <a:t>elease</a:t>
            </a:r>
            <a:endParaRPr lang="en-US" altLang="en-US" sz="1800" dirty="0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2819400" y="1600200"/>
            <a:ext cx="25146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Non</a:t>
            </a:r>
            <a:r>
              <a:rPr lang="en-US" altLang="en-US" sz="1800" dirty="0" smtClean="0"/>
              <a:t>-defect </a:t>
            </a:r>
            <a:r>
              <a:rPr lang="en-US" altLang="en-US" sz="1800" dirty="0"/>
              <a:t>support 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2819400" y="3048000"/>
            <a:ext cx="25146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Defect support 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5486400" y="1524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4419600" y="5029200"/>
            <a:ext cx="1864626" cy="1200329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Announcement</a:t>
            </a:r>
          </a:p>
          <a:p>
            <a:pPr eaLnBrk="1" hangingPunct="1"/>
            <a:r>
              <a:rPr lang="en-US" altLang="en-US" sz="1800" dirty="0"/>
              <a:t>of new release 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or replacement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software</a:t>
            </a: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5562600" y="3352800"/>
            <a:ext cx="2743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Reduced </a:t>
            </a:r>
            <a:r>
              <a:rPr lang="en-US" altLang="en-US" sz="1800" dirty="0" smtClean="0"/>
              <a:t>defect </a:t>
            </a:r>
            <a:r>
              <a:rPr lang="en-US" altLang="en-US" sz="1800" dirty="0"/>
              <a:t>support </a:t>
            </a:r>
          </a:p>
          <a:p>
            <a:pPr algn="ctr" eaLnBrk="1" hangingPunct="1"/>
            <a:r>
              <a:rPr lang="en-US" altLang="en-US" sz="1800" dirty="0"/>
              <a:t>(only severe defects)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5562600" y="1828800"/>
            <a:ext cx="2667000" cy="762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User/customer</a:t>
            </a:r>
          </a:p>
          <a:p>
            <a:pPr algn="ctr" eaLnBrk="1" hangingPunct="1"/>
            <a:r>
              <a:rPr lang="en-US" altLang="en-US" sz="1800"/>
              <a:t>migration </a:t>
            </a: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8382000" y="14478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7543800" y="5105400"/>
            <a:ext cx="1371600" cy="6461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Product</a:t>
            </a:r>
          </a:p>
          <a:p>
            <a:pPr eaLnBrk="1" hangingPunct="1"/>
            <a:r>
              <a:rPr lang="en-US" altLang="en-US" sz="1800"/>
              <a:t>withdrawal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990600" y="5334000"/>
            <a:ext cx="9906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3124200" y="5334000"/>
            <a:ext cx="1295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6284226" y="5334000"/>
            <a:ext cx="1030974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Product “</a:t>
            </a:r>
            <a:r>
              <a:rPr lang="en-US" altLang="en-US" sz="3800" b="1" dirty="0" err="1" smtClean="0"/>
              <a:t>Sun</a:t>
            </a:r>
            <a:r>
              <a:rPr lang="en-US" altLang="en-US" sz="3800" b="1" dirty="0" err="1"/>
              <a:t>s</a:t>
            </a:r>
            <a:r>
              <a:rPr lang="en-US" altLang="en-US" sz="3800" b="1" dirty="0" err="1" smtClean="0"/>
              <a:t>etting</a:t>
            </a:r>
            <a:r>
              <a:rPr lang="en-US" altLang="en-US" sz="3800" b="1" dirty="0" smtClean="0"/>
              <a:t>”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Stop any product’s additional feature and enhancement.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Fix only the high severity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Announce new replacement product.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Encourage new and existing customers to move to new product.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Notify all old users of the old product of the planned termination date.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Provide names of other vendors who are willing to support the old product to the customers who choose to stay.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Terminate the customer product and withdraw the product from market.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802</Words>
  <Application>Microsoft Macintosh PowerPoint</Application>
  <PresentationFormat>On-screen Show (4:3)</PresentationFormat>
  <Paragraphs>147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Default Design</vt:lpstr>
      <vt:lpstr>Chapter 12: Software Support and Maintenance </vt:lpstr>
      <vt:lpstr>Product Released!</vt:lpstr>
      <vt:lpstr>Customer/User Support</vt:lpstr>
      <vt:lpstr>Defect Support </vt:lpstr>
      <vt:lpstr> Problem Arrival Curve</vt:lpstr>
      <vt:lpstr>Problem Discovery Curve</vt:lpstr>
      <vt:lpstr>Customer Support</vt:lpstr>
      <vt:lpstr>Product Support Life Cycle </vt:lpstr>
      <vt:lpstr>Product “Sunsetting”</vt:lpstr>
      <vt:lpstr>Tiered Customer Support</vt:lpstr>
      <vt:lpstr>A Sample Service and Support Organization</vt:lpstr>
      <vt:lpstr>Problem Fixes</vt:lpstr>
      <vt:lpstr>Sample Problem Priority Levels</vt:lpstr>
      <vt:lpstr>Installing Fixes</vt:lpstr>
      <vt:lpstr> Multiple product fix releases that must be applied together to keep all the functions and data in sync</vt:lpstr>
      <vt:lpstr> Fix Overlay Problem</vt:lpstr>
      <vt:lpstr>Fix Install</vt:lpstr>
      <vt:lpstr>Change Control in Support &amp; Maintenance</vt:lpstr>
      <vt:lpstr>Change Control Process  and Committee</vt:lpstr>
      <vt:lpstr>Sample Maintenance Change Request Form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Victoria Bernal</dc:creator>
  <cp:lastModifiedBy>Microsoft Office User</cp:lastModifiedBy>
  <cp:revision>52</cp:revision>
  <dcterms:created xsi:type="dcterms:W3CDTF">2006-06-30T18:50:23Z</dcterms:created>
  <dcterms:modified xsi:type="dcterms:W3CDTF">2016-11-09T21:00:02Z</dcterms:modified>
</cp:coreProperties>
</file>