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473"/>
  </p:normalViewPr>
  <p:slideViewPr>
    <p:cSldViewPr>
      <p:cViewPr>
        <p:scale>
          <a:sx n="100" d="100"/>
          <a:sy n="100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9FE57-2C1E-264E-98D8-776FC80DF627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F8A5-5B8D-5949-9C4C-470A1F13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F8A5-5B8D-5949-9C4C-470A1F136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F8A5-5B8D-5949-9C4C-470A1F136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2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F8A5-5B8D-5949-9C4C-470A1F136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F8A5-5B8D-5949-9C4C-470A1F136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9CC6-D5FA-4A9F-970E-A5EE00AB7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5BD72-EE3F-4C8B-9831-BA71B74C2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6394D-12BA-4D03-A3C5-AF5C19EB8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1284-8C38-4D74-A379-679116A87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DFA0-346A-4B0F-8EA3-E4BAB9052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9368-AEEE-4316-9203-F136999D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2397B-7BFE-4A2F-B237-12A060E5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176FC-EE33-40FC-BF89-3A0B4D0AD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58E5-1015-4BF1-838B-724210DAC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406F9-912B-4323-A3DA-C7C69A771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3ED05-AE9D-4A06-ABC8-E87C459BB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6FAAE3D8-D60E-4098-95B7-07EB8CA46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39624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14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br>
              <a:rPr lang="en-US" altLang="en-US" dirty="0" smtClean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Epilogue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smtClean="0">
                <a:solidFill>
                  <a:srgbClr val="0070C0"/>
                </a:solidFill>
              </a:rPr>
              <a:t>Some “Contemporary” Topics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3886200"/>
          </a:xfrm>
        </p:spPr>
        <p:txBody>
          <a:bodyPr/>
          <a:lstStyle/>
          <a:p>
            <a:r>
              <a:rPr lang="en-US" altLang="en-US" sz="2800" b="1" dirty="0" smtClean="0"/>
              <a:t>Many areas of progress since software engineering inception</a:t>
            </a:r>
          </a:p>
          <a:p>
            <a:endParaRPr lang="en-US" altLang="en-US" sz="2800" b="1" dirty="0" smtClean="0"/>
          </a:p>
          <a:p>
            <a:r>
              <a:rPr lang="en-US" altLang="en-US" sz="2800" b="1" dirty="0" smtClean="0"/>
              <a:t>Just a few of the sample progress areas:</a:t>
            </a:r>
          </a:p>
          <a:p>
            <a:pPr lvl="1"/>
            <a:r>
              <a:rPr lang="en-US" altLang="en-US" sz="2400" b="1" dirty="0" smtClean="0"/>
              <a:t>Secure software development process</a:t>
            </a:r>
          </a:p>
          <a:p>
            <a:pPr lvl="1"/>
            <a:r>
              <a:rPr lang="en-US" altLang="en-US" sz="2400" b="1" dirty="0" smtClean="0"/>
              <a:t>Software protection &amp; obfuscation</a:t>
            </a:r>
          </a:p>
          <a:p>
            <a:pPr lvl="1"/>
            <a:r>
              <a:rPr lang="en-US" altLang="en-US" sz="2400" b="1" dirty="0" smtClean="0"/>
              <a:t>Software validation &amp; verification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C00000"/>
                </a:solidFill>
              </a:rPr>
              <a:t>“Secure” Development Cycle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2286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As software engineers, we need to call out security as a desired non-functional software property.</a:t>
            </a:r>
          </a:p>
          <a:p>
            <a:pPr eaLnBrk="1" hangingPunct="1"/>
            <a:r>
              <a:rPr lang="en-US" altLang="en-US" sz="2400" b="1" dirty="0" smtClean="0"/>
              <a:t>In addition, we need to include a set of activities into the software development cycle that addresses security concerns as software is developed through the traditional set of activities.</a:t>
            </a:r>
          </a:p>
        </p:txBody>
      </p:sp>
      <p:pic>
        <p:nvPicPr>
          <p:cNvPr id="1026" name="Picture 2" descr="\\10.1.1.17\productions\ART\ART PROCESS\PPT Projects\Tsui_PPT_163567\9781284106008_PPTx_CH14_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" y="3646894"/>
            <a:ext cx="8915399" cy="226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FF0000"/>
                </a:solidFill>
              </a:rPr>
              <a:t>Software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Many different techniques are being pursued.</a:t>
            </a:r>
          </a:p>
          <a:p>
            <a:pPr marL="0" indent="0">
              <a:buFontTx/>
              <a:buNone/>
              <a:defRPr/>
            </a:pPr>
            <a:endParaRPr lang="en-US" sz="1400" b="1" dirty="0" smtClean="0"/>
          </a:p>
          <a:p>
            <a:pPr>
              <a:defRPr/>
            </a:pPr>
            <a:r>
              <a:rPr lang="en-US" sz="2800" b="1" dirty="0" smtClean="0"/>
              <a:t>One of the areas is </a:t>
            </a:r>
            <a:r>
              <a:rPr lang="en-US" sz="2800" b="1" dirty="0" smtClean="0">
                <a:solidFill>
                  <a:srgbClr val="0000CC"/>
                </a:solidFill>
              </a:rPr>
              <a:t>software obfuscation </a:t>
            </a:r>
            <a:r>
              <a:rPr lang="en-US" sz="2800" b="1" dirty="0" smtClean="0"/>
              <a:t>(where we are putting complexity back into software instead):</a:t>
            </a:r>
          </a:p>
          <a:p>
            <a:pPr marL="0" indent="0">
              <a:buFontTx/>
              <a:buNone/>
              <a:defRPr/>
            </a:pPr>
            <a:endParaRPr lang="en-US" sz="1000" b="1" dirty="0" smtClean="0"/>
          </a:p>
          <a:p>
            <a:pPr lvl="1">
              <a:defRPr/>
            </a:pPr>
            <a:r>
              <a:rPr lang="en-US" sz="2400" b="1" i="1" dirty="0" smtClean="0"/>
              <a:t>Lexical obfuscation</a:t>
            </a:r>
          </a:p>
          <a:p>
            <a:pPr lvl="1">
              <a:defRPr/>
            </a:pPr>
            <a:r>
              <a:rPr lang="en-US" sz="2400" b="1" i="1" dirty="0" smtClean="0"/>
              <a:t>Data obfuscation</a:t>
            </a:r>
          </a:p>
          <a:p>
            <a:pPr lvl="1">
              <a:defRPr/>
            </a:pPr>
            <a:r>
              <a:rPr lang="en-US" sz="2400" b="1" i="1" dirty="0" smtClean="0"/>
              <a:t>Control obfuscation</a:t>
            </a:r>
          </a:p>
          <a:p>
            <a:pPr lvl="1">
              <a:defRPr/>
            </a:pPr>
            <a:r>
              <a:rPr lang="en-US" sz="2400" b="1" i="1" dirty="0" smtClean="0"/>
              <a:t>Call-flow obfuscation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en-US" sz="3800" b="1" dirty="0" smtClean="0">
                <a:solidFill>
                  <a:srgbClr val="660033"/>
                </a:solidFill>
              </a:rPr>
              <a:t>Validation/Verification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36576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From test-driven </a:t>
            </a:r>
            <a:r>
              <a:rPr lang="en-US" sz="2800" b="1" dirty="0"/>
              <a:t>d</a:t>
            </a:r>
            <a:r>
              <a:rPr lang="en-US" sz="2800" b="1" dirty="0" smtClean="0"/>
              <a:t>evelopment and </a:t>
            </a:r>
            <a:r>
              <a:rPr lang="en-US" sz="2800" b="1" dirty="0" err="1" smtClean="0"/>
              <a:t>JUnit</a:t>
            </a:r>
            <a:r>
              <a:rPr lang="en-US" sz="2800" b="1" dirty="0" smtClean="0"/>
              <a:t> tool to:</a:t>
            </a:r>
          </a:p>
          <a:p>
            <a:pPr marL="0" indent="0">
              <a:buFontTx/>
              <a:buNone/>
              <a:defRPr/>
            </a:pPr>
            <a:endParaRPr lang="en-US" sz="1400" b="1" dirty="0" smtClean="0"/>
          </a:p>
          <a:p>
            <a:pPr lvl="1">
              <a:defRPr/>
            </a:pPr>
            <a:r>
              <a:rPr lang="en-US" sz="2400" b="1" dirty="0" smtClean="0"/>
              <a:t>“</a:t>
            </a:r>
            <a:r>
              <a:rPr lang="en-US" sz="2400" b="1" dirty="0">
                <a:solidFill>
                  <a:srgbClr val="0000CC"/>
                </a:solidFill>
              </a:rPr>
              <a:t>P</a:t>
            </a:r>
            <a:r>
              <a:rPr lang="en-US" sz="2400" b="1" dirty="0" smtClean="0">
                <a:solidFill>
                  <a:srgbClr val="0000CC"/>
                </a:solidFill>
              </a:rPr>
              <a:t>rogramming by contract</a:t>
            </a:r>
            <a:r>
              <a:rPr lang="en-US" sz="2400" b="1" dirty="0" smtClean="0"/>
              <a:t>” and </a:t>
            </a:r>
            <a:r>
              <a:rPr lang="en-US" sz="2400" b="1" dirty="0" smtClean="0">
                <a:solidFill>
                  <a:srgbClr val="0000CC"/>
                </a:solidFill>
              </a:rPr>
              <a:t>Java Modeling Language with </a:t>
            </a:r>
            <a:r>
              <a:rPr lang="en-US" sz="2400" b="1" dirty="0" err="1" smtClean="0">
                <a:solidFill>
                  <a:srgbClr val="0000CC"/>
                </a:solidFill>
              </a:rPr>
              <a:t>JMLUnit</a:t>
            </a:r>
            <a:r>
              <a:rPr lang="en-US" sz="2400" b="1" dirty="0" smtClean="0">
                <a:solidFill>
                  <a:srgbClr val="0000CC"/>
                </a:solidFill>
              </a:rPr>
              <a:t> tool</a:t>
            </a:r>
          </a:p>
          <a:p>
            <a:pPr marL="457200" lvl="1" indent="0">
              <a:buFontTx/>
              <a:buNone/>
              <a:defRPr/>
            </a:pPr>
            <a:endParaRPr lang="en-US" sz="1000" b="1" dirty="0" smtClean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en-US" sz="2400" b="1" dirty="0" smtClean="0">
                <a:solidFill>
                  <a:srgbClr val="006600"/>
                </a:solidFill>
              </a:rPr>
              <a:t>Behavior-Driven Development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006600"/>
                </a:solidFill>
              </a:rPr>
              <a:t>Cucumber tool</a:t>
            </a:r>
          </a:p>
          <a:p>
            <a:pPr lvl="1">
              <a:defRPr/>
            </a:pPr>
            <a:endParaRPr lang="en-US" sz="2400" b="1" dirty="0" smtClean="0"/>
          </a:p>
          <a:p>
            <a:pPr lvl="1">
              <a:defRPr/>
            </a:pP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157</Words>
  <Application>Microsoft Macintosh PowerPoint</Application>
  <PresentationFormat>On-screen Show (4:3)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Default Design</vt:lpstr>
      <vt:lpstr>Chapter 14: Epilogue </vt:lpstr>
      <vt:lpstr>Some “Contemporary” Topics</vt:lpstr>
      <vt:lpstr>“Secure” Development Cycle</vt:lpstr>
      <vt:lpstr>Software Protection</vt:lpstr>
      <vt:lpstr>Validation/Verification Progress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“Secure” Development Cycle</dc:title>
  <dc:creator>Barbara Victoria Bernal</dc:creator>
  <cp:lastModifiedBy>Microsoft Office User</cp:lastModifiedBy>
  <cp:revision>18</cp:revision>
  <dcterms:created xsi:type="dcterms:W3CDTF">2009-11-20T16:42:22Z</dcterms:created>
  <dcterms:modified xsi:type="dcterms:W3CDTF">2016-11-10T15:36:23Z</dcterms:modified>
</cp:coreProperties>
</file>