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7"/>
  </p:notesMasterIdLst>
  <p:sldIdLst>
    <p:sldId id="256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9" autoAdjust="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3BA88-2594-4B39-B0B9-626552ED4843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06E6C-50E4-40B4-91E1-817DE20B3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4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06E6C-50E4-40B4-91E1-817DE20B3C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45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06E6C-50E4-40B4-91E1-817DE20B3C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67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i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 LANGUAGE RECOGNITION</a:t>
            </a:r>
            <a:endParaRPr lang="en-US" i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286000"/>
          </a:xfrm>
        </p:spPr>
        <p:txBody>
          <a:bodyPr>
            <a:normAutofit/>
          </a:bodyPr>
          <a:lstStyle/>
          <a:p>
            <a:pPr algn="r"/>
            <a:endParaRPr lang="ar-SY" dirty="0" smtClean="0"/>
          </a:p>
          <a:p>
            <a:pPr algn="r"/>
            <a:endParaRPr lang="ar-SY" dirty="0"/>
          </a:p>
          <a:p>
            <a:pPr algn="r"/>
            <a:r>
              <a:rPr lang="ar-SY" dirty="0" smtClean="0"/>
              <a:t>محمود عوض ابو ليل </a:t>
            </a:r>
          </a:p>
          <a:p>
            <a:pPr algn="r"/>
            <a:r>
              <a:rPr lang="ar-SY" dirty="0"/>
              <a:t>علي ذو الفقار الزين</a:t>
            </a:r>
            <a:r>
              <a:rPr lang="ar-SY" dirty="0" smtClean="0"/>
              <a:t> </a:t>
            </a:r>
          </a:p>
          <a:p>
            <a:pPr algn="r"/>
            <a:r>
              <a:rPr lang="ar-SY" dirty="0" smtClean="0"/>
              <a:t>محمد </a:t>
            </a:r>
            <a:r>
              <a:rPr lang="ar-SY" dirty="0"/>
              <a:t>خالد </a:t>
            </a:r>
            <a:r>
              <a:rPr lang="ar-SY" dirty="0" smtClean="0"/>
              <a:t>حمود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533400"/>
            <a:ext cx="1230086" cy="115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2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Introduction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r" rtl="1"/>
            <a:r>
              <a:rPr lang="ar-SY" dirty="0"/>
              <a:t>هذا المشروع يستخدم تقنيات معالجة الصور وتعلم الآلة لبناء نظام لتعرف على لغة </a:t>
            </a:r>
            <a:r>
              <a:rPr lang="ar-SY" dirty="0" smtClean="0"/>
              <a:t>الإشارة</a:t>
            </a:r>
            <a:r>
              <a:rPr lang="en-US" dirty="0"/>
              <a:t> </a:t>
            </a:r>
            <a:r>
              <a:rPr lang="en-US" dirty="0" smtClean="0"/>
              <a:t>: </a:t>
            </a:r>
            <a:endParaRPr lang="ar-SY" dirty="0"/>
          </a:p>
          <a:p>
            <a:pPr algn="r" rtl="1"/>
            <a:endParaRPr lang="ar-SY" dirty="0"/>
          </a:p>
          <a:p>
            <a:pPr algn="r" rtl="1"/>
            <a:r>
              <a:rPr lang="ar-SY" dirty="0"/>
              <a:t>التقاط الفيديو: يتم استخدام كاميرا الويب لالتقاط الفيديو.</a:t>
            </a:r>
          </a:p>
          <a:p>
            <a:pPr algn="r" rtl="1"/>
            <a:endParaRPr lang="ar-SY" dirty="0"/>
          </a:p>
          <a:p>
            <a:pPr algn="r" rtl="1"/>
            <a:r>
              <a:rPr lang="ar-SY" dirty="0"/>
              <a:t>تحديد منطقة الاهتمام (</a:t>
            </a:r>
            <a:r>
              <a:rPr lang="en-US" dirty="0"/>
              <a:t>ROI): </a:t>
            </a:r>
            <a:r>
              <a:rPr lang="ar-SY" dirty="0"/>
              <a:t>يتم تحديد منطقة معينة في الفيديو حيث يقوم المستخدم بعرض لغة الإشارة.</a:t>
            </a:r>
          </a:p>
          <a:p>
            <a:pPr algn="r" rtl="1"/>
            <a:endParaRPr lang="ar-SY" dirty="0"/>
          </a:p>
          <a:p>
            <a:pPr algn="r" rtl="1"/>
            <a:r>
              <a:rPr lang="ar-SY" dirty="0"/>
              <a:t>تحديد الخلفية: يتم استخدام تقنيات لتحديد الخلفية للفيديو، وذلك للتمييز بين الخلفية الثابتة والأشياء المتحركة.</a:t>
            </a:r>
          </a:p>
          <a:p>
            <a:pPr algn="r" rtl="1"/>
            <a:endParaRPr lang="ar-SY" dirty="0"/>
          </a:p>
          <a:p>
            <a:pPr algn="r" rtl="1"/>
            <a:r>
              <a:rPr lang="ar-SY" dirty="0"/>
              <a:t>تقسيم الصورة واكتشاف الحركة: يتم استخدام معالجة الصور لتحديد الأجزاء المتحركة في منطقة الاهتمام.</a:t>
            </a:r>
          </a:p>
          <a:p>
            <a:pPr algn="r" rtl="1"/>
            <a:endParaRPr lang="ar-SY" dirty="0"/>
          </a:p>
          <a:p>
            <a:pPr algn="r" rtl="1"/>
            <a:r>
              <a:rPr lang="ar-SY" dirty="0"/>
              <a:t>استخدام النموذج لتصنيف الإشارات: يتم استخدام نموذج تعلم الآلة المدرب مسبقًا لتصنيف الإشارات التي تم اكتشافها</a:t>
            </a:r>
            <a:r>
              <a:rPr lang="ar-SY" dirty="0" smtClean="0"/>
              <a:t>..</a:t>
            </a:r>
            <a:endParaRPr lang="ar-SY" dirty="0"/>
          </a:p>
          <a:p>
            <a:pPr algn="r" rtl="1"/>
            <a:endParaRPr lang="ar-SY" dirty="0"/>
          </a:p>
          <a:p>
            <a:pPr algn="r" rtl="1"/>
            <a:r>
              <a:rPr lang="ar-SY" dirty="0"/>
              <a:t>عرض النتائج: يتم عرض النتائج على </a:t>
            </a:r>
            <a:r>
              <a:rPr lang="ar-SY" dirty="0" smtClean="0"/>
              <a:t>الفيديو</a:t>
            </a:r>
            <a:r>
              <a:rPr lang="ar-SY" dirty="0"/>
              <a:t>.</a:t>
            </a:r>
          </a:p>
          <a:p>
            <a:pPr algn="r" rtl="1"/>
            <a:endParaRPr lang="ar-SY" dirty="0"/>
          </a:p>
          <a:p>
            <a:pPr algn="r" rtl="1"/>
            <a:r>
              <a:rPr lang="ar-SY" dirty="0" smtClean="0"/>
              <a:t>تم استخدام مكتبة </a:t>
            </a:r>
            <a:r>
              <a:rPr lang="en-US" dirty="0" err="1" smtClean="0"/>
              <a:t>Tensorflow</a:t>
            </a:r>
            <a:r>
              <a:rPr lang="ar-SY" dirty="0" smtClean="0"/>
              <a:t> لبناء االشبكة العصبية (</a:t>
            </a:r>
            <a:r>
              <a:rPr lang="en-US" dirty="0" smtClean="0"/>
              <a:t>CNN</a:t>
            </a:r>
            <a:r>
              <a:rPr lang="ar-SY" dirty="0" smtClean="0"/>
              <a:t>) وتم استخدام مكتبة </a:t>
            </a:r>
            <a:r>
              <a:rPr lang="en-US" dirty="0" err="1" smtClean="0"/>
              <a:t>openCV</a:t>
            </a:r>
            <a:r>
              <a:rPr lang="ar-SY" dirty="0" smtClean="0"/>
              <a:t> لمعالجة الصور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" y="1524000"/>
            <a:ext cx="8610600" cy="0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90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72" y="2590800"/>
            <a:ext cx="1311844" cy="1567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Users\Mahmoud\Documents\tasks\SharedScreenshot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39143"/>
            <a:ext cx="1098725" cy="144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304800" y="533400"/>
            <a:ext cx="1752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dataset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81000" y="1676400"/>
            <a:ext cx="1600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Processing dataset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83067" y="601436"/>
            <a:ext cx="152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 CNN Model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2"/>
            <a:endCxn id="3" idx="0"/>
          </p:cNvCxnSpPr>
          <p:nvPr/>
        </p:nvCxnSpPr>
        <p:spPr>
          <a:xfrm>
            <a:off x="1181100" y="1295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2"/>
            <a:endCxn id="1026" idx="0"/>
          </p:cNvCxnSpPr>
          <p:nvPr/>
        </p:nvCxnSpPr>
        <p:spPr>
          <a:xfrm flipH="1">
            <a:off x="894194" y="2362200"/>
            <a:ext cx="286906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026" idx="3"/>
            <a:endCxn id="1028" idx="1"/>
          </p:cNvCxnSpPr>
          <p:nvPr/>
        </p:nvCxnSpPr>
        <p:spPr>
          <a:xfrm>
            <a:off x="1550116" y="3374572"/>
            <a:ext cx="202484" cy="288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159267" y="2253343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model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4724400"/>
            <a:ext cx="31527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47625" y="5619750"/>
            <a:ext cx="3152775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Nine Zero Four Seven Three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16" idx="0"/>
          </p:cNvCxnSpPr>
          <p:nvPr/>
        </p:nvCxnSpPr>
        <p:spPr>
          <a:xfrm>
            <a:off x="4845067" y="1439636"/>
            <a:ext cx="0" cy="813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350" y="3733800"/>
            <a:ext cx="2139434" cy="1596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Straight Arrow Connector 26"/>
          <p:cNvCxnSpPr>
            <a:stCxn id="16" idx="2"/>
            <a:endCxn id="1032" idx="0"/>
          </p:cNvCxnSpPr>
          <p:nvPr/>
        </p:nvCxnSpPr>
        <p:spPr>
          <a:xfrm>
            <a:off x="4845067" y="3015343"/>
            <a:ext cx="0" cy="7184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859756"/>
            <a:ext cx="1510633" cy="123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741" y="3518807"/>
            <a:ext cx="1491150" cy="11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229" y="5032992"/>
            <a:ext cx="1571642" cy="117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ounded Rectangle 30"/>
          <p:cNvSpPr/>
          <p:nvPr/>
        </p:nvSpPr>
        <p:spPr>
          <a:xfrm>
            <a:off x="7217229" y="601436"/>
            <a:ext cx="132127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7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Generate Dataset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12954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</a:rPr>
              <a:t>Function one</a:t>
            </a:r>
            <a:endParaRPr lang="ar-SY" sz="3200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</a:rPr>
              <a:t>Segmentation</a:t>
            </a:r>
            <a:endParaRPr lang="en-US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r" rtl="1"/>
            <a:endParaRPr lang="ar-SY" dirty="0" smtClean="0"/>
          </a:p>
          <a:p>
            <a:pPr algn="r" rtl="1"/>
            <a:endParaRPr lang="ar-SY" dirty="0"/>
          </a:p>
          <a:p>
            <a:pPr algn="r" rtl="1"/>
            <a:r>
              <a:rPr lang="ar-SY" dirty="0" smtClean="0"/>
              <a:t>تحديد الفرق بين الخلفية والأطار الحالي وإذا كان الفرق أكبر من عتبة معينة جعل قيمة البكسل 255 وإلا 0</a:t>
            </a:r>
          </a:p>
          <a:p>
            <a:pPr algn="r" rtl="1"/>
            <a:r>
              <a:rPr lang="ar-SY" dirty="0" smtClean="0"/>
              <a:t>العثور على الكائنات في الصورة وارجاع قائمة بحدود هذه الكائنات</a:t>
            </a:r>
          </a:p>
          <a:p>
            <a:pPr algn="r" rtl="1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1219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</a:rPr>
              <a:t>Function two</a:t>
            </a:r>
          </a:p>
          <a:p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</a:rPr>
              <a:t>captureImage</a:t>
            </a:r>
            <a:endParaRPr lang="en-US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r" rtl="1"/>
            <a:endParaRPr lang="ar-SY" dirty="0" smtClean="0"/>
          </a:p>
          <a:p>
            <a:pPr algn="r" rtl="1"/>
            <a:endParaRPr lang="ar-SY" dirty="0"/>
          </a:p>
          <a:p>
            <a:pPr algn="r" rtl="1"/>
            <a:r>
              <a:rPr lang="ar-SY" dirty="0" smtClean="0"/>
              <a:t>التقاط الفيديو من الكاميرا</a:t>
            </a:r>
          </a:p>
          <a:p>
            <a:pPr algn="r" rtl="1"/>
            <a:r>
              <a:rPr lang="ar-SY" dirty="0" smtClean="0"/>
              <a:t>تحديد منطقة الأهتمام</a:t>
            </a:r>
          </a:p>
          <a:p>
            <a:pPr algn="r" rtl="1"/>
            <a:r>
              <a:rPr lang="ar-SY" dirty="0" smtClean="0"/>
              <a:t>اعداد خلفية ثابتة للمقارنة</a:t>
            </a:r>
          </a:p>
          <a:p>
            <a:pPr algn="r" rtl="1"/>
            <a:r>
              <a:rPr lang="ar-SY" dirty="0" smtClean="0"/>
              <a:t>معالجة كل إطار ملتقط بالتسلسل وحفظه</a:t>
            </a:r>
          </a:p>
          <a:p>
            <a:pPr algn="r" rtl="1"/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04800" y="1524000"/>
            <a:ext cx="8534400" cy="0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9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Train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model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</a:rPr>
              <a:t>CNN Model</a:t>
            </a:r>
            <a:endParaRPr lang="en-US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algn="r" rtl="1"/>
            <a:r>
              <a:rPr lang="en-US" dirty="0" smtClean="0"/>
              <a:t>Conv2D</a:t>
            </a:r>
            <a:r>
              <a:rPr lang="ar-SY" dirty="0" smtClean="0"/>
              <a:t>:لاكتشاف الحواف في الصورة</a:t>
            </a:r>
          </a:p>
          <a:p>
            <a:pPr algn="r" rtl="1"/>
            <a:r>
              <a:rPr lang="en-US" dirty="0" smtClean="0"/>
              <a:t>MaxPool2D</a:t>
            </a:r>
            <a:r>
              <a:rPr lang="ar-SY" dirty="0" smtClean="0"/>
              <a:t>:لتقليل حجم الصورة</a:t>
            </a:r>
          </a:p>
          <a:p>
            <a:pPr algn="r" rtl="1"/>
            <a:r>
              <a:rPr lang="en-US" dirty="0" smtClean="0"/>
              <a:t>Flatten</a:t>
            </a:r>
            <a:r>
              <a:rPr lang="ar-SY" dirty="0" smtClean="0"/>
              <a:t>:تحويل البيانات من </a:t>
            </a:r>
            <a:r>
              <a:rPr lang="en-US" dirty="0" smtClean="0"/>
              <a:t>2D</a:t>
            </a:r>
            <a:r>
              <a:rPr lang="ar-SY" dirty="0" smtClean="0"/>
              <a:t> إلى </a:t>
            </a:r>
            <a:r>
              <a:rPr lang="en-US" dirty="0" smtClean="0"/>
              <a:t>1D</a:t>
            </a:r>
            <a:endParaRPr lang="en-US" dirty="0"/>
          </a:p>
          <a:p>
            <a:pPr algn="r" rtl="1"/>
            <a:r>
              <a:rPr lang="en-US" dirty="0" smtClean="0"/>
              <a:t>Dense</a:t>
            </a:r>
            <a:r>
              <a:rPr lang="ar-SY" dirty="0" smtClean="0"/>
              <a:t>:طبقة مسطحة تحتوي عدد معين من النيورونات</a:t>
            </a:r>
          </a:p>
          <a:p>
            <a:pPr algn="r" rtl="1"/>
            <a:r>
              <a:rPr lang="en-US" dirty="0" smtClean="0"/>
              <a:t>Dropout</a:t>
            </a:r>
            <a:r>
              <a:rPr lang="ar-SY" dirty="0" smtClean="0"/>
              <a:t>:لمنع الإفراط في التكيف من خلال اسقاط عدد عشوائي من الوصلات في كل خطوة</a:t>
            </a:r>
          </a:p>
          <a:p>
            <a:pPr algn="r" rtl="1"/>
            <a:r>
              <a:rPr lang="en-US" dirty="0" smtClean="0"/>
              <a:t>Optimizer</a:t>
            </a:r>
            <a:r>
              <a:rPr lang="ar-SY" dirty="0" smtClean="0"/>
              <a:t>:خوارزمية تستخدم لتعديل أوزان الشبكة من خلال تقليل دالة الخسارة </a:t>
            </a:r>
          </a:p>
          <a:p>
            <a:pPr algn="r" rtl="1"/>
            <a:r>
              <a:rPr lang="en-US" dirty="0" smtClean="0"/>
              <a:t>Loss</a:t>
            </a:r>
            <a:r>
              <a:rPr lang="ar-SY" dirty="0" smtClean="0"/>
              <a:t>:تستخدم لتحديد الفرق بين التنبؤات والقيم الحقيقية</a:t>
            </a:r>
            <a:endParaRPr lang="en-US" dirty="0" smtClean="0"/>
          </a:p>
          <a:p>
            <a:pPr algn="r" rtl="1"/>
            <a:r>
              <a:rPr lang="en-US" dirty="0" err="1" smtClean="0"/>
              <a:t>ReduceLROnPlateau</a:t>
            </a:r>
            <a:r>
              <a:rPr lang="ar-SY" dirty="0" smtClean="0"/>
              <a:t>:تستخدم لتقليل معدل التعلم من خلال تجنب الوقوع في النقطة المحلية الدنيا</a:t>
            </a:r>
          </a:p>
          <a:p>
            <a:pPr algn="r" rtl="1"/>
            <a:r>
              <a:rPr lang="en-US" dirty="0" err="1" smtClean="0"/>
              <a:t>EarlyStopping</a:t>
            </a:r>
            <a:r>
              <a:rPr lang="ar-SY" dirty="0" smtClean="0"/>
              <a:t>:تستخدم التقنية لإيقاف التدريب إذا توقف تحسن آداء النموذج 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</a:rPr>
              <a:t>VGG16</a:t>
            </a:r>
            <a:endParaRPr lang="en-US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Y" dirty="0" smtClean="0"/>
              <a:t>نموذج للتعلم العميق متعدد الطبقات</a:t>
            </a:r>
          </a:p>
          <a:p>
            <a:pPr algn="r" rtl="1"/>
            <a:r>
              <a:rPr lang="ar-SY" dirty="0" smtClean="0"/>
              <a:t>يتميز بعمقه وتعقيده مما يجعله قويا لاستخراج الميزات من الصور</a:t>
            </a:r>
          </a:p>
          <a:p>
            <a:pPr algn="r" rtl="1"/>
            <a:r>
              <a:rPr lang="ar-SY" dirty="0" smtClean="0"/>
              <a:t>تكون الطبقات الأولى خفيفة لاستخراج الميزات البسيطة والطبقات الأخيرة للميزات الأكثر تعقيداً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1524000"/>
            <a:ext cx="8686800" cy="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56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669</TotalTime>
  <Words>321</Words>
  <Application>Microsoft Office PowerPoint</Application>
  <PresentationFormat>On-screen Show (4:3)</PresentationFormat>
  <Paragraphs>60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Sign LANGUAGE RECOGNITION</vt:lpstr>
      <vt:lpstr>Introduction</vt:lpstr>
      <vt:lpstr>PowerPoint Presentation</vt:lpstr>
      <vt:lpstr>Generate Dataset</vt:lpstr>
      <vt:lpstr>Train model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Mahmoud</cp:lastModifiedBy>
  <cp:revision>21</cp:revision>
  <dcterms:created xsi:type="dcterms:W3CDTF">2006-08-16T00:00:00Z</dcterms:created>
  <dcterms:modified xsi:type="dcterms:W3CDTF">2024-05-19T13:19:29Z</dcterms:modified>
</cp:coreProperties>
</file>