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12192000"/>
  <p:notesSz cx="6858000" cy="9144000"/>
  <p:embeddedFontLst>
    <p:embeddedFont>
      <p:font typeface="Questrial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ie3HmGUjt/4evhRCog0cyX8PzA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30244D-D4FB-492F-8A76-7FE828A496E9}">
  <a:tblStyle styleId="{1130244D-D4FB-492F-8A76-7FE828A496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 b="off" i="off"/>
      <a:tcStyle>
        <a:fill>
          <a:solidFill>
            <a:srgbClr val="CCDC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C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Questrial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 is One based</a:t>
            </a:r>
            <a:endParaRPr/>
          </a:p>
        </p:txBody>
      </p:sp>
      <p:sp>
        <p:nvSpPr>
          <p:cNvPr id="528" name="Google Shape;528;p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" name="Google Shape;622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5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5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64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6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6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5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65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6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6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6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5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5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5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5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8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5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5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6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6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6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6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6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6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6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66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6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6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6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8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8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Google Shape;140;p6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6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6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6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4" name="Google Shape;144;p68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69"/>
          <p:cNvSpPr txBox="1"/>
          <p:nvPr>
            <p:ph idx="1" type="body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69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6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69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6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70"/>
          <p:cNvSpPr txBox="1"/>
          <p:nvPr>
            <p:ph idx="1" type="body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70"/>
          <p:cNvSpPr txBox="1"/>
          <p:nvPr>
            <p:ph idx="2" type="body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70"/>
          <p:cNvSpPr txBox="1"/>
          <p:nvPr>
            <p:ph idx="3" type="body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70"/>
          <p:cNvSpPr txBox="1"/>
          <p:nvPr>
            <p:ph idx="4" type="body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7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7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7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1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1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5" name="Google Shape;165;p71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71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71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71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7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2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2"/>
          <p:cNvSpPr txBox="1"/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74" name="Google Shape;174;p72"/>
          <p:cNvPicPr preferRelativeResize="0"/>
          <p:nvPr>
            <p:ph idx="2" type="pic"/>
          </p:nvPr>
        </p:nvPicPr>
        <p:blipFill/>
        <p:spPr>
          <a:xfrm>
            <a:off x="15" y="0"/>
            <a:ext cx="12192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75" name="Google Shape;175;p72"/>
          <p:cNvSpPr txBox="1"/>
          <p:nvPr>
            <p:ph idx="1" type="body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7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7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7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73"/>
          <p:cNvSpPr txBox="1"/>
          <p:nvPr>
            <p:ph idx="1" type="body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7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7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7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4"/>
          <p:cNvSpPr txBox="1"/>
          <p:nvPr>
            <p:ph type="title"/>
          </p:nvPr>
        </p:nvSpPr>
        <p:spPr>
          <a:xfrm rot="5400000">
            <a:off x="7160700" y="1978978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9" name="Google Shape;189;p74"/>
          <p:cNvSpPr txBox="1"/>
          <p:nvPr>
            <p:ph idx="1" type="body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7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7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7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5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60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6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6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1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61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6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6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6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2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62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62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62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62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6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3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63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1C5D7"/>
          </a:solidFill>
          <a:ln>
            <a:noFill/>
          </a:ln>
        </p:spPr>
      </p:sp>
      <p:sp>
        <p:nvSpPr>
          <p:cNvPr id="83" name="Google Shape;83;p63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6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6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6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5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6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5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5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5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5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56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8.jpg"/><Relationship Id="rId6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b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/>
              <a:t>1</a:t>
            </a: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-202</a:t>
            </a:r>
            <a:r>
              <a:rPr lang="en-US"/>
              <a:t>2</a:t>
            </a:r>
            <a:endParaRPr b="0" i="0" sz="8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/>
              <a:t>2</a:t>
            </a:r>
            <a:endParaRPr/>
          </a:p>
        </p:txBody>
      </p:sp>
      <p:sp>
        <p:nvSpPr>
          <p:cNvPr id="199" name="Google Shape;199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descr="C:\Users\EmanFateen\Desktop\1195445181899094722molumen_phone_icon.svg.med.png" id="272" name="Google Shape;2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79" name="Google Shape;279;p11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80" name="Google Shape;2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81" name="Google Shape;2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EmanFateen\Desktop\do-not-symbol.jpg" id="283" name="Google Shape;28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206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do-not-symbol.jpg" id="284" name="Google Shape;28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154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/>
          <p:nvPr>
            <p:ph type="title"/>
          </p:nvPr>
        </p:nvSpPr>
        <p:spPr>
          <a:xfrm>
            <a:off x="1097280" y="286604"/>
            <a:ext cx="10058400" cy="11099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</a:rPr>
              <a:t>Multi-channel Queue - Arrival of a Customer</a:t>
            </a:r>
            <a:endParaRPr sz="4000"/>
          </a:p>
        </p:txBody>
      </p:sp>
      <p:grpSp>
        <p:nvGrpSpPr>
          <p:cNvPr id="291" name="Google Shape;291;p12"/>
          <p:cNvGrpSpPr/>
          <p:nvPr/>
        </p:nvGrpSpPr>
        <p:grpSpPr>
          <a:xfrm>
            <a:off x="1676400" y="1927435"/>
            <a:ext cx="8142303" cy="4153770"/>
            <a:chOff x="152400" y="1661103"/>
            <a:chExt cx="8342416" cy="5032829"/>
          </a:xfrm>
        </p:grpSpPr>
        <p:sp>
          <p:nvSpPr>
            <p:cNvPr id="292" name="Google Shape;292;p12"/>
            <p:cNvSpPr txBox="1"/>
            <p:nvPr/>
          </p:nvSpPr>
          <p:spPr>
            <a:xfrm>
              <a:off x="1905000" y="6324600"/>
              <a:ext cx="4916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Unit-entering-system flow diagram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" name="Google Shape;293;p12"/>
            <p:cNvGrpSpPr/>
            <p:nvPr/>
          </p:nvGrpSpPr>
          <p:grpSpPr>
            <a:xfrm>
              <a:off x="152400" y="1661103"/>
              <a:ext cx="8342416" cy="4362553"/>
              <a:chOff x="152400" y="1661103"/>
              <a:chExt cx="8342416" cy="4362553"/>
            </a:xfrm>
          </p:grpSpPr>
          <p:sp>
            <p:nvSpPr>
              <p:cNvPr id="294" name="Google Shape;294;p12"/>
              <p:cNvSpPr txBox="1"/>
              <p:nvPr/>
            </p:nvSpPr>
            <p:spPr>
              <a:xfrm>
                <a:off x="3465871" y="1661103"/>
                <a:ext cx="1710047" cy="33855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Arrival Event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5" name="Google Shape;295;p12"/>
              <p:cNvCxnSpPr/>
              <p:nvPr/>
            </p:nvCxnSpPr>
            <p:spPr>
              <a:xfrm>
                <a:off x="4304805" y="2053544"/>
                <a:ext cx="0" cy="5893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6" name="Google Shape;296;p12"/>
              <p:cNvSpPr txBox="1"/>
              <p:nvPr/>
            </p:nvSpPr>
            <p:spPr>
              <a:xfrm>
                <a:off x="5791200" y="31666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7" name="Google Shape;297;p12"/>
              <p:cNvCxnSpPr/>
              <p:nvPr/>
            </p:nvCxnSpPr>
            <p:spPr>
              <a:xfrm rot="10800000">
                <a:off x="2819400" y="5334000"/>
                <a:ext cx="64126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8" name="Google Shape;298;p12"/>
              <p:cNvCxnSpPr/>
              <p:nvPr/>
            </p:nvCxnSpPr>
            <p:spPr>
              <a:xfrm>
                <a:off x="5149932" y="3354634"/>
                <a:ext cx="64126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9" name="Google Shape;299;p12"/>
              <p:cNvSpPr txBox="1"/>
              <p:nvPr/>
            </p:nvSpPr>
            <p:spPr>
              <a:xfrm>
                <a:off x="5181600" y="30450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2"/>
              <p:cNvSpPr txBox="1"/>
              <p:nvPr/>
            </p:nvSpPr>
            <p:spPr>
              <a:xfrm>
                <a:off x="4419600" y="4191000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1" name="Google Shape;301;p12"/>
              <p:cNvGrpSpPr/>
              <p:nvPr/>
            </p:nvGrpSpPr>
            <p:grpSpPr>
              <a:xfrm>
                <a:off x="3448800" y="2642869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2" name="Google Shape;302;p12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12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Able Idle?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4" name="Google Shape;304;p12"/>
              <p:cNvCxnSpPr/>
              <p:nvPr/>
            </p:nvCxnSpPr>
            <p:spPr>
              <a:xfrm>
                <a:off x="4321621" y="4038600"/>
                <a:ext cx="0" cy="5893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305" name="Google Shape;305;p12"/>
              <p:cNvGrpSpPr/>
              <p:nvPr/>
            </p:nvGrpSpPr>
            <p:grpSpPr>
              <a:xfrm>
                <a:off x="3465616" y="4627925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6" name="Google Shape;306;p12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12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Baker Idle?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8" name="Google Shape;308;p12"/>
              <p:cNvSpPr txBox="1"/>
              <p:nvPr/>
            </p:nvSpPr>
            <p:spPr>
              <a:xfrm>
                <a:off x="152400" y="5058490"/>
                <a:ext cx="2671948" cy="58477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queue for service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2"/>
              <p:cNvSpPr txBox="1"/>
              <p:nvPr/>
            </p:nvSpPr>
            <p:spPr>
              <a:xfrm>
                <a:off x="2895600" y="5026223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2"/>
              <p:cNvSpPr txBox="1"/>
              <p:nvPr/>
            </p:nvSpPr>
            <p:spPr>
              <a:xfrm>
                <a:off x="5822868" y="51478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1" name="Google Shape;311;p12"/>
              <p:cNvCxnSpPr/>
              <p:nvPr/>
            </p:nvCxnSpPr>
            <p:spPr>
              <a:xfrm>
                <a:off x="5181600" y="5335834"/>
                <a:ext cx="64126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2" name="Google Shape;312;p12"/>
              <p:cNvSpPr txBox="1"/>
              <p:nvPr/>
            </p:nvSpPr>
            <p:spPr>
              <a:xfrm>
                <a:off x="5213268" y="50262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Departure of a Customer</a:t>
            </a:r>
            <a:endParaRPr/>
          </a:p>
        </p:txBody>
      </p:sp>
      <p:grpSp>
        <p:nvGrpSpPr>
          <p:cNvPr id="319" name="Google Shape;319;p13"/>
          <p:cNvGrpSpPr/>
          <p:nvPr/>
        </p:nvGrpSpPr>
        <p:grpSpPr>
          <a:xfrm>
            <a:off x="1490436" y="2469503"/>
            <a:ext cx="8914753" cy="3046671"/>
            <a:chOff x="1295400" y="3533391"/>
            <a:chExt cx="7010400" cy="2395848"/>
          </a:xfrm>
        </p:grpSpPr>
        <p:sp>
          <p:nvSpPr>
            <p:cNvPr id="320" name="Google Shape;320;p13"/>
            <p:cNvSpPr/>
            <p:nvPr/>
          </p:nvSpPr>
          <p:spPr>
            <a:xfrm>
              <a:off x="3505200" y="4038600"/>
              <a:ext cx="1676400" cy="1219200"/>
            </a:xfrm>
            <a:prstGeom prst="flowChartDecision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3"/>
            <p:cNvSpPr txBox="1"/>
            <p:nvPr/>
          </p:nvSpPr>
          <p:spPr>
            <a:xfrm>
              <a:off x="3505200" y="3533391"/>
              <a:ext cx="1600200" cy="26623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Departure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 txBox="1"/>
            <p:nvPr/>
          </p:nvSpPr>
          <p:spPr>
            <a:xfrm>
              <a:off x="5867400" y="4408747"/>
              <a:ext cx="2438400" cy="45985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the waiting customer from the queue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 txBox="1"/>
            <p:nvPr/>
          </p:nvSpPr>
          <p:spPr>
            <a:xfrm>
              <a:off x="5867400" y="5117916"/>
              <a:ext cx="2362200" cy="26623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servicing the customer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 txBox="1"/>
            <p:nvPr/>
          </p:nvSpPr>
          <p:spPr>
            <a:xfrm>
              <a:off x="1295400" y="4408747"/>
              <a:ext cx="1447800" cy="45985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server idle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" name="Google Shape;325;p13"/>
            <p:cNvCxnSpPr/>
            <p:nvPr/>
          </p:nvCxnSpPr>
          <p:spPr>
            <a:xfrm>
              <a:off x="4343400" y="3810000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6" name="Google Shape;326;p13"/>
            <p:cNvCxnSpPr/>
            <p:nvPr/>
          </p:nvCxnSpPr>
          <p:spPr>
            <a:xfrm rot="10800000">
              <a:off x="2743200" y="4648200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5181600" y="4648200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7086600" y="4878226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9" name="Google Shape;329;p13"/>
            <p:cNvSpPr txBox="1"/>
            <p:nvPr/>
          </p:nvSpPr>
          <p:spPr>
            <a:xfrm>
              <a:off x="5181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 txBox="1"/>
            <p:nvPr/>
          </p:nvSpPr>
          <p:spPr>
            <a:xfrm>
              <a:off x="2895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 txBox="1"/>
            <p:nvPr/>
          </p:nvSpPr>
          <p:spPr>
            <a:xfrm>
              <a:off x="3733800" y="4403985"/>
              <a:ext cx="1295400" cy="45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Another customer waiting?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3"/>
            <p:cNvSpPr txBox="1"/>
            <p:nvPr/>
          </p:nvSpPr>
          <p:spPr>
            <a:xfrm>
              <a:off x="2133600" y="5638803"/>
              <a:ext cx="4800600" cy="290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Service-just-completed flow diagram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339" name="Google Shape;339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need to the system measures of system performance in terms of: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Able.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Baker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average caller delay. 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46" name="Google Shape;346;p15"/>
          <p:cNvSpPr txBox="1"/>
          <p:nvPr>
            <p:ph idx="1" type="body"/>
          </p:nvPr>
        </p:nvSpPr>
        <p:spPr>
          <a:xfrm>
            <a:off x="1097280" y="1954763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Selection: [How to select a server when both servers are available?]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Highest Priority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server should be assigned a priority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it enters the available server having the highest priority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Choose any server of the available servers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Least utilization [Bonus]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calculate the utilization of the available servers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customer enters the server having the least utilization, i.e. the server that worked the least amount of time since the system has started running.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53" name="Google Shape;353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Variables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sng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Arrival Time(i) =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Interarrival Time(i) = A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time(i) = S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Waiting Time(i) = D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Departure Time (i) = C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D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</a:rPr>
              <a:t>S and A are stochastic variables (generated according to probability distribution)</a:t>
            </a:r>
            <a:endParaRPr b="1"/>
          </a:p>
        </p:txBody>
      </p:sp>
      <p:sp>
        <p:nvSpPr>
          <p:cNvPr id="354" name="Google Shape;354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360" name="Google Shape;360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367" name="Google Shape;367;p18"/>
          <p:cNvSpPr txBox="1"/>
          <p:nvPr>
            <p:ph idx="1" type="body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/>
          <p:nvPr>
            <p:ph idx="4294967295" type="title"/>
          </p:nvPr>
        </p:nvSpPr>
        <p:spPr>
          <a:xfrm>
            <a:off x="755780" y="2087304"/>
            <a:ext cx="10058400" cy="1450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Sample Testcase</a:t>
            </a:r>
            <a:endParaRPr/>
          </a:p>
        </p:txBody>
      </p:sp>
      <p:sp>
        <p:nvSpPr>
          <p:cNvPr id="374" name="Google Shape;374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Teams and Materials</a:t>
            </a:r>
            <a:endParaRPr/>
          </a:p>
        </p:txBody>
      </p:sp>
      <p:sp>
        <p:nvSpPr>
          <p:cNvPr id="205" name="Google Shape;205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Registration Form: 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https://docs.google.com/forms/d/1K8MFvos8t-Q8fXRjWgzHkJeD0bfWXH-1H1wtSpWPXdY/edit?usp=sharing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Tasks Templates: 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https://drive.google.com/drive/folders/1MTW6PAxF9Q2VEHiFzxXWAYFCELDcfO3I?usp=sharing</a:t>
            </a:r>
            <a:endParaRPr/>
          </a:p>
        </p:txBody>
      </p:sp>
      <p:sp>
        <p:nvSpPr>
          <p:cNvPr id="206" name="Google Shape;206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80" name="Google Shape;380;p20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{1130244D-D4FB-492F-8A76-7FE828A496E9}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Interarrival Distribution of calls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Interarrival 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01-25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0.65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26-65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66-85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86-00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1" name="Google Shape;381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87" name="Google Shape;387;p21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{1130244D-D4FB-492F-8A76-7FE828A496E9}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Able’s Service Time  distribution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Service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Range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1-30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31-58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59-83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84-00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8" name="Google Shape;38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94" name="Google Shape;394;p22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{1130244D-D4FB-492F-8A76-7FE828A496E9}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Baker’s Service Time  distribution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Service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Range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1-35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36-60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61-80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81-00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5" name="Google Shape;395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 txBox="1"/>
          <p:nvPr>
            <p:ph type="title"/>
          </p:nvPr>
        </p:nvSpPr>
        <p:spPr>
          <a:xfrm>
            <a:off x="295275" y="74840"/>
            <a:ext cx="10490569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descr="table2-14" id="401" name="Google Shape;401;p23"/>
          <p:cNvPicPr preferRelativeResize="0"/>
          <p:nvPr/>
        </p:nvPicPr>
        <p:blipFill rotWithShape="1">
          <a:blip r:embed="rId3">
            <a:alphaModFix/>
          </a:blip>
          <a:srcRect b="0" l="0" r="0" t="3797"/>
          <a:stretch/>
        </p:blipFill>
        <p:spPr>
          <a:xfrm>
            <a:off x="295275" y="1162050"/>
            <a:ext cx="11706225" cy="55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3"/>
          <p:cNvSpPr/>
          <p:nvPr/>
        </p:nvSpPr>
        <p:spPr>
          <a:xfrm>
            <a:off x="628651" y="2876550"/>
            <a:ext cx="11220450" cy="161925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7886700" y="2495550"/>
            <a:ext cx="238125" cy="190500"/>
          </a:xfrm>
          <a:prstGeom prst="ellipse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10601325" y="2676525"/>
            <a:ext cx="238125" cy="190500"/>
          </a:xfrm>
          <a:prstGeom prst="ellipse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/>
          <p:nvPr>
            <p:ph type="title"/>
          </p:nvPr>
        </p:nvSpPr>
        <p:spPr>
          <a:xfrm>
            <a:off x="883975" y="286600"/>
            <a:ext cx="10271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System Output - Performance Measures</a:t>
            </a:r>
            <a:endParaRPr/>
          </a:p>
        </p:txBody>
      </p:sp>
      <p:sp>
        <p:nvSpPr>
          <p:cNvPr id="411" name="Google Shape;411;p24"/>
          <p:cNvSpPr txBox="1"/>
          <p:nvPr>
            <p:ph idx="1" type="body"/>
          </p:nvPr>
        </p:nvSpPr>
        <p:spPr>
          <a:xfrm>
            <a:off x="1097275" y="1845724"/>
            <a:ext cx="10058400" cy="4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ts val="2000"/>
              <a:buFont typeface="Calibri"/>
              <a:buChar char=" "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the Measures of Performance for the system: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Average waiting time (in the queue).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Maximum queue length.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Probability that a customer wait in the queue. </a:t>
            </a:r>
            <a:endParaRPr/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Per Server:</a:t>
            </a:r>
            <a:endParaRPr/>
          </a:p>
          <a:p>
            <a:pPr indent="-208279" lvl="2" marL="56692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Average service time per server. 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79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Utilization of each server </a:t>
            </a:r>
            <a:endParaRPr sz="1800"/>
          </a:p>
          <a:p>
            <a:pPr indent="-208279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Probability that a server is in idle state.</a:t>
            </a:r>
            <a:endParaRPr sz="1800"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we need extra server? Why?!!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419" name="Google Shape;419;p25"/>
          <p:cNvSpPr txBox="1"/>
          <p:nvPr>
            <p:ph idx="1" type="body"/>
          </p:nvPr>
        </p:nvSpPr>
        <p:spPr>
          <a:xfrm>
            <a:off x="1097280" y="1764079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Maximum queue length during simulation runtime.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2253933"/>
            <a:ext cx="7075171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2934759"/>
            <a:ext cx="7150075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429" name="Google Shape;429;p26"/>
          <p:cNvSpPr txBox="1"/>
          <p:nvPr>
            <p:ph idx="1" type="body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6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306" l="-1958" r="0" t="-56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– Graph </a:t>
            </a:r>
            <a:endParaRPr/>
          </a:p>
        </p:txBody>
      </p:sp>
      <p:sp>
        <p:nvSpPr>
          <p:cNvPr id="439" name="Google Shape;439;p27"/>
          <p:cNvSpPr txBox="1"/>
          <p:nvPr>
            <p:ph idx="1" type="body"/>
          </p:nvPr>
        </p:nvSpPr>
        <p:spPr>
          <a:xfrm>
            <a:off x="1097280" y="2000250"/>
            <a:ext cx="8063808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US" sz="2800" u="none" cap="none" strike="noStrike">
                <a:solidFill>
                  <a:srgbClr val="0070C0"/>
                </a:solidFill>
              </a:rPr>
              <a:t>Required Chart</a:t>
            </a:r>
            <a:endParaRPr b="1" sz="2800">
              <a:solidFill>
                <a:srgbClr val="0070C0"/>
              </a:solidFill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</a:rPr>
              <a:t>Server Busy Time [One for every server]</a:t>
            </a:r>
            <a:endParaRPr sz="2800"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</a:rPr>
              <a:t>X-axis : time</a:t>
            </a:r>
            <a:endParaRPr sz="2000"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</a:rPr>
              <a:t>Y- axis : it has a value of 1 if the server is busy or zero if the server is idle</a:t>
            </a:r>
            <a:endParaRPr sz="2000"/>
          </a:p>
        </p:txBody>
      </p:sp>
      <p:sp>
        <p:nvSpPr>
          <p:cNvPr id="440" name="Google Shape;440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1</a:t>
            </a:r>
            <a:endParaRPr/>
          </a:p>
        </p:txBody>
      </p:sp>
      <p:pic>
        <p:nvPicPr>
          <p:cNvPr id="446" name="Google Shape;4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1600200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8"/>
          <p:cNvSpPr/>
          <p:nvPr/>
        </p:nvSpPr>
        <p:spPr>
          <a:xfrm>
            <a:off x="2971800" y="2209800"/>
            <a:ext cx="16002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6096000" y="2209800"/>
            <a:ext cx="38862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28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8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2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1643744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9"/>
          <p:cNvSpPr/>
          <p:nvPr/>
        </p:nvSpPr>
        <p:spPr>
          <a:xfrm>
            <a:off x="4191001" y="2209800"/>
            <a:ext cx="11430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6934201" y="2209800"/>
            <a:ext cx="26670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1" name="Google Shape;461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29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9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9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/>
          <p:nvPr>
            <p:ph type="title"/>
          </p:nvPr>
        </p:nvSpPr>
        <p:spPr>
          <a:xfrm>
            <a:off x="1097280" y="286603"/>
            <a:ext cx="10058400" cy="1237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Delivery Rules</a:t>
            </a:r>
            <a:endParaRPr/>
          </a:p>
        </p:txBody>
      </p:sp>
      <p:sp>
        <p:nvSpPr>
          <p:cNvPr id="213" name="Google Shape;213;p3"/>
          <p:cNvSpPr txBox="1"/>
          <p:nvPr>
            <p:ph idx="1" type="body"/>
          </p:nvPr>
        </p:nvSpPr>
        <p:spPr>
          <a:xfrm>
            <a:off x="1097280" y="1731434"/>
            <a:ext cx="10058400" cy="4345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support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will be held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week </a:t>
            </a:r>
            <a:endParaRPr/>
          </a:p>
          <a:p>
            <a:pPr indent="-342900" lvl="1" marL="918972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b="1" lang="en-US" sz="1400"/>
              <a:t>Saturday 30-10-2021 : From 12:00 to 4:00 on Csys Lab</a:t>
            </a:r>
            <a:endParaRPr/>
          </a:p>
          <a:p>
            <a:pPr indent="-342900" lvl="1" marL="918972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b="1" lang="en-US" sz="1400"/>
              <a:t>Thursday 2-11-2021 : From 10:00 to 2:00 on CS Lab</a:t>
            </a:r>
            <a:endParaRPr b="1" sz="1400"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delivery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i="0" lang="en-US" sz="1850" u="none" cap="none" strike="noStrike">
                <a:solidFill>
                  <a:srgbClr val="FF0000"/>
                </a:solidFill>
              </a:rPr>
              <a:t>two weeks.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will be assigned a time slot for the task delivery. Teams </a:t>
            </a:r>
            <a:r>
              <a:rPr b="1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i="0" lang="en-US" sz="1850" u="none" cap="none" strike="noStrike">
                <a:solidFill>
                  <a:srgbClr val="3F3F3F"/>
                </a:solidFill>
              </a:rPr>
              <a:t>Any </a:t>
            </a:r>
            <a:r>
              <a:rPr i="0" lang="en-US" sz="1850" u="none" cap="none" strike="noStrike">
                <a:solidFill>
                  <a:srgbClr val="FF0000"/>
                </a:solidFill>
              </a:rPr>
              <a:t>delay</a:t>
            </a:r>
            <a:r>
              <a:rPr i="0" lang="en-US" sz="1850" u="none" cap="none" strike="noStrike">
                <a:solidFill>
                  <a:srgbClr val="3F3F3F"/>
                </a:solidFill>
              </a:rPr>
              <a:t> will </a:t>
            </a:r>
            <a:r>
              <a:rPr i="0" lang="en-US" sz="1850" u="none" cap="none" strike="noStrike">
                <a:solidFill>
                  <a:srgbClr val="FF0000"/>
                </a:solidFill>
              </a:rPr>
              <a:t>not be accepted</a:t>
            </a:r>
            <a:r>
              <a:rPr i="0" lang="en-US" sz="1850" u="none" cap="none" strike="noStrike">
                <a:solidFill>
                  <a:srgbClr val="3F3F3F"/>
                </a:solidFill>
              </a:rPr>
              <a:t>.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/>
              <a:t>Each team member should be there for the delivery </a:t>
            </a:r>
            <a:r>
              <a:rPr lang="en-US" sz="1850">
                <a:solidFill>
                  <a:srgbClr val="FF0000"/>
                </a:solidFill>
              </a:rPr>
              <a:t>at least once</a:t>
            </a:r>
            <a:r>
              <a:rPr lang="en-US" sz="1850"/>
              <a:t>. </a:t>
            </a:r>
            <a:endParaRPr/>
          </a:p>
          <a:p>
            <a:pPr indent="0" lvl="0" marL="11887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b="1" i="0" lang="en-US" sz="185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Incident: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-10%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Second Incident: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-50%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Third Incident: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-100%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indent="-225425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Deliverables</a:t>
            </a:r>
            <a:endParaRPr/>
          </a:p>
        </p:txBody>
      </p:sp>
      <p:sp>
        <p:nvSpPr>
          <p:cNvPr id="470" name="Google Shape;470;p3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(refer to slide 22)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parameters calculated from the simulation table (refer </a:t>
            </a:r>
            <a:r>
              <a:rPr lang="en-US"/>
              <a:t>from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23 to 2</a:t>
            </a:r>
            <a:r>
              <a:rPr lang="en-US"/>
              <a:t>5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graph  (refer </a:t>
            </a:r>
            <a:r>
              <a:rPr lang="en-US"/>
              <a:t>from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26 </a:t>
            </a:r>
            <a:r>
              <a:rPr lang="en-US"/>
              <a:t>to 28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471" name="Google Shape;471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477" name="Google Shape;477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Reading data from files and view the data is </a:t>
            </a:r>
            <a:r>
              <a:rPr lang="en-US">
                <a:solidFill>
                  <a:srgbClr val="FF0000"/>
                </a:solidFill>
              </a:rPr>
              <a:t>mandatory.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design is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Bonus</a:t>
            </a:r>
            <a:r>
              <a:rPr lang="en-US"/>
              <a:t>: </a:t>
            </a:r>
            <a:r>
              <a:rPr lang="en-US"/>
              <a:t>Least Utilization </a:t>
            </a:r>
            <a:endParaRPr/>
          </a:p>
          <a:p>
            <a:pPr indent="-387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/>
          <p:nvPr>
            <p:ph type="title"/>
          </p:nvPr>
        </p:nvSpPr>
        <p:spPr>
          <a:xfrm>
            <a:off x="3008850" y="2321150"/>
            <a:ext cx="61743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485" name="Google Shape;485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91" name="Google Shape;491;p33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{1130244D-D4FB-492F-8A76-7FE828A496E9}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Interarrival Distribution of calls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Interarrival 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01-25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0.65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26-65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66-85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86-00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2" name="Google Shape;492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98" name="Google Shape;498;p34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{1130244D-D4FB-492F-8A76-7FE828A496E9}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Able’s Service Time  distribution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Service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Range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1-30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31-58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59-83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84-00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9" name="Google Shape;499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505" name="Google Shape;505;p35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{1130244D-D4FB-492F-8A76-7FE828A496E9}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Baker’s Service Time  distribution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Service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Range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1-35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36-60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61-80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81-00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6" name="Google Shape;506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525" y="567450"/>
            <a:ext cx="9153501" cy="54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520" name="Google Shape;520;p37"/>
          <p:cNvSpPr txBox="1"/>
          <p:nvPr>
            <p:ph idx="1" type="body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1" name="Google Shape;5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7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306" l="-1958" r="0" t="-56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50" y="437525"/>
            <a:ext cx="10070451" cy="55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9"/>
          <p:cNvSpPr txBox="1"/>
          <p:nvPr>
            <p:ph type="title"/>
          </p:nvPr>
        </p:nvSpPr>
        <p:spPr>
          <a:xfrm>
            <a:off x="1156933" y="598715"/>
            <a:ext cx="10490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descr="table2-14" id="537" name="Google Shape;537;p39"/>
          <p:cNvPicPr preferRelativeResize="0"/>
          <p:nvPr/>
        </p:nvPicPr>
        <p:blipFill rotWithShape="1">
          <a:blip r:embed="rId3">
            <a:alphaModFix/>
          </a:blip>
          <a:srcRect b="0" l="0" r="0" t="3799"/>
          <a:stretch/>
        </p:blipFill>
        <p:spPr>
          <a:xfrm>
            <a:off x="555171" y="1589315"/>
            <a:ext cx="11092462" cy="511556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0" name="Google Shape;220;p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CALL CENTER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750" y="152400"/>
            <a:ext cx="8811325" cy="60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1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552" name="Google Shape;552;p41"/>
          <p:cNvSpPr txBox="1"/>
          <p:nvPr>
            <p:ph idx="1" type="body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Maximum queue length during simulation runtime.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2253933"/>
            <a:ext cx="7075167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2934759"/>
            <a:ext cx="7150076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675" y="865300"/>
            <a:ext cx="9664050" cy="37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568" name="Google Shape;568;p4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575" name="Google Shape;575;p44"/>
          <p:cNvSpPr txBox="1"/>
          <p:nvPr>
            <p:ph idx="1" type="body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641985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225" y="736975"/>
            <a:ext cx="7005025" cy="49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6250" y="943225"/>
            <a:ext cx="3412750" cy="45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7"/>
          <p:cNvSpPr txBox="1"/>
          <p:nvPr/>
        </p:nvSpPr>
        <p:spPr>
          <a:xfrm>
            <a:off x="1866825" y="1462350"/>
            <a:ext cx="3993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Project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 where project entities are defined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7"/>
          <p:cNvSpPr txBox="1"/>
          <p:nvPr/>
        </p:nvSpPr>
        <p:spPr>
          <a:xfrm>
            <a:off x="1283450" y="3714950"/>
            <a:ext cx="48018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Form Project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project where forms are created to input/output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7"/>
          <p:cNvSpPr/>
          <p:nvPr/>
        </p:nvSpPr>
        <p:spPr>
          <a:xfrm>
            <a:off x="622275" y="645600"/>
            <a:ext cx="10591500" cy="25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7"/>
          <p:cNvSpPr/>
          <p:nvPr/>
        </p:nvSpPr>
        <p:spPr>
          <a:xfrm>
            <a:off x="622275" y="3223875"/>
            <a:ext cx="10591500" cy="25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607" name="Google Shape;607;p4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committed to use the provided template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 C</a:t>
            </a:r>
            <a:r>
              <a:rPr lang="en-US"/>
              <a:t>#.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can add constructor if needed but don’t override the default one.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provided with only one testcase.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are given a testcase to run that will provide with a message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testcases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Clipping" id="608" name="Google Shape;60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338" y="4202897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8"/>
          <p:cNvSpPr/>
          <p:nvPr/>
        </p:nvSpPr>
        <p:spPr>
          <a:xfrm>
            <a:off x="5413216" y="3306498"/>
            <a:ext cx="1402200" cy="896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8"/>
          <p:cNvSpPr txBox="1"/>
          <p:nvPr/>
        </p:nvSpPr>
        <p:spPr>
          <a:xfrm>
            <a:off x="5510539" y="3431612"/>
            <a:ext cx="147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617" name="Google Shape;617;p4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Error: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The type or namespace name '' could not be found (are you missing a using directive or an assembly reference?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Solution:</a:t>
            </a:r>
            <a:r>
              <a:rPr lang="en-US"/>
              <a:t> Make sure that your program target framework is .net framework 4.5.1.</a:t>
            </a:r>
            <a:endParaRPr/>
          </a:p>
        </p:txBody>
      </p:sp>
      <p:sp>
        <p:nvSpPr>
          <p:cNvPr id="618" name="Google Shape;618;p4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9" name="Google Shape;61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783" y="3243944"/>
            <a:ext cx="9511393" cy="292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7" name="Google Shape;227;p5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28" name="Google Shape;2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29" name="Google Shape;2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0"/>
          <p:cNvSpPr txBox="1"/>
          <p:nvPr/>
        </p:nvSpPr>
        <p:spPr>
          <a:xfrm>
            <a:off x="4295775" y="2524125"/>
            <a:ext cx="47053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you…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descr="C:\Users\EmanFateen\Desktop\1195445181899094722molumen_phone_icon.svg.med.png" id="237" name="Google Shape;2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44" name="Google Shape;244;p7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45" name="Google Shape;2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46" name="Google Shape;2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7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descr="C:\Users\EmanFateen\Desktop\1195445181899094722molumen_phone_icon.svg.med.png" id="254" name="Google Shape;2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61" name="Google Shape;261;p9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62" name="Google Shape;2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63" name="Google Shape;2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EmanFateen\Desktop\do-not-symbol.jpg" id="265" name="Google Shape;26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2064" y="2408918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