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Lst>
  <p:notesMasterIdLst>
    <p:notesMasterId r:id="rId37"/>
  </p:notesMasterIdLst>
  <p:sldIdLst>
    <p:sldId id="340" r:id="rId3"/>
    <p:sldId id="341" r:id="rId4"/>
    <p:sldId id="258" r:id="rId5"/>
    <p:sldId id="259" r:id="rId6"/>
    <p:sldId id="342" r:id="rId7"/>
    <p:sldId id="343" r:id="rId8"/>
    <p:sldId id="263" r:id="rId9"/>
    <p:sldId id="264" r:id="rId10"/>
    <p:sldId id="265" r:id="rId11"/>
    <p:sldId id="266" r:id="rId12"/>
    <p:sldId id="256" r:id="rId13"/>
    <p:sldId id="257" r:id="rId14"/>
    <p:sldId id="260" r:id="rId15"/>
    <p:sldId id="261" r:id="rId16"/>
    <p:sldId id="311" r:id="rId17"/>
    <p:sldId id="313" r:id="rId18"/>
    <p:sldId id="312" r:id="rId19"/>
    <p:sldId id="322" r:id="rId20"/>
    <p:sldId id="323" r:id="rId21"/>
    <p:sldId id="324" r:id="rId22"/>
    <p:sldId id="325" r:id="rId23"/>
    <p:sldId id="326" r:id="rId24"/>
    <p:sldId id="327" r:id="rId25"/>
    <p:sldId id="328" r:id="rId26"/>
    <p:sldId id="329" r:id="rId27"/>
    <p:sldId id="330" r:id="rId28"/>
    <p:sldId id="334" r:id="rId29"/>
    <p:sldId id="335" r:id="rId30"/>
    <p:sldId id="336" r:id="rId31"/>
    <p:sldId id="337" r:id="rId32"/>
    <p:sldId id="338" r:id="rId33"/>
    <p:sldId id="332" r:id="rId34"/>
    <p:sldId id="333" r:id="rId35"/>
    <p:sldId id="344" r:id="rId36"/>
  </p:sldIdLst>
  <p:sldSz cx="9144000" cy="5143500" type="screen16x9"/>
  <p:notesSz cx="6858000" cy="9144000"/>
  <p:embeddedFontLst>
    <p:embeddedFont>
      <p:font typeface="Arial Rounded MT Bold" panose="020F0704030504030204" pitchFamily="34" charset="0"/>
      <p:regular r:id="rId38"/>
    </p:embeddedFont>
    <p:embeddedFont>
      <p:font typeface="Bungee" panose="020B0604020202020204" charset="0"/>
      <p:regular r:id="rId39"/>
    </p:embeddedFont>
    <p:embeddedFont>
      <p:font typeface="Cairo" panose="00000500000000000000" pitchFamily="2" charset="-78"/>
      <p:regular r:id="rId40"/>
      <p:bold r:id="rId41"/>
    </p:embeddedFont>
    <p:embeddedFont>
      <p:font typeface="Consolas" panose="020B0609020204030204" pitchFamily="49" charset="0"/>
      <p:regular r:id="rId42"/>
      <p:bold r:id="rId43"/>
      <p:italic r:id="rId44"/>
      <p:boldItalic r:id="rId45"/>
    </p:embeddedFont>
    <p:embeddedFont>
      <p:font typeface="Franklin Gothic Heavy" panose="020B0903020102020204" pitchFamily="34" charset="0"/>
      <p:regular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B580C1-3C66-466F-B364-3DC348AAD9F5}">
  <a:tblStyle styleId="{67B580C1-3C66-466F-B364-3DC348AAD9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ed9c6d4389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ed9c6d4389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dba893947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dba893947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501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dba893947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dba893947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286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dba893947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dba893947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6358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dba893947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dba893947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6304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dba893947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dba893947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858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dba893947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dba893947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115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dba893947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dba893947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258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dba893947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dba893947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221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dba893947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dba893947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962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dba893947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dba893947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4690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edba89394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edba89394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dba893947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dba893947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540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dba893947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dba893947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603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dba893947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dba893947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801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dba893947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dba893947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14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edba893947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edba893947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edba89394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edba89394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edba89394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edba89394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1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edba893947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edba893947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1596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dba893947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dba893947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605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dba893947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dba893947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605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dba893947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dba893947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4588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7375" y="1519975"/>
            <a:ext cx="5460600" cy="201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atin typeface="Bungee"/>
                <a:ea typeface="Bungee"/>
                <a:cs typeface="Bungee"/>
                <a:sym typeface="Bunge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7375" y="3515600"/>
            <a:ext cx="4373100" cy="424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Cairo"/>
                <a:ea typeface="Cairo"/>
                <a:cs typeface="Cairo"/>
                <a:sym typeface="Cai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rot="-6220424">
            <a:off x="191876" y="474628"/>
            <a:ext cx="602495" cy="353003"/>
            <a:chOff x="-1131628" y="1250953"/>
            <a:chExt cx="695437" cy="407447"/>
          </a:xfrm>
        </p:grpSpPr>
        <p:sp>
          <p:nvSpPr>
            <p:cNvPr id="16" name="Google Shape;16;p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1">
    <p:spTree>
      <p:nvGrpSpPr>
        <p:cNvPr id="1" name="Shape 466"/>
        <p:cNvGrpSpPr/>
        <p:nvPr/>
      </p:nvGrpSpPr>
      <p:grpSpPr>
        <a:xfrm>
          <a:off x="0" y="0"/>
          <a:ext cx="0" cy="0"/>
          <a:chOff x="0" y="0"/>
          <a:chExt cx="0" cy="0"/>
        </a:xfrm>
      </p:grpSpPr>
      <p:sp>
        <p:nvSpPr>
          <p:cNvPr id="467" name="Google Shape;467;p35"/>
          <p:cNvSpPr/>
          <p:nvPr/>
        </p:nvSpPr>
        <p:spPr>
          <a:xfrm flipH="1">
            <a:off x="8589732" y="28843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5"/>
          <p:cNvSpPr/>
          <p:nvPr/>
        </p:nvSpPr>
        <p:spPr>
          <a:xfrm flipH="1">
            <a:off x="648331" y="23416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 name="Google Shape;469;p35"/>
          <p:cNvGrpSpPr/>
          <p:nvPr/>
        </p:nvGrpSpPr>
        <p:grpSpPr>
          <a:xfrm flipH="1">
            <a:off x="250417" y="316675"/>
            <a:ext cx="357775" cy="295791"/>
            <a:chOff x="-783927" y="2108838"/>
            <a:chExt cx="357775" cy="295791"/>
          </a:xfrm>
        </p:grpSpPr>
        <p:sp>
          <p:nvSpPr>
            <p:cNvPr id="470" name="Google Shape;470;p35"/>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5"/>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35"/>
          <p:cNvGrpSpPr/>
          <p:nvPr/>
        </p:nvGrpSpPr>
        <p:grpSpPr>
          <a:xfrm rot="6220424" flipH="1">
            <a:off x="8403556" y="474628"/>
            <a:ext cx="602495" cy="353003"/>
            <a:chOff x="-1131628" y="1250953"/>
            <a:chExt cx="695437" cy="407447"/>
          </a:xfrm>
        </p:grpSpPr>
        <p:sp>
          <p:nvSpPr>
            <p:cNvPr id="473" name="Google Shape;473;p3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5"/>
          <p:cNvGrpSpPr/>
          <p:nvPr/>
        </p:nvGrpSpPr>
        <p:grpSpPr>
          <a:xfrm rot="-9651258" flipH="1">
            <a:off x="8259928" y="4475444"/>
            <a:ext cx="643548" cy="377045"/>
            <a:chOff x="-1131628" y="1250953"/>
            <a:chExt cx="695437" cy="407447"/>
          </a:xfrm>
        </p:grpSpPr>
        <p:sp>
          <p:nvSpPr>
            <p:cNvPr id="477" name="Google Shape;477;p3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35"/>
          <p:cNvGrpSpPr/>
          <p:nvPr/>
        </p:nvGrpSpPr>
        <p:grpSpPr>
          <a:xfrm rot="7140317" flipH="1">
            <a:off x="249546" y="4386268"/>
            <a:ext cx="643533" cy="377037"/>
            <a:chOff x="-1131628" y="1250953"/>
            <a:chExt cx="695437" cy="407447"/>
          </a:xfrm>
        </p:grpSpPr>
        <p:sp>
          <p:nvSpPr>
            <p:cNvPr id="481" name="Google Shape;481;p3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114425" y="841772"/>
            <a:ext cx="6456992" cy="2808157"/>
          </a:xfrm>
        </p:spPr>
        <p:txBody>
          <a:bodyPr anchor="b">
            <a:normAutofit/>
          </a:bodyPr>
          <a:lstStyle>
            <a:lvl1pPr algn="l">
              <a:defRPr sz="405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114425" y="3922601"/>
            <a:ext cx="3457575" cy="706549"/>
          </a:xfrm>
        </p:spPr>
        <p:txBody>
          <a:bodyPr>
            <a:normAutofit/>
          </a:bodyPr>
          <a:lstStyle>
            <a:lvl1pPr marL="0" indent="0" algn="l">
              <a:buNone/>
              <a:defRPr sz="1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5/27/2022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30353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050"/>
            </a:lvl3pPr>
            <a:lvl4pPr>
              <a:lnSpc>
                <a:spcPct val="120000"/>
              </a:lnSpc>
              <a:defRPr sz="900"/>
            </a:lvl4pPr>
            <a:lvl5pPr>
              <a:lnSpc>
                <a:spcPct val="120000"/>
              </a:lnSpc>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5/27/2022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76153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914400" y="1026647"/>
            <a:ext cx="7115175" cy="2759742"/>
          </a:xfrm>
        </p:spPr>
        <p:txBody>
          <a:bodyPr anchor="b"/>
          <a:lstStyle>
            <a:lvl1pPr>
              <a:defRPr sz="45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914400" y="3989231"/>
            <a:ext cx="7115175" cy="639919"/>
          </a:xfrm>
        </p:spPr>
        <p:txBody>
          <a:bodyPr>
            <a:normAutofit/>
          </a:bodyPr>
          <a:lstStyle>
            <a:lvl1pPr marL="0" indent="0">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5/27/2022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94842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914400" y="1626209"/>
            <a:ext cx="3527191" cy="30065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4702411" y="1626209"/>
            <a:ext cx="3587024" cy="30065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5/27/2022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28161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914401" y="273844"/>
            <a:ext cx="7315199" cy="1183481"/>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914401" y="1582342"/>
            <a:ext cx="3380948" cy="627943"/>
          </a:xfrm>
        </p:spPr>
        <p:txBody>
          <a:bodyPr anchor="b">
            <a:normAutofit/>
          </a:bodyPr>
          <a:lstStyle>
            <a:lvl1pPr marL="0" indent="0">
              <a:buNone/>
              <a:defRPr sz="1500" b="1" cap="all" spc="225"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914401" y="2297648"/>
            <a:ext cx="3380948" cy="23445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4848650" y="1582342"/>
            <a:ext cx="3380949" cy="627943"/>
          </a:xfrm>
        </p:spPr>
        <p:txBody>
          <a:bodyPr anchor="b">
            <a:normAutofit/>
          </a:bodyPr>
          <a:lstStyle>
            <a:lvl1pPr marL="0" indent="0">
              <a:buNone/>
              <a:defRPr sz="1500" b="1" cap="all" spc="225"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4848650" y="2297648"/>
            <a:ext cx="3380949" cy="23445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5/27/2022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761528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914400" y="273844"/>
            <a:ext cx="7119937" cy="1183481"/>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5/27/2022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001113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5/27/2022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865568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914400" y="342900"/>
            <a:ext cx="2832354" cy="2139696"/>
          </a:xfrm>
        </p:spPr>
        <p:txBody>
          <a:bodyPr anchor="b">
            <a:normAutofit/>
          </a:bodyPr>
          <a:lstStyle>
            <a:lvl1pPr>
              <a:defRPr sz="3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4168186" y="740569"/>
            <a:ext cx="4461464" cy="3655219"/>
          </a:xfrm>
        </p:spPr>
        <p:txBody>
          <a:bodyPr>
            <a:normAutofit/>
          </a:bodyPr>
          <a:lstStyle>
            <a:lvl1pPr>
              <a:defRPr sz="1800"/>
            </a:lvl1pPr>
            <a:lvl2pPr>
              <a:defRPr sz="1500"/>
            </a:lvl2pPr>
            <a:lvl3pPr>
              <a:defRPr sz="1350"/>
            </a:lvl3pPr>
            <a:lvl4pPr>
              <a:defRPr sz="1200"/>
            </a:lvl4pPr>
            <a:lvl5pPr>
              <a:defRPr sz="12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914400" y="2613157"/>
            <a:ext cx="2826701" cy="178858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5/27/2022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7954563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914400" y="342900"/>
            <a:ext cx="2949262" cy="2139503"/>
          </a:xfrm>
        </p:spPr>
        <p:txBody>
          <a:bodyPr anchor="b">
            <a:noAutofit/>
          </a:bodyPr>
          <a:lstStyle>
            <a:lvl1pPr>
              <a:defRPr sz="3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4256108" y="492791"/>
            <a:ext cx="4373542" cy="413636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914399" y="2613158"/>
            <a:ext cx="2826701" cy="178263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5/27/2022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99536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81925" y="2105025"/>
            <a:ext cx="3114900" cy="1438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881925" y="709175"/>
            <a:ext cx="1575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881925" y="3722725"/>
            <a:ext cx="2775600" cy="7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p:nvPr/>
        </p:nvSpPr>
        <p:spPr>
          <a:xfrm>
            <a:off x="278846" y="23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12600" y="22239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319451" y="30935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rot="-6220424">
            <a:off x="169276" y="4392378"/>
            <a:ext cx="602495" cy="353003"/>
            <a:chOff x="-1131628" y="1250953"/>
            <a:chExt cx="695437" cy="407447"/>
          </a:xfrm>
        </p:grpSpPr>
        <p:sp>
          <p:nvSpPr>
            <p:cNvPr id="27" name="Google Shape;27;p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5/27/2022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200362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6623924" y="673480"/>
            <a:ext cx="2005726" cy="395924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28650" y="640627"/>
            <a:ext cx="5800725" cy="399209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5/27/2022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828868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4"/>
          <p:cNvSpPr txBox="1">
            <a:spLocks noGrp="1"/>
          </p:cNvSpPr>
          <p:nvPr>
            <p:ph type="body" idx="1"/>
          </p:nvPr>
        </p:nvSpPr>
        <p:spPr>
          <a:xfrm>
            <a:off x="713225" y="1266775"/>
            <a:ext cx="7721400" cy="33021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32" name="Google Shape;32;p4"/>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4"/>
          <p:cNvSpPr/>
          <p:nvPr/>
        </p:nvSpPr>
        <p:spPr>
          <a:xfrm>
            <a:off x="8803396" y="8831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237876" y="4696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673074" y="469617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4"/>
          <p:cNvGrpSpPr/>
          <p:nvPr/>
        </p:nvGrpSpPr>
        <p:grpSpPr>
          <a:xfrm>
            <a:off x="8609810" y="308150"/>
            <a:ext cx="357775" cy="295791"/>
            <a:chOff x="-783927" y="2108838"/>
            <a:chExt cx="357775" cy="295791"/>
          </a:xfrm>
        </p:grpSpPr>
        <p:sp>
          <p:nvSpPr>
            <p:cNvPr id="37" name="Google Shape;37;p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4"/>
          <p:cNvGrpSpPr/>
          <p:nvPr/>
        </p:nvGrpSpPr>
        <p:grpSpPr>
          <a:xfrm rot="7025802">
            <a:off x="123100" y="540913"/>
            <a:ext cx="643537" cy="377039"/>
            <a:chOff x="-1131628" y="1250953"/>
            <a:chExt cx="695437" cy="407447"/>
          </a:xfrm>
        </p:grpSpPr>
        <p:sp>
          <p:nvSpPr>
            <p:cNvPr id="40" name="Google Shape;40;p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6"/>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6"/>
          <p:cNvSpPr/>
          <p:nvPr/>
        </p:nvSpPr>
        <p:spPr>
          <a:xfrm flipH="1">
            <a:off x="662665" y="1820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10336" y="47029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6"/>
          <p:cNvGrpSpPr/>
          <p:nvPr/>
        </p:nvGrpSpPr>
        <p:grpSpPr>
          <a:xfrm flipH="1">
            <a:off x="147050" y="539488"/>
            <a:ext cx="357775" cy="295791"/>
            <a:chOff x="-783927" y="2108838"/>
            <a:chExt cx="357775" cy="295791"/>
          </a:xfrm>
        </p:grpSpPr>
        <p:sp>
          <p:nvSpPr>
            <p:cNvPr id="65" name="Google Shape;65;p6"/>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6"/>
          <p:cNvGrpSpPr/>
          <p:nvPr/>
        </p:nvGrpSpPr>
        <p:grpSpPr>
          <a:xfrm rot="-4467977" flipH="1">
            <a:off x="8309169" y="4499639"/>
            <a:ext cx="632709" cy="411772"/>
            <a:chOff x="-6156016" y="2887633"/>
            <a:chExt cx="683789" cy="445016"/>
          </a:xfrm>
        </p:grpSpPr>
        <p:sp>
          <p:nvSpPr>
            <p:cNvPr id="68" name="Google Shape;68;p6"/>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6"/>
          <p:cNvSpPr/>
          <p:nvPr/>
        </p:nvSpPr>
        <p:spPr>
          <a:xfrm flipH="1">
            <a:off x="8601440" y="2703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9"/>
          <p:cNvSpPr txBox="1">
            <a:spLocks noGrp="1"/>
          </p:cNvSpPr>
          <p:nvPr>
            <p:ph type="title"/>
          </p:nvPr>
        </p:nvSpPr>
        <p:spPr>
          <a:xfrm>
            <a:off x="720000" y="672225"/>
            <a:ext cx="5147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5" name="Google Shape;95;p9"/>
          <p:cNvSpPr txBox="1">
            <a:spLocks noGrp="1"/>
          </p:cNvSpPr>
          <p:nvPr>
            <p:ph type="subTitle" idx="1"/>
          </p:nvPr>
        </p:nvSpPr>
        <p:spPr>
          <a:xfrm>
            <a:off x="720000" y="1748800"/>
            <a:ext cx="4233000" cy="16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9"/>
          <p:cNvSpPr/>
          <p:nvPr/>
        </p:nvSpPr>
        <p:spPr>
          <a:xfrm>
            <a:off x="193225" y="4244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9"/>
          <p:cNvGrpSpPr/>
          <p:nvPr/>
        </p:nvGrpSpPr>
        <p:grpSpPr>
          <a:xfrm>
            <a:off x="8331835" y="2842950"/>
            <a:ext cx="357775" cy="295791"/>
            <a:chOff x="-783927" y="2108838"/>
            <a:chExt cx="357775" cy="295791"/>
          </a:xfrm>
        </p:grpSpPr>
        <p:sp>
          <p:nvSpPr>
            <p:cNvPr id="100" name="Google Shape;100;p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426"/>
        <p:cNvGrpSpPr/>
        <p:nvPr/>
      </p:nvGrpSpPr>
      <p:grpSpPr>
        <a:xfrm>
          <a:off x="0" y="0"/>
          <a:ext cx="0" cy="0"/>
          <a:chOff x="0" y="0"/>
          <a:chExt cx="0" cy="0"/>
        </a:xfrm>
      </p:grpSpPr>
      <p:sp>
        <p:nvSpPr>
          <p:cNvPr id="427" name="Google Shape;427;p32"/>
          <p:cNvSpPr/>
          <p:nvPr/>
        </p:nvSpPr>
        <p:spPr>
          <a:xfrm flipH="1">
            <a:off x="7533751" y="1878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flipH="1">
            <a:off x="8545229" y="3097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flipH="1">
            <a:off x="273229" y="11367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flipH="1">
            <a:off x="580337" y="464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32"/>
          <p:cNvGrpSpPr/>
          <p:nvPr/>
        </p:nvGrpSpPr>
        <p:grpSpPr>
          <a:xfrm flipH="1">
            <a:off x="145590" y="4105000"/>
            <a:ext cx="357775" cy="295791"/>
            <a:chOff x="-783927" y="2108838"/>
            <a:chExt cx="357775" cy="295791"/>
          </a:xfrm>
        </p:grpSpPr>
        <p:sp>
          <p:nvSpPr>
            <p:cNvPr id="432" name="Google Shape;432;p3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2"/>
          <p:cNvGrpSpPr/>
          <p:nvPr/>
        </p:nvGrpSpPr>
        <p:grpSpPr>
          <a:xfrm rot="6220639" flipH="1">
            <a:off x="8403879" y="350985"/>
            <a:ext cx="643516" cy="377027"/>
            <a:chOff x="-1131628" y="1250953"/>
            <a:chExt cx="695437" cy="407447"/>
          </a:xfrm>
        </p:grpSpPr>
        <p:sp>
          <p:nvSpPr>
            <p:cNvPr id="435" name="Google Shape;435;p3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438"/>
        <p:cNvGrpSpPr/>
        <p:nvPr/>
      </p:nvGrpSpPr>
      <p:grpSpPr>
        <a:xfrm>
          <a:off x="0" y="0"/>
          <a:ext cx="0" cy="0"/>
          <a:chOff x="0" y="0"/>
          <a:chExt cx="0" cy="0"/>
        </a:xfrm>
      </p:grpSpPr>
      <p:sp>
        <p:nvSpPr>
          <p:cNvPr id="439" name="Google Shape;439;p33"/>
          <p:cNvSpPr/>
          <p:nvPr/>
        </p:nvSpPr>
        <p:spPr>
          <a:xfrm rot="10800000">
            <a:off x="8023831" y="4722682"/>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rot="10800000">
            <a:off x="8724584" y="80899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rot="10800000">
            <a:off x="387021" y="46553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rot="10800000">
            <a:off x="8023830" y="182290"/>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33"/>
          <p:cNvGrpSpPr/>
          <p:nvPr/>
        </p:nvGrpSpPr>
        <p:grpSpPr>
          <a:xfrm rot="10800000">
            <a:off x="216069" y="1157911"/>
            <a:ext cx="357775" cy="295791"/>
            <a:chOff x="-783927" y="2108838"/>
            <a:chExt cx="357775" cy="295791"/>
          </a:xfrm>
        </p:grpSpPr>
        <p:sp>
          <p:nvSpPr>
            <p:cNvPr id="444" name="Google Shape;444;p3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33"/>
          <p:cNvGrpSpPr/>
          <p:nvPr/>
        </p:nvGrpSpPr>
        <p:grpSpPr>
          <a:xfrm rot="9499021">
            <a:off x="180325" y="326389"/>
            <a:ext cx="643542" cy="377042"/>
            <a:chOff x="-1131628" y="1250953"/>
            <a:chExt cx="695437" cy="407447"/>
          </a:xfrm>
        </p:grpSpPr>
        <p:sp>
          <p:nvSpPr>
            <p:cNvPr id="447" name="Google Shape;447;p3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33"/>
          <p:cNvGrpSpPr/>
          <p:nvPr/>
        </p:nvGrpSpPr>
        <p:grpSpPr>
          <a:xfrm rot="4579361">
            <a:off x="8462034" y="4466877"/>
            <a:ext cx="643516" cy="377027"/>
            <a:chOff x="-1131628" y="1250953"/>
            <a:chExt cx="695437" cy="407447"/>
          </a:xfrm>
        </p:grpSpPr>
        <p:sp>
          <p:nvSpPr>
            <p:cNvPr id="451" name="Google Shape;451;p3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454"/>
        <p:cNvGrpSpPr/>
        <p:nvPr/>
      </p:nvGrpSpPr>
      <p:grpSpPr>
        <a:xfrm>
          <a:off x="0" y="0"/>
          <a:ext cx="0" cy="0"/>
          <a:chOff x="0" y="0"/>
          <a:chExt cx="0" cy="0"/>
        </a:xfrm>
      </p:grpSpPr>
      <p:sp>
        <p:nvSpPr>
          <p:cNvPr id="455" name="Google Shape;455;p34"/>
          <p:cNvSpPr/>
          <p:nvPr/>
        </p:nvSpPr>
        <p:spPr>
          <a:xfrm>
            <a:off x="1393271" y="45132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4"/>
          <p:cNvSpPr/>
          <p:nvPr/>
        </p:nvSpPr>
        <p:spPr>
          <a:xfrm>
            <a:off x="8553376" y="44262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4"/>
          <p:cNvGrpSpPr/>
          <p:nvPr/>
        </p:nvGrpSpPr>
        <p:grpSpPr>
          <a:xfrm>
            <a:off x="4935935" y="4656350"/>
            <a:ext cx="357775" cy="295791"/>
            <a:chOff x="-783927" y="2108838"/>
            <a:chExt cx="357775" cy="295791"/>
          </a:xfrm>
        </p:grpSpPr>
        <p:sp>
          <p:nvSpPr>
            <p:cNvPr id="458" name="Google Shape;458;p3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34"/>
          <p:cNvGrpSpPr/>
          <p:nvPr/>
        </p:nvGrpSpPr>
        <p:grpSpPr>
          <a:xfrm rot="-6220424">
            <a:off x="153776" y="4551328"/>
            <a:ext cx="602495" cy="353003"/>
            <a:chOff x="-1131628" y="1250953"/>
            <a:chExt cx="695437" cy="407447"/>
          </a:xfrm>
        </p:grpSpPr>
        <p:sp>
          <p:nvSpPr>
            <p:cNvPr id="461" name="Google Shape;461;p3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34"/>
          <p:cNvSpPr/>
          <p:nvPr/>
        </p:nvSpPr>
        <p:spPr>
          <a:xfrm>
            <a:off x="307421" y="6461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8705776" y="2352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Bungee"/>
              <a:buNone/>
              <a:defRPr sz="3500">
                <a:solidFill>
                  <a:schemeClr val="dk1"/>
                </a:solidFill>
                <a:latin typeface="Bungee"/>
                <a:ea typeface="Bungee"/>
                <a:cs typeface="Bungee"/>
                <a:sym typeface="Bungee"/>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airo"/>
              <a:buChar char="●"/>
              <a:defRPr sz="1800">
                <a:solidFill>
                  <a:schemeClr val="dk1"/>
                </a:solidFill>
                <a:latin typeface="Cairo"/>
                <a:ea typeface="Cairo"/>
                <a:cs typeface="Cairo"/>
                <a:sym typeface="Cairo"/>
              </a:defRPr>
            </a:lvl1pPr>
            <a:lvl2pPr marL="914400" lvl="1"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2pPr>
            <a:lvl3pPr marL="1371600" lvl="2"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3pPr>
            <a:lvl4pPr marL="1828800" lvl="3"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4pPr>
            <a:lvl5pPr marL="2286000" lvl="4"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5pPr>
            <a:lvl6pPr marL="2743200" lvl="5"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6pPr>
            <a:lvl7pPr marL="3200400" lvl="6"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7pPr>
            <a:lvl8pPr marL="3657600" lvl="7"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8pPr>
            <a:lvl9pPr marL="4114800" lvl="8"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78" r:id="rId7"/>
    <p:sldLayoutId id="2147483679" r:id="rId8"/>
    <p:sldLayoutId id="2147483680" r:id="rId9"/>
    <p:sldLayoutId id="214748368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914400" y="273844"/>
            <a:ext cx="7119937" cy="118348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914400" y="1738524"/>
            <a:ext cx="7119938" cy="28906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771906" y="3510610"/>
            <a:ext cx="2068748" cy="273844"/>
          </a:xfrm>
          <a:prstGeom prst="rect">
            <a:avLst/>
          </a:prstGeom>
        </p:spPr>
        <p:txBody>
          <a:bodyPr vert="horz" lIns="91440" tIns="45720" rIns="91440" bIns="45720" rtlCol="0" anchor="ctr"/>
          <a:lstStyle>
            <a:lvl1pPr algn="l">
              <a:defRPr sz="825">
                <a:solidFill>
                  <a:schemeClr val="tx1"/>
                </a:solidFill>
              </a:defRPr>
            </a:lvl1pPr>
          </a:lstStyle>
          <a:p>
            <a:fld id="{8C1E1FAD-7351-4908-963A-08EA8E4AB7A0}" type="datetimeFigureOut">
              <a:rPr lang="en-US" smtClean="0"/>
              <a:t>5/27/2022</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495834" y="4767263"/>
            <a:ext cx="4132263" cy="273844"/>
          </a:xfrm>
          <a:prstGeom prst="rect">
            <a:avLst/>
          </a:prstGeom>
        </p:spPr>
        <p:txBody>
          <a:bodyPr vert="horz" lIns="91440" tIns="45720" rIns="91440" bIns="45720" rtlCol="0" anchor="ctr"/>
          <a:lstStyle>
            <a:lvl1pPr algn="l">
              <a:defRPr sz="825">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8179111" y="4767263"/>
            <a:ext cx="834062" cy="273844"/>
          </a:xfrm>
          <a:prstGeom prst="rect">
            <a:avLst/>
          </a:prstGeom>
        </p:spPr>
        <p:txBody>
          <a:bodyPr vert="horz" lIns="91440" tIns="45720" rIns="91440" bIns="45720" rtlCol="0" anchor="ctr"/>
          <a:lstStyle>
            <a:lvl1pPr algn="r">
              <a:defRPr sz="825">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30828" y="4767004"/>
            <a:ext cx="268562" cy="268562"/>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339851423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685800" rtl="0" eaLnBrk="1" latinLnBrk="0" hangingPunct="1">
        <a:lnSpc>
          <a:spcPct val="120000"/>
        </a:lnSpc>
        <a:spcBef>
          <a:spcPct val="0"/>
        </a:spcBef>
        <a:buNone/>
        <a:defRPr sz="3000" i="1" kern="1200">
          <a:solidFill>
            <a:srgbClr val="000000"/>
          </a:solidFill>
          <a:highlight>
            <a:srgbClr val="FFFF00"/>
          </a:highligh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200" kern="1200">
          <a:solidFill>
            <a:schemeClr val="tx1"/>
          </a:solidFill>
          <a:latin typeface="+mn-lt"/>
          <a:ea typeface="+mn-ea"/>
          <a:cs typeface="+mn-cs"/>
        </a:defRPr>
      </a:lvl1pPr>
      <a:lvl2pPr marL="342900" indent="-171450" algn="l" defTabSz="685800" rtl="0" eaLnBrk="1" latinLnBrk="0" hangingPunct="1">
        <a:lnSpc>
          <a:spcPct val="120000"/>
        </a:lnSpc>
        <a:spcBef>
          <a:spcPts val="375"/>
        </a:spcBef>
        <a:buFont typeface="Consolas" panose="020B0609020204030204" pitchFamily="49" charset="0"/>
        <a:buChar char="+"/>
        <a:defRPr sz="1050" kern="1200">
          <a:solidFill>
            <a:schemeClr val="tx1"/>
          </a:solidFill>
          <a:latin typeface="+mn-lt"/>
          <a:ea typeface="+mn-ea"/>
          <a:cs typeface="+mn-cs"/>
        </a:defRPr>
      </a:lvl2pPr>
      <a:lvl3pPr marL="48006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latin typeface="+mn-lt"/>
          <a:ea typeface="+mn-ea"/>
          <a:cs typeface="+mn-cs"/>
        </a:defRPr>
      </a:lvl3pPr>
      <a:lvl4pPr marL="617220" indent="-171450" algn="l" defTabSz="685800" rtl="0" eaLnBrk="1" latinLnBrk="0" hangingPunct="1">
        <a:lnSpc>
          <a:spcPct val="120000"/>
        </a:lnSpc>
        <a:spcBef>
          <a:spcPts val="375"/>
        </a:spcBef>
        <a:buFont typeface="Consolas" panose="020B0609020204030204" pitchFamily="49" charset="0"/>
        <a:buChar char="+"/>
        <a:defRPr sz="900" kern="1200">
          <a:solidFill>
            <a:schemeClr val="tx1"/>
          </a:solidFill>
          <a:latin typeface="+mn-lt"/>
          <a:ea typeface="+mn-ea"/>
          <a:cs typeface="+mn-cs"/>
        </a:defRPr>
      </a:lvl4pPr>
      <a:lvl5pPr marL="75438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30.jpeg"/><Relationship Id="rId4" Type="http://schemas.openxmlformats.org/officeDocument/2006/relationships/image" Target="../media/image29.jpe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5ECCDF4-68BF-4317-9351-AA54FC3E4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sp>
        <p:nvSpPr>
          <p:cNvPr id="30" name="Rectangle 29">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pic>
        <p:nvPicPr>
          <p:cNvPr id="4" name="Picture 3" descr="Codes on papers">
            <a:extLst>
              <a:ext uri="{FF2B5EF4-FFF2-40B4-BE49-F238E27FC236}">
                <a16:creationId xmlns:a16="http://schemas.microsoft.com/office/drawing/2014/main" id="{E3359438-33A2-8E4B-9F50-76F0670051EA}"/>
              </a:ext>
            </a:extLst>
          </p:cNvPr>
          <p:cNvPicPr>
            <a:picLocks noChangeAspect="1"/>
          </p:cNvPicPr>
          <p:nvPr/>
        </p:nvPicPr>
        <p:blipFill rotWithShape="1">
          <a:blip r:embed="rId3">
            <a:alphaModFix amt="84000"/>
          </a:blip>
          <a:srcRect t="3493" b="12237"/>
          <a:stretch/>
        </p:blipFill>
        <p:spPr>
          <a:xfrm>
            <a:off x="15" y="7"/>
            <a:ext cx="9143985" cy="5143493"/>
          </a:xfrm>
          <a:prstGeom prst="rect">
            <a:avLst/>
          </a:prstGeom>
        </p:spPr>
      </p:pic>
      <p:sp>
        <p:nvSpPr>
          <p:cNvPr id="32" name="Rectangle 31">
            <a:extLst>
              <a:ext uri="{FF2B5EF4-FFF2-40B4-BE49-F238E27FC236}">
                <a16:creationId xmlns:a16="http://schemas.microsoft.com/office/drawing/2014/main" id="{7B20F68C-33F0-439B-8625-CDC2BA676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571750"/>
            <a:ext cx="9143999" cy="2571750"/>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sp>
        <p:nvSpPr>
          <p:cNvPr id="2" name="Title 1">
            <a:extLst>
              <a:ext uri="{FF2B5EF4-FFF2-40B4-BE49-F238E27FC236}">
                <a16:creationId xmlns:a16="http://schemas.microsoft.com/office/drawing/2014/main" id="{DD42209C-25F1-CEB1-0F37-96EC433709F7}"/>
              </a:ext>
            </a:extLst>
          </p:cNvPr>
          <p:cNvSpPr>
            <a:spLocks noGrp="1"/>
          </p:cNvSpPr>
          <p:nvPr>
            <p:ph type="ctrTitle"/>
          </p:nvPr>
        </p:nvSpPr>
        <p:spPr>
          <a:xfrm>
            <a:off x="2876203" y="1820407"/>
            <a:ext cx="5753447" cy="2186978"/>
          </a:xfrm>
        </p:spPr>
        <p:txBody>
          <a:bodyPr>
            <a:normAutofit/>
          </a:bodyPr>
          <a:lstStyle/>
          <a:p>
            <a:pPr algn="r">
              <a:lnSpc>
                <a:spcPct val="110000"/>
              </a:lnSpc>
            </a:pPr>
            <a:r>
              <a:rPr lang="en-US"/>
              <a:t>Predict the onset of diabetes based on diagnostic measures</a:t>
            </a:r>
            <a:endParaRPr lang="ar-EG"/>
          </a:p>
        </p:txBody>
      </p:sp>
      <p:sp>
        <p:nvSpPr>
          <p:cNvPr id="3" name="Subtitle 2">
            <a:extLst>
              <a:ext uri="{FF2B5EF4-FFF2-40B4-BE49-F238E27FC236}">
                <a16:creationId xmlns:a16="http://schemas.microsoft.com/office/drawing/2014/main" id="{3C9BE147-3908-E842-9854-56182CAAC4B0}"/>
              </a:ext>
            </a:extLst>
          </p:cNvPr>
          <p:cNvSpPr>
            <a:spLocks noGrp="1"/>
          </p:cNvSpPr>
          <p:nvPr>
            <p:ph type="subTitle" idx="1"/>
          </p:nvPr>
        </p:nvSpPr>
        <p:spPr>
          <a:xfrm>
            <a:off x="3639700" y="4109779"/>
            <a:ext cx="4989950" cy="519371"/>
          </a:xfrm>
        </p:spPr>
        <p:txBody>
          <a:bodyPr>
            <a:normAutofit/>
          </a:bodyPr>
          <a:lstStyle/>
          <a:p>
            <a:pPr algn="r"/>
            <a:r>
              <a:rPr lang="en-US" dirty="0">
                <a:solidFill>
                  <a:srgbClr val="FFFFFF"/>
                </a:solidFill>
              </a:rPr>
              <a:t>By Mahmoud Sayed Youssef</a:t>
            </a:r>
            <a:endParaRPr lang="ar-EG" dirty="0">
              <a:solidFill>
                <a:srgbClr val="FFFFFF"/>
              </a:solidFill>
            </a:endParaRPr>
          </a:p>
        </p:txBody>
      </p:sp>
      <p:grpSp>
        <p:nvGrpSpPr>
          <p:cNvPr id="34" name="Group 33">
            <a:extLst>
              <a:ext uri="{FF2B5EF4-FFF2-40B4-BE49-F238E27FC236}">
                <a16:creationId xmlns:a16="http://schemas.microsoft.com/office/drawing/2014/main" id="{936874C3-9DE1-4DA7-9A95-46D3B54C9E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828" y="4791194"/>
            <a:ext cx="268562" cy="276723"/>
            <a:chOff x="4135740" y="1795926"/>
            <a:chExt cx="558732" cy="575710"/>
          </a:xfrm>
        </p:grpSpPr>
        <p:grpSp>
          <p:nvGrpSpPr>
            <p:cNvPr id="35" name="Group 34">
              <a:extLst>
                <a:ext uri="{FF2B5EF4-FFF2-40B4-BE49-F238E27FC236}">
                  <a16:creationId xmlns:a16="http://schemas.microsoft.com/office/drawing/2014/main" id="{9B9FB324-F0AC-4E44-8E8B-4498E99E0A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7" name="Straight Connector 36">
                <a:extLst>
                  <a:ext uri="{FF2B5EF4-FFF2-40B4-BE49-F238E27FC236}">
                    <a16:creationId xmlns:a16="http://schemas.microsoft.com/office/drawing/2014/main" id="{7E96AAC4-72D1-40B5-A0B9-477E8E790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0AF58BF-BABE-4A68-9708-802D20DA80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36" name="Oval 35">
              <a:extLst>
                <a:ext uri="{FF2B5EF4-FFF2-40B4-BE49-F238E27FC236}">
                  <a16:creationId xmlns:a16="http://schemas.microsoft.com/office/drawing/2014/main" id="{4EB0E3F4-099C-4AEF-89AE-4974556243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grpSp>
    </p:spTree>
    <p:extLst>
      <p:ext uri="{BB962C8B-B14F-4D97-AF65-F5344CB8AC3E}">
        <p14:creationId xmlns:p14="http://schemas.microsoft.com/office/powerpoint/2010/main" val="181790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08A9F-99BA-ECEA-D36E-6166F45A8615}"/>
              </a:ext>
            </a:extLst>
          </p:cNvPr>
          <p:cNvSpPr>
            <a:spLocks noGrp="1"/>
          </p:cNvSpPr>
          <p:nvPr>
            <p:ph type="title"/>
          </p:nvPr>
        </p:nvSpPr>
        <p:spPr/>
        <p:txBody>
          <a:bodyPr/>
          <a:lstStyle/>
          <a:p>
            <a:r>
              <a:rPr lang="en-US" dirty="0"/>
              <a:t>Adding the new data to the Dataset</a:t>
            </a:r>
            <a:endParaRPr lang="ar-EG" dirty="0"/>
          </a:p>
        </p:txBody>
      </p:sp>
      <p:pic>
        <p:nvPicPr>
          <p:cNvPr id="5" name="Content Placeholder 4">
            <a:extLst>
              <a:ext uri="{FF2B5EF4-FFF2-40B4-BE49-F238E27FC236}">
                <a16:creationId xmlns:a16="http://schemas.microsoft.com/office/drawing/2014/main" id="{3295CE50-DB19-09FA-35FE-E9E0E6A155DC}"/>
              </a:ext>
            </a:extLst>
          </p:cNvPr>
          <p:cNvPicPr>
            <a:picLocks noGrp="1" noChangeAspect="1"/>
          </p:cNvPicPr>
          <p:nvPr>
            <p:ph idx="1"/>
          </p:nvPr>
        </p:nvPicPr>
        <p:blipFill>
          <a:blip r:embed="rId2"/>
          <a:stretch>
            <a:fillRect/>
          </a:stretch>
        </p:blipFill>
        <p:spPr>
          <a:xfrm>
            <a:off x="914400" y="1868455"/>
            <a:ext cx="6784293" cy="846753"/>
          </a:xfrm>
        </p:spPr>
      </p:pic>
    </p:spTree>
    <p:extLst>
      <p:ext uri="{BB962C8B-B14F-4D97-AF65-F5344CB8AC3E}">
        <p14:creationId xmlns:p14="http://schemas.microsoft.com/office/powerpoint/2010/main" val="165164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3"/>
        <p:cNvGrpSpPr/>
        <p:nvPr/>
      </p:nvGrpSpPr>
      <p:grpSpPr>
        <a:xfrm>
          <a:off x="0" y="0"/>
          <a:ext cx="0" cy="0"/>
          <a:chOff x="0" y="0"/>
          <a:chExt cx="0" cy="0"/>
        </a:xfrm>
      </p:grpSpPr>
      <p:sp>
        <p:nvSpPr>
          <p:cNvPr id="494" name="Google Shape;494;p39"/>
          <p:cNvSpPr txBox="1">
            <a:spLocks noGrp="1"/>
          </p:cNvSpPr>
          <p:nvPr>
            <p:ph type="ctrTitle"/>
          </p:nvPr>
        </p:nvSpPr>
        <p:spPr>
          <a:xfrm>
            <a:off x="717375" y="1519975"/>
            <a:ext cx="5460600" cy="20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2"/>
                </a:solidFill>
              </a:rPr>
              <a:t>Insulin in Human vs pig</a:t>
            </a:r>
            <a:endParaRPr dirty="0">
              <a:solidFill>
                <a:schemeClr val="dk2"/>
              </a:solidFill>
            </a:endParaRPr>
          </a:p>
        </p:txBody>
      </p:sp>
      <p:sp>
        <p:nvSpPr>
          <p:cNvPr id="495" name="Google Shape;495;p39"/>
          <p:cNvSpPr txBox="1">
            <a:spLocks noGrp="1"/>
          </p:cNvSpPr>
          <p:nvPr>
            <p:ph type="subTitle" idx="1"/>
          </p:nvPr>
        </p:nvSpPr>
        <p:spPr>
          <a:xfrm>
            <a:off x="717375" y="3515600"/>
            <a:ext cx="4420166" cy="42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a:t>
            </a:r>
            <a:r>
              <a:rPr lang="en" dirty="0"/>
              <a:t>rom the begin</a:t>
            </a:r>
            <a:r>
              <a:rPr lang="en-US" dirty="0"/>
              <a:t>n</a:t>
            </a:r>
            <a:r>
              <a:rPr lang="en" dirty="0"/>
              <a:t>ing to the end of the story…</a:t>
            </a:r>
            <a:endParaRPr dirty="0"/>
          </a:p>
        </p:txBody>
      </p:sp>
      <p:grpSp>
        <p:nvGrpSpPr>
          <p:cNvPr id="496" name="Google Shape;496;p39"/>
          <p:cNvGrpSpPr/>
          <p:nvPr/>
        </p:nvGrpSpPr>
        <p:grpSpPr>
          <a:xfrm rot="1083497">
            <a:off x="5142418" y="113509"/>
            <a:ext cx="1361691" cy="1675062"/>
            <a:chOff x="-6040512" y="733529"/>
            <a:chExt cx="1401404" cy="1723744"/>
          </a:xfrm>
        </p:grpSpPr>
        <p:sp>
          <p:nvSpPr>
            <p:cNvPr id="497" name="Google Shape;497;p39"/>
            <p:cNvSpPr/>
            <p:nvPr/>
          </p:nvSpPr>
          <p:spPr>
            <a:xfrm>
              <a:off x="-5035046" y="1440650"/>
              <a:ext cx="28404" cy="21198"/>
            </a:xfrm>
            <a:custGeom>
              <a:avLst/>
              <a:gdLst/>
              <a:ahLst/>
              <a:cxnLst/>
              <a:rect l="l" t="t" r="r" b="b"/>
              <a:pathLst>
                <a:path w="812" h="606" extrusionOk="0">
                  <a:moveTo>
                    <a:pt x="444" y="0"/>
                  </a:moveTo>
                  <a:cubicBezTo>
                    <a:pt x="0" y="32"/>
                    <a:pt x="69" y="606"/>
                    <a:pt x="305" y="606"/>
                  </a:cubicBezTo>
                  <a:cubicBezTo>
                    <a:pt x="318" y="606"/>
                    <a:pt x="331" y="604"/>
                    <a:pt x="344" y="601"/>
                  </a:cubicBezTo>
                  <a:cubicBezTo>
                    <a:pt x="511" y="601"/>
                    <a:pt x="811" y="67"/>
                    <a:pt x="511"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4985690" y="1246966"/>
              <a:ext cx="59536" cy="38513"/>
            </a:xfrm>
            <a:custGeom>
              <a:avLst/>
              <a:gdLst/>
              <a:ahLst/>
              <a:cxnLst/>
              <a:rect l="l" t="t" r="r" b="b"/>
              <a:pathLst>
                <a:path w="1702" h="1101" extrusionOk="0">
                  <a:moveTo>
                    <a:pt x="734" y="0"/>
                  </a:moveTo>
                  <a:cubicBezTo>
                    <a:pt x="467" y="34"/>
                    <a:pt x="0" y="467"/>
                    <a:pt x="267" y="867"/>
                  </a:cubicBezTo>
                  <a:cubicBezTo>
                    <a:pt x="334" y="1001"/>
                    <a:pt x="501" y="1101"/>
                    <a:pt x="668" y="1101"/>
                  </a:cubicBezTo>
                  <a:cubicBezTo>
                    <a:pt x="901" y="1068"/>
                    <a:pt x="1168" y="1001"/>
                    <a:pt x="1401" y="934"/>
                  </a:cubicBezTo>
                  <a:cubicBezTo>
                    <a:pt x="1702" y="867"/>
                    <a:pt x="1635" y="434"/>
                    <a:pt x="1468" y="200"/>
                  </a:cubicBezTo>
                  <a:cubicBezTo>
                    <a:pt x="1368" y="67"/>
                    <a:pt x="1201" y="0"/>
                    <a:pt x="106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a:off x="-5170034" y="1329798"/>
              <a:ext cx="135373" cy="84057"/>
            </a:xfrm>
            <a:custGeom>
              <a:avLst/>
              <a:gdLst/>
              <a:ahLst/>
              <a:cxnLst/>
              <a:rect l="l" t="t" r="r" b="b"/>
              <a:pathLst>
                <a:path w="3870" h="2403" extrusionOk="0">
                  <a:moveTo>
                    <a:pt x="1234" y="1"/>
                  </a:moveTo>
                  <a:cubicBezTo>
                    <a:pt x="934" y="1"/>
                    <a:pt x="701" y="201"/>
                    <a:pt x="701" y="501"/>
                  </a:cubicBezTo>
                  <a:cubicBezTo>
                    <a:pt x="667" y="935"/>
                    <a:pt x="434" y="834"/>
                    <a:pt x="567" y="1235"/>
                  </a:cubicBezTo>
                  <a:cubicBezTo>
                    <a:pt x="667" y="1668"/>
                    <a:pt x="0" y="1768"/>
                    <a:pt x="100" y="1969"/>
                  </a:cubicBezTo>
                  <a:cubicBezTo>
                    <a:pt x="100" y="2035"/>
                    <a:pt x="133" y="2069"/>
                    <a:pt x="200" y="2069"/>
                  </a:cubicBezTo>
                  <a:cubicBezTo>
                    <a:pt x="211" y="2072"/>
                    <a:pt x="224" y="2074"/>
                    <a:pt x="239" y="2074"/>
                  </a:cubicBezTo>
                  <a:cubicBezTo>
                    <a:pt x="359" y="2074"/>
                    <a:pt x="589" y="1969"/>
                    <a:pt x="767" y="1969"/>
                  </a:cubicBezTo>
                  <a:cubicBezTo>
                    <a:pt x="1067" y="1969"/>
                    <a:pt x="701" y="2369"/>
                    <a:pt x="1067" y="2402"/>
                  </a:cubicBezTo>
                  <a:cubicBezTo>
                    <a:pt x="1434" y="2369"/>
                    <a:pt x="1768" y="2169"/>
                    <a:pt x="2001" y="1902"/>
                  </a:cubicBezTo>
                  <a:cubicBezTo>
                    <a:pt x="2068" y="1768"/>
                    <a:pt x="2202" y="1702"/>
                    <a:pt x="2368" y="1702"/>
                  </a:cubicBezTo>
                  <a:cubicBezTo>
                    <a:pt x="2468" y="1735"/>
                    <a:pt x="2602" y="1768"/>
                    <a:pt x="2702" y="1869"/>
                  </a:cubicBezTo>
                  <a:cubicBezTo>
                    <a:pt x="2902" y="2002"/>
                    <a:pt x="3136" y="2069"/>
                    <a:pt x="3369" y="2069"/>
                  </a:cubicBezTo>
                  <a:cubicBezTo>
                    <a:pt x="3603" y="2069"/>
                    <a:pt x="3803" y="2002"/>
                    <a:pt x="3836" y="1902"/>
                  </a:cubicBezTo>
                  <a:cubicBezTo>
                    <a:pt x="3869" y="1635"/>
                    <a:pt x="3036" y="1535"/>
                    <a:pt x="3069" y="1268"/>
                  </a:cubicBezTo>
                  <a:cubicBezTo>
                    <a:pt x="3136" y="1001"/>
                    <a:pt x="2268" y="801"/>
                    <a:pt x="2001" y="634"/>
                  </a:cubicBezTo>
                  <a:cubicBezTo>
                    <a:pt x="1735" y="468"/>
                    <a:pt x="1301" y="401"/>
                    <a:pt x="1301" y="134"/>
                  </a:cubicBezTo>
                  <a:cubicBezTo>
                    <a:pt x="1334" y="67"/>
                    <a:pt x="1268" y="1"/>
                    <a:pt x="1234"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5111198" y="1419592"/>
              <a:ext cx="48377" cy="24801"/>
            </a:xfrm>
            <a:custGeom>
              <a:avLst/>
              <a:gdLst/>
              <a:ahLst/>
              <a:cxnLst/>
              <a:rect l="l" t="t" r="r" b="b"/>
              <a:pathLst>
                <a:path w="1383" h="709" extrusionOk="0">
                  <a:moveTo>
                    <a:pt x="1218" y="0"/>
                  </a:moveTo>
                  <a:cubicBezTo>
                    <a:pt x="884" y="0"/>
                    <a:pt x="1" y="412"/>
                    <a:pt x="386" y="669"/>
                  </a:cubicBezTo>
                  <a:cubicBezTo>
                    <a:pt x="420" y="703"/>
                    <a:pt x="486" y="703"/>
                    <a:pt x="553" y="703"/>
                  </a:cubicBezTo>
                  <a:cubicBezTo>
                    <a:pt x="574" y="706"/>
                    <a:pt x="596" y="708"/>
                    <a:pt x="618" y="708"/>
                  </a:cubicBezTo>
                  <a:cubicBezTo>
                    <a:pt x="973" y="708"/>
                    <a:pt x="1383" y="226"/>
                    <a:pt x="1320" y="69"/>
                  </a:cubicBezTo>
                  <a:cubicBezTo>
                    <a:pt x="1320" y="35"/>
                    <a:pt x="1287" y="2"/>
                    <a:pt x="1253" y="2"/>
                  </a:cubicBezTo>
                  <a:cubicBezTo>
                    <a:pt x="1242" y="1"/>
                    <a:pt x="1231" y="0"/>
                    <a:pt x="121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6040512" y="972128"/>
              <a:ext cx="1401404" cy="1485146"/>
            </a:xfrm>
            <a:custGeom>
              <a:avLst/>
              <a:gdLst/>
              <a:ahLst/>
              <a:cxnLst/>
              <a:rect l="l" t="t" r="r" b="b"/>
              <a:pathLst>
                <a:path w="40063" h="42457" extrusionOk="0">
                  <a:moveTo>
                    <a:pt x="12136" y="0"/>
                  </a:moveTo>
                  <a:cubicBezTo>
                    <a:pt x="11156" y="0"/>
                    <a:pt x="10239" y="625"/>
                    <a:pt x="9908" y="1619"/>
                  </a:cubicBezTo>
                  <a:lnTo>
                    <a:pt x="368" y="30707"/>
                  </a:lnTo>
                  <a:cubicBezTo>
                    <a:pt x="1" y="31874"/>
                    <a:pt x="568" y="33142"/>
                    <a:pt x="1735" y="33609"/>
                  </a:cubicBezTo>
                  <a:lnTo>
                    <a:pt x="22850" y="42282"/>
                  </a:lnTo>
                  <a:cubicBezTo>
                    <a:pt x="23146" y="42400"/>
                    <a:pt x="23451" y="42456"/>
                    <a:pt x="23749" y="42456"/>
                  </a:cubicBezTo>
                  <a:cubicBezTo>
                    <a:pt x="24628" y="42456"/>
                    <a:pt x="25454" y="41969"/>
                    <a:pt x="25852" y="41148"/>
                  </a:cubicBezTo>
                  <a:lnTo>
                    <a:pt x="39462" y="13728"/>
                  </a:lnTo>
                  <a:cubicBezTo>
                    <a:pt x="40063" y="12494"/>
                    <a:pt x="39495" y="11026"/>
                    <a:pt x="38228" y="10492"/>
                  </a:cubicBezTo>
                  <a:lnTo>
                    <a:pt x="13043" y="185"/>
                  </a:lnTo>
                  <a:cubicBezTo>
                    <a:pt x="12745" y="59"/>
                    <a:pt x="12437" y="0"/>
                    <a:pt x="12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5760462" y="1183232"/>
              <a:ext cx="927670" cy="754169"/>
            </a:xfrm>
            <a:custGeom>
              <a:avLst/>
              <a:gdLst/>
              <a:ahLst/>
              <a:cxnLst/>
              <a:rect l="l" t="t" r="r" b="b"/>
              <a:pathLst>
                <a:path w="26520" h="21560" extrusionOk="0">
                  <a:moveTo>
                    <a:pt x="5634" y="0"/>
                  </a:moveTo>
                  <a:cubicBezTo>
                    <a:pt x="4898" y="0"/>
                    <a:pt x="4203" y="464"/>
                    <a:pt x="3970" y="1188"/>
                  </a:cubicBezTo>
                  <a:lnTo>
                    <a:pt x="301" y="12096"/>
                  </a:lnTo>
                  <a:cubicBezTo>
                    <a:pt x="0" y="12963"/>
                    <a:pt x="434" y="13897"/>
                    <a:pt x="1268" y="14264"/>
                  </a:cubicBezTo>
                  <a:lnTo>
                    <a:pt x="18814" y="21436"/>
                  </a:lnTo>
                  <a:cubicBezTo>
                    <a:pt x="19022" y="21520"/>
                    <a:pt x="19239" y="21559"/>
                    <a:pt x="19453" y="21559"/>
                  </a:cubicBezTo>
                  <a:cubicBezTo>
                    <a:pt x="20096" y="21559"/>
                    <a:pt x="20715" y="21203"/>
                    <a:pt x="21015" y="20602"/>
                  </a:cubicBezTo>
                  <a:lnTo>
                    <a:pt x="26052" y="10262"/>
                  </a:lnTo>
                  <a:cubicBezTo>
                    <a:pt x="26519" y="9328"/>
                    <a:pt x="26086" y="8260"/>
                    <a:pt x="25152" y="7860"/>
                  </a:cubicBezTo>
                  <a:lnTo>
                    <a:pt x="6271" y="121"/>
                  </a:lnTo>
                  <a:cubicBezTo>
                    <a:pt x="6062" y="39"/>
                    <a:pt x="5846" y="0"/>
                    <a:pt x="5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5649610" y="1299471"/>
              <a:ext cx="550760" cy="479611"/>
            </a:xfrm>
            <a:custGeom>
              <a:avLst/>
              <a:gdLst/>
              <a:ahLst/>
              <a:cxnLst/>
              <a:rect l="l" t="t" r="r" b="b"/>
              <a:pathLst>
                <a:path w="15745" h="13711" extrusionOk="0">
                  <a:moveTo>
                    <a:pt x="10875" y="0"/>
                  </a:moveTo>
                  <a:lnTo>
                    <a:pt x="0" y="11709"/>
                  </a:lnTo>
                  <a:lnTo>
                    <a:pt x="4870" y="13710"/>
                  </a:lnTo>
                  <a:lnTo>
                    <a:pt x="15745" y="2002"/>
                  </a:lnTo>
                  <a:lnTo>
                    <a:pt x="108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5408073" y="1398639"/>
              <a:ext cx="490105" cy="453935"/>
            </a:xfrm>
            <a:custGeom>
              <a:avLst/>
              <a:gdLst/>
              <a:ahLst/>
              <a:cxnLst/>
              <a:rect l="l" t="t" r="r" b="b"/>
              <a:pathLst>
                <a:path w="14011" h="12977" extrusionOk="0">
                  <a:moveTo>
                    <a:pt x="10875" y="1"/>
                  </a:moveTo>
                  <a:lnTo>
                    <a:pt x="0" y="11709"/>
                  </a:lnTo>
                  <a:lnTo>
                    <a:pt x="3136" y="12977"/>
                  </a:lnTo>
                  <a:lnTo>
                    <a:pt x="14010" y="1268"/>
                  </a:lnTo>
                  <a:lnTo>
                    <a:pt x="10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5632120" y="1905044"/>
              <a:ext cx="262560" cy="252066"/>
            </a:xfrm>
            <a:custGeom>
              <a:avLst/>
              <a:gdLst/>
              <a:ahLst/>
              <a:cxnLst/>
              <a:rect l="l" t="t" r="r" b="b"/>
              <a:pathLst>
                <a:path w="7506" h="7206" extrusionOk="0">
                  <a:moveTo>
                    <a:pt x="2035" y="1"/>
                  </a:moveTo>
                  <a:lnTo>
                    <a:pt x="1" y="4971"/>
                  </a:lnTo>
                  <a:lnTo>
                    <a:pt x="5471" y="7206"/>
                  </a:lnTo>
                  <a:lnTo>
                    <a:pt x="7506" y="2236"/>
                  </a:lnTo>
                  <a:lnTo>
                    <a:pt x="2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5385931" y="2006556"/>
              <a:ext cx="271935" cy="248988"/>
            </a:xfrm>
            <a:custGeom>
              <a:avLst/>
              <a:gdLst/>
              <a:ahLst/>
              <a:cxnLst/>
              <a:rect l="l" t="t" r="r" b="b"/>
              <a:pathLst>
                <a:path w="7774" h="7118" extrusionOk="0">
                  <a:moveTo>
                    <a:pt x="2036" y="1"/>
                  </a:moveTo>
                  <a:lnTo>
                    <a:pt x="1" y="4938"/>
                  </a:lnTo>
                  <a:lnTo>
                    <a:pt x="5171" y="7072"/>
                  </a:lnTo>
                  <a:cubicBezTo>
                    <a:pt x="5255" y="7103"/>
                    <a:pt x="5344" y="7118"/>
                    <a:pt x="5433" y="7118"/>
                  </a:cubicBezTo>
                  <a:cubicBezTo>
                    <a:pt x="5734" y="7118"/>
                    <a:pt x="6036" y="6948"/>
                    <a:pt x="6139" y="6639"/>
                  </a:cubicBezTo>
                  <a:lnTo>
                    <a:pt x="7606" y="3070"/>
                  </a:lnTo>
                  <a:cubicBezTo>
                    <a:pt x="7773" y="2703"/>
                    <a:pt x="7573" y="2269"/>
                    <a:pt x="7206" y="2102"/>
                  </a:cubicBezTo>
                  <a:lnTo>
                    <a:pt x="2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5886495" y="1807135"/>
              <a:ext cx="270745" cy="249652"/>
            </a:xfrm>
            <a:custGeom>
              <a:avLst/>
              <a:gdLst/>
              <a:ahLst/>
              <a:cxnLst/>
              <a:rect l="l" t="t" r="r" b="b"/>
              <a:pathLst>
                <a:path w="7740" h="7137" extrusionOk="0">
                  <a:moveTo>
                    <a:pt x="2289" y="0"/>
                  </a:moveTo>
                  <a:cubicBezTo>
                    <a:pt x="1995" y="0"/>
                    <a:pt x="1725" y="168"/>
                    <a:pt x="1602" y="465"/>
                  </a:cubicBezTo>
                  <a:lnTo>
                    <a:pt x="134" y="4034"/>
                  </a:lnTo>
                  <a:cubicBezTo>
                    <a:pt x="1" y="4401"/>
                    <a:pt x="168" y="4868"/>
                    <a:pt x="568" y="5001"/>
                  </a:cubicBezTo>
                  <a:lnTo>
                    <a:pt x="5738" y="7136"/>
                  </a:lnTo>
                  <a:lnTo>
                    <a:pt x="7740" y="2166"/>
                  </a:lnTo>
                  <a:lnTo>
                    <a:pt x="2603" y="64"/>
                  </a:lnTo>
                  <a:cubicBezTo>
                    <a:pt x="2498" y="21"/>
                    <a:pt x="2392" y="0"/>
                    <a:pt x="2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5305407" y="1103443"/>
              <a:ext cx="297575" cy="175040"/>
            </a:xfrm>
            <a:custGeom>
              <a:avLst/>
              <a:gdLst/>
              <a:ahLst/>
              <a:cxnLst/>
              <a:rect l="l" t="t" r="r" b="b"/>
              <a:pathLst>
                <a:path w="8507" h="5004" extrusionOk="0">
                  <a:moveTo>
                    <a:pt x="734" y="0"/>
                  </a:moveTo>
                  <a:lnTo>
                    <a:pt x="1" y="1802"/>
                  </a:lnTo>
                  <a:lnTo>
                    <a:pt x="7773" y="5004"/>
                  </a:lnTo>
                  <a:lnTo>
                    <a:pt x="8507" y="3203"/>
                  </a:lnTo>
                  <a:lnTo>
                    <a:pt x="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5238910" y="733529"/>
              <a:ext cx="350115" cy="464464"/>
            </a:xfrm>
            <a:custGeom>
              <a:avLst/>
              <a:gdLst/>
              <a:ahLst/>
              <a:cxnLst/>
              <a:rect l="l" t="t" r="r" b="b"/>
              <a:pathLst>
                <a:path w="10009" h="13278" extrusionOk="0">
                  <a:moveTo>
                    <a:pt x="4538" y="1"/>
                  </a:moveTo>
                  <a:lnTo>
                    <a:pt x="1" y="11042"/>
                  </a:lnTo>
                  <a:lnTo>
                    <a:pt x="5472" y="13277"/>
                  </a:lnTo>
                  <a:lnTo>
                    <a:pt x="10008" y="2236"/>
                  </a:lnTo>
                  <a:lnTo>
                    <a:pt x="4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39"/>
          <p:cNvGrpSpPr/>
          <p:nvPr/>
        </p:nvGrpSpPr>
        <p:grpSpPr>
          <a:xfrm>
            <a:off x="8255635" y="2423850"/>
            <a:ext cx="357775" cy="295791"/>
            <a:chOff x="-783927" y="2108838"/>
            <a:chExt cx="357775" cy="295791"/>
          </a:xfrm>
        </p:grpSpPr>
        <p:sp>
          <p:nvSpPr>
            <p:cNvPr id="511" name="Google Shape;511;p3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39"/>
          <p:cNvSpPr/>
          <p:nvPr/>
        </p:nvSpPr>
        <p:spPr>
          <a:xfrm>
            <a:off x="4105700" y="150145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39"/>
          <p:cNvGrpSpPr/>
          <p:nvPr/>
        </p:nvGrpSpPr>
        <p:grpSpPr>
          <a:xfrm rot="9651258">
            <a:off x="1049652" y="4433144"/>
            <a:ext cx="643548" cy="377045"/>
            <a:chOff x="-1131628" y="1250953"/>
            <a:chExt cx="695437" cy="407447"/>
          </a:xfrm>
        </p:grpSpPr>
        <p:sp>
          <p:nvSpPr>
            <p:cNvPr id="515" name="Google Shape;515;p3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39"/>
          <p:cNvGrpSpPr/>
          <p:nvPr/>
        </p:nvGrpSpPr>
        <p:grpSpPr>
          <a:xfrm rot="-7140317">
            <a:off x="5329549" y="3847843"/>
            <a:ext cx="643533" cy="377037"/>
            <a:chOff x="-1131628" y="1250953"/>
            <a:chExt cx="695437" cy="407447"/>
          </a:xfrm>
        </p:grpSpPr>
        <p:sp>
          <p:nvSpPr>
            <p:cNvPr id="519" name="Google Shape;519;p3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39"/>
          <p:cNvGrpSpPr/>
          <p:nvPr/>
        </p:nvGrpSpPr>
        <p:grpSpPr>
          <a:xfrm>
            <a:off x="6358316" y="756641"/>
            <a:ext cx="1667923" cy="4618010"/>
            <a:chOff x="6358316" y="756641"/>
            <a:chExt cx="1667923" cy="4618010"/>
          </a:xfrm>
        </p:grpSpPr>
        <p:grpSp>
          <p:nvGrpSpPr>
            <p:cNvPr id="523" name="Google Shape;523;p39"/>
            <p:cNvGrpSpPr/>
            <p:nvPr/>
          </p:nvGrpSpPr>
          <p:grpSpPr>
            <a:xfrm flipH="1">
              <a:off x="6363558" y="756641"/>
              <a:ext cx="1662681" cy="4618010"/>
              <a:chOff x="1183630" y="885542"/>
              <a:chExt cx="1787637" cy="4965068"/>
            </a:xfrm>
          </p:grpSpPr>
          <p:sp>
            <p:nvSpPr>
              <p:cNvPr id="524" name="Google Shape;524;p39"/>
              <p:cNvSpPr/>
              <p:nvPr/>
            </p:nvSpPr>
            <p:spPr>
              <a:xfrm>
                <a:off x="2034070" y="2216492"/>
                <a:ext cx="21870" cy="32758"/>
              </a:xfrm>
              <a:custGeom>
                <a:avLst/>
                <a:gdLst/>
                <a:ahLst/>
                <a:cxnLst/>
                <a:rect l="l" t="t" r="r" b="b"/>
                <a:pathLst>
                  <a:path w="695" h="1041" extrusionOk="0">
                    <a:moveTo>
                      <a:pt x="537" y="1"/>
                    </a:moveTo>
                    <a:cubicBezTo>
                      <a:pt x="459" y="1"/>
                      <a:pt x="441" y="153"/>
                      <a:pt x="228" y="305"/>
                    </a:cubicBezTo>
                    <a:cubicBezTo>
                      <a:pt x="0" y="435"/>
                      <a:pt x="216" y="1040"/>
                      <a:pt x="443" y="1040"/>
                    </a:cubicBezTo>
                    <a:cubicBezTo>
                      <a:pt x="449" y="1040"/>
                      <a:pt x="455" y="1040"/>
                      <a:pt x="461" y="1039"/>
                    </a:cubicBezTo>
                    <a:cubicBezTo>
                      <a:pt x="695" y="972"/>
                      <a:pt x="661" y="5"/>
                      <a:pt x="561" y="5"/>
                    </a:cubicBezTo>
                    <a:cubicBezTo>
                      <a:pt x="552" y="2"/>
                      <a:pt x="545" y="1"/>
                      <a:pt x="53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1927616" y="2281850"/>
                <a:ext cx="18755" cy="11423"/>
              </a:xfrm>
              <a:custGeom>
                <a:avLst/>
                <a:gdLst/>
                <a:ahLst/>
                <a:cxnLst/>
                <a:rect l="l" t="t" r="r" b="b"/>
                <a:pathLst>
                  <a:path w="596" h="363" extrusionOk="0">
                    <a:moveTo>
                      <a:pt x="447" y="0"/>
                    </a:moveTo>
                    <a:cubicBezTo>
                      <a:pt x="273" y="0"/>
                      <a:pt x="1" y="214"/>
                      <a:pt x="75" y="263"/>
                    </a:cubicBezTo>
                    <a:cubicBezTo>
                      <a:pt x="179" y="328"/>
                      <a:pt x="284" y="363"/>
                      <a:pt x="370" y="363"/>
                    </a:cubicBezTo>
                    <a:cubicBezTo>
                      <a:pt x="504" y="363"/>
                      <a:pt x="595" y="279"/>
                      <a:pt x="575" y="96"/>
                    </a:cubicBezTo>
                    <a:cubicBezTo>
                      <a:pt x="558" y="27"/>
                      <a:pt x="509" y="0"/>
                      <a:pt x="447"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2284615" y="2367536"/>
                <a:ext cx="52551" cy="11958"/>
              </a:xfrm>
              <a:custGeom>
                <a:avLst/>
                <a:gdLst/>
                <a:ahLst/>
                <a:cxnLst/>
                <a:rect l="l" t="t" r="r" b="b"/>
                <a:pathLst>
                  <a:path w="1670" h="380" extrusionOk="0">
                    <a:moveTo>
                      <a:pt x="315" y="1"/>
                    </a:moveTo>
                    <a:cubicBezTo>
                      <a:pt x="161" y="1"/>
                      <a:pt x="0" y="149"/>
                      <a:pt x="105" y="175"/>
                    </a:cubicBezTo>
                    <a:cubicBezTo>
                      <a:pt x="371" y="275"/>
                      <a:pt x="638" y="342"/>
                      <a:pt x="905" y="375"/>
                    </a:cubicBezTo>
                    <a:cubicBezTo>
                      <a:pt x="935" y="378"/>
                      <a:pt x="966" y="380"/>
                      <a:pt x="996" y="380"/>
                    </a:cubicBezTo>
                    <a:cubicBezTo>
                      <a:pt x="1312" y="380"/>
                      <a:pt x="1669" y="236"/>
                      <a:pt x="1639" y="175"/>
                    </a:cubicBezTo>
                    <a:cubicBezTo>
                      <a:pt x="1639" y="146"/>
                      <a:pt x="1622" y="136"/>
                      <a:pt x="1594" y="136"/>
                    </a:cubicBezTo>
                    <a:cubicBezTo>
                      <a:pt x="1547" y="136"/>
                      <a:pt x="1472" y="161"/>
                      <a:pt x="1400" y="161"/>
                    </a:cubicBezTo>
                    <a:cubicBezTo>
                      <a:pt x="1367" y="161"/>
                      <a:pt x="1335" y="156"/>
                      <a:pt x="1305" y="142"/>
                    </a:cubicBezTo>
                    <a:cubicBezTo>
                      <a:pt x="1261" y="108"/>
                      <a:pt x="1168" y="101"/>
                      <a:pt x="1058" y="101"/>
                    </a:cubicBezTo>
                    <a:cubicBezTo>
                      <a:pt x="970" y="101"/>
                      <a:pt x="871" y="106"/>
                      <a:pt x="777" y="106"/>
                    </a:cubicBezTo>
                    <a:cubicBezTo>
                      <a:pt x="636" y="106"/>
                      <a:pt x="505" y="95"/>
                      <a:pt x="438" y="42"/>
                    </a:cubicBezTo>
                    <a:cubicBezTo>
                      <a:pt x="402" y="13"/>
                      <a:pt x="359" y="1"/>
                      <a:pt x="315"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2435879" y="2363508"/>
                <a:ext cx="44652" cy="22814"/>
              </a:xfrm>
              <a:custGeom>
                <a:avLst/>
                <a:gdLst/>
                <a:ahLst/>
                <a:cxnLst/>
                <a:rect l="l" t="t" r="r" b="b"/>
                <a:pathLst>
                  <a:path w="1419" h="725" extrusionOk="0">
                    <a:moveTo>
                      <a:pt x="1355" y="0"/>
                    </a:moveTo>
                    <a:cubicBezTo>
                      <a:pt x="1333" y="0"/>
                      <a:pt x="1303" y="11"/>
                      <a:pt x="1268" y="36"/>
                    </a:cubicBezTo>
                    <a:cubicBezTo>
                      <a:pt x="1035" y="203"/>
                      <a:pt x="768" y="270"/>
                      <a:pt x="501" y="270"/>
                    </a:cubicBezTo>
                    <a:cubicBezTo>
                      <a:pt x="134" y="270"/>
                      <a:pt x="1" y="537"/>
                      <a:pt x="234" y="670"/>
                    </a:cubicBezTo>
                    <a:cubicBezTo>
                      <a:pt x="304" y="709"/>
                      <a:pt x="382" y="724"/>
                      <a:pt x="462" y="724"/>
                    </a:cubicBezTo>
                    <a:cubicBezTo>
                      <a:pt x="726" y="724"/>
                      <a:pt x="1002" y="555"/>
                      <a:pt x="1002" y="503"/>
                    </a:cubicBezTo>
                    <a:cubicBezTo>
                      <a:pt x="1002" y="403"/>
                      <a:pt x="1102" y="203"/>
                      <a:pt x="1268" y="136"/>
                    </a:cubicBezTo>
                    <a:cubicBezTo>
                      <a:pt x="1417" y="87"/>
                      <a:pt x="1419" y="0"/>
                      <a:pt x="1355"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1704259" y="1937501"/>
                <a:ext cx="88203" cy="90217"/>
              </a:xfrm>
              <a:custGeom>
                <a:avLst/>
                <a:gdLst/>
                <a:ahLst/>
                <a:cxnLst/>
                <a:rect l="l" t="t" r="r" b="b"/>
                <a:pathLst>
                  <a:path w="2803" h="2867" extrusionOk="0">
                    <a:moveTo>
                      <a:pt x="2208" y="1"/>
                    </a:moveTo>
                    <a:cubicBezTo>
                      <a:pt x="2028" y="1"/>
                      <a:pt x="1848" y="198"/>
                      <a:pt x="1669" y="198"/>
                    </a:cubicBezTo>
                    <a:lnTo>
                      <a:pt x="1602" y="198"/>
                    </a:lnTo>
                    <a:cubicBezTo>
                      <a:pt x="1505" y="157"/>
                      <a:pt x="1397" y="132"/>
                      <a:pt x="1301" y="132"/>
                    </a:cubicBezTo>
                    <a:cubicBezTo>
                      <a:pt x="1166" y="132"/>
                      <a:pt x="1055" y="181"/>
                      <a:pt x="1035" y="298"/>
                    </a:cubicBezTo>
                    <a:cubicBezTo>
                      <a:pt x="1035" y="498"/>
                      <a:pt x="1302" y="432"/>
                      <a:pt x="1302" y="565"/>
                    </a:cubicBezTo>
                    <a:cubicBezTo>
                      <a:pt x="1302" y="698"/>
                      <a:pt x="1035" y="665"/>
                      <a:pt x="868" y="798"/>
                    </a:cubicBezTo>
                    <a:cubicBezTo>
                      <a:pt x="821" y="830"/>
                      <a:pt x="775" y="841"/>
                      <a:pt x="728" y="841"/>
                    </a:cubicBezTo>
                    <a:cubicBezTo>
                      <a:pt x="612" y="841"/>
                      <a:pt x="496" y="773"/>
                      <a:pt x="380" y="773"/>
                    </a:cubicBezTo>
                    <a:cubicBezTo>
                      <a:pt x="342" y="773"/>
                      <a:pt x="305" y="780"/>
                      <a:pt x="268" y="798"/>
                    </a:cubicBezTo>
                    <a:cubicBezTo>
                      <a:pt x="68" y="865"/>
                      <a:pt x="468" y="999"/>
                      <a:pt x="335" y="1199"/>
                    </a:cubicBezTo>
                    <a:cubicBezTo>
                      <a:pt x="201" y="1399"/>
                      <a:pt x="335" y="1399"/>
                      <a:pt x="601" y="1599"/>
                    </a:cubicBezTo>
                    <a:cubicBezTo>
                      <a:pt x="835" y="1799"/>
                      <a:pt x="435" y="1833"/>
                      <a:pt x="435" y="2066"/>
                    </a:cubicBezTo>
                    <a:cubicBezTo>
                      <a:pt x="435" y="2300"/>
                      <a:pt x="134" y="2266"/>
                      <a:pt x="68" y="2433"/>
                    </a:cubicBezTo>
                    <a:cubicBezTo>
                      <a:pt x="1" y="2566"/>
                      <a:pt x="335" y="2867"/>
                      <a:pt x="635" y="2867"/>
                    </a:cubicBezTo>
                    <a:cubicBezTo>
                      <a:pt x="968" y="2833"/>
                      <a:pt x="1302" y="2700"/>
                      <a:pt x="1569" y="2466"/>
                    </a:cubicBezTo>
                    <a:cubicBezTo>
                      <a:pt x="1667" y="2368"/>
                      <a:pt x="1752" y="2342"/>
                      <a:pt x="1832" y="2342"/>
                    </a:cubicBezTo>
                    <a:cubicBezTo>
                      <a:pt x="1919" y="2342"/>
                      <a:pt x="2000" y="2373"/>
                      <a:pt x="2086" y="2373"/>
                    </a:cubicBezTo>
                    <a:cubicBezTo>
                      <a:pt x="2134" y="2373"/>
                      <a:pt x="2183" y="2363"/>
                      <a:pt x="2236" y="2333"/>
                    </a:cubicBezTo>
                    <a:cubicBezTo>
                      <a:pt x="2503" y="2199"/>
                      <a:pt x="2336" y="1232"/>
                      <a:pt x="2236" y="1032"/>
                    </a:cubicBezTo>
                    <a:cubicBezTo>
                      <a:pt x="2236" y="1032"/>
                      <a:pt x="2236" y="999"/>
                      <a:pt x="2236" y="965"/>
                    </a:cubicBezTo>
                    <a:cubicBezTo>
                      <a:pt x="2269" y="865"/>
                      <a:pt x="2536" y="832"/>
                      <a:pt x="2670" y="698"/>
                    </a:cubicBezTo>
                    <a:cubicBezTo>
                      <a:pt x="2803" y="565"/>
                      <a:pt x="2569" y="265"/>
                      <a:pt x="2369" y="65"/>
                    </a:cubicBezTo>
                    <a:cubicBezTo>
                      <a:pt x="2315" y="18"/>
                      <a:pt x="2262" y="1"/>
                      <a:pt x="2208"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1760303" y="1858329"/>
                <a:ext cx="18534" cy="16143"/>
              </a:xfrm>
              <a:custGeom>
                <a:avLst/>
                <a:gdLst/>
                <a:ahLst/>
                <a:cxnLst/>
                <a:rect l="l" t="t" r="r" b="b"/>
                <a:pathLst>
                  <a:path w="589" h="513" extrusionOk="0">
                    <a:moveTo>
                      <a:pt x="486" y="1"/>
                    </a:moveTo>
                    <a:cubicBezTo>
                      <a:pt x="330" y="1"/>
                      <a:pt x="1" y="512"/>
                      <a:pt x="155" y="512"/>
                    </a:cubicBezTo>
                    <a:cubicBezTo>
                      <a:pt x="288" y="512"/>
                      <a:pt x="588" y="112"/>
                      <a:pt x="522" y="12"/>
                    </a:cubicBezTo>
                    <a:cubicBezTo>
                      <a:pt x="511" y="4"/>
                      <a:pt x="500" y="1"/>
                      <a:pt x="486"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1766219" y="1847410"/>
                <a:ext cx="154065" cy="215710"/>
              </a:xfrm>
              <a:custGeom>
                <a:avLst/>
                <a:gdLst/>
                <a:ahLst/>
                <a:cxnLst/>
                <a:rect l="l" t="t" r="r" b="b"/>
                <a:pathLst>
                  <a:path w="4896" h="6855" extrusionOk="0">
                    <a:moveTo>
                      <a:pt x="2055" y="1"/>
                    </a:moveTo>
                    <a:cubicBezTo>
                      <a:pt x="1988" y="1"/>
                      <a:pt x="1951" y="170"/>
                      <a:pt x="1868" y="226"/>
                    </a:cubicBezTo>
                    <a:cubicBezTo>
                      <a:pt x="1768" y="259"/>
                      <a:pt x="1668" y="276"/>
                      <a:pt x="1568" y="276"/>
                    </a:cubicBezTo>
                    <a:cubicBezTo>
                      <a:pt x="1468" y="276"/>
                      <a:pt x="1368" y="259"/>
                      <a:pt x="1268" y="226"/>
                    </a:cubicBezTo>
                    <a:cubicBezTo>
                      <a:pt x="1256" y="224"/>
                      <a:pt x="1245" y="224"/>
                      <a:pt x="1234" y="224"/>
                    </a:cubicBezTo>
                    <a:cubicBezTo>
                      <a:pt x="992" y="224"/>
                      <a:pt x="902" y="565"/>
                      <a:pt x="934" y="693"/>
                    </a:cubicBezTo>
                    <a:cubicBezTo>
                      <a:pt x="934" y="859"/>
                      <a:pt x="634" y="960"/>
                      <a:pt x="667" y="1093"/>
                    </a:cubicBezTo>
                    <a:cubicBezTo>
                      <a:pt x="719" y="1170"/>
                      <a:pt x="670" y="1248"/>
                      <a:pt x="600" y="1248"/>
                    </a:cubicBezTo>
                    <a:cubicBezTo>
                      <a:pt x="579" y="1248"/>
                      <a:pt x="556" y="1241"/>
                      <a:pt x="534" y="1226"/>
                    </a:cubicBezTo>
                    <a:cubicBezTo>
                      <a:pt x="483" y="1176"/>
                      <a:pt x="394" y="1048"/>
                      <a:pt x="281" y="1048"/>
                    </a:cubicBezTo>
                    <a:cubicBezTo>
                      <a:pt x="245" y="1048"/>
                      <a:pt x="207" y="1061"/>
                      <a:pt x="167" y="1093"/>
                    </a:cubicBezTo>
                    <a:cubicBezTo>
                      <a:pt x="0" y="1226"/>
                      <a:pt x="367" y="1393"/>
                      <a:pt x="600" y="1427"/>
                    </a:cubicBezTo>
                    <a:cubicBezTo>
                      <a:pt x="801" y="1460"/>
                      <a:pt x="434" y="1593"/>
                      <a:pt x="367" y="1860"/>
                    </a:cubicBezTo>
                    <a:cubicBezTo>
                      <a:pt x="334" y="2094"/>
                      <a:pt x="667" y="1960"/>
                      <a:pt x="667" y="2127"/>
                    </a:cubicBezTo>
                    <a:cubicBezTo>
                      <a:pt x="667" y="2294"/>
                      <a:pt x="200" y="2327"/>
                      <a:pt x="200" y="2461"/>
                    </a:cubicBezTo>
                    <a:cubicBezTo>
                      <a:pt x="200" y="2503"/>
                      <a:pt x="217" y="2520"/>
                      <a:pt x="245" y="2520"/>
                    </a:cubicBezTo>
                    <a:cubicBezTo>
                      <a:pt x="327" y="2520"/>
                      <a:pt x="501" y="2377"/>
                      <a:pt x="600" y="2327"/>
                    </a:cubicBezTo>
                    <a:cubicBezTo>
                      <a:pt x="609" y="2323"/>
                      <a:pt x="617" y="2321"/>
                      <a:pt x="623" y="2321"/>
                    </a:cubicBezTo>
                    <a:cubicBezTo>
                      <a:pt x="703" y="2321"/>
                      <a:pt x="575" y="2667"/>
                      <a:pt x="780" y="2667"/>
                    </a:cubicBezTo>
                    <a:cubicBezTo>
                      <a:pt x="796" y="2667"/>
                      <a:pt x="814" y="2665"/>
                      <a:pt x="834" y="2661"/>
                    </a:cubicBezTo>
                    <a:cubicBezTo>
                      <a:pt x="1122" y="2629"/>
                      <a:pt x="1041" y="2258"/>
                      <a:pt x="1123" y="2258"/>
                    </a:cubicBezTo>
                    <a:cubicBezTo>
                      <a:pt x="1127" y="2258"/>
                      <a:pt x="1130" y="2259"/>
                      <a:pt x="1134" y="2260"/>
                    </a:cubicBezTo>
                    <a:cubicBezTo>
                      <a:pt x="1268" y="2294"/>
                      <a:pt x="1101" y="2461"/>
                      <a:pt x="1201" y="2627"/>
                    </a:cubicBezTo>
                    <a:cubicBezTo>
                      <a:pt x="1268" y="2794"/>
                      <a:pt x="967" y="3061"/>
                      <a:pt x="1001" y="3194"/>
                    </a:cubicBezTo>
                    <a:cubicBezTo>
                      <a:pt x="1001" y="3254"/>
                      <a:pt x="1122" y="3287"/>
                      <a:pt x="1274" y="3287"/>
                    </a:cubicBezTo>
                    <a:cubicBezTo>
                      <a:pt x="1460" y="3287"/>
                      <a:pt x="1691" y="3238"/>
                      <a:pt x="1801" y="3128"/>
                    </a:cubicBezTo>
                    <a:cubicBezTo>
                      <a:pt x="1851" y="3068"/>
                      <a:pt x="1895" y="3044"/>
                      <a:pt x="1928" y="3044"/>
                    </a:cubicBezTo>
                    <a:cubicBezTo>
                      <a:pt x="2007" y="3044"/>
                      <a:pt x="2028" y="3177"/>
                      <a:pt x="1935" y="3295"/>
                    </a:cubicBezTo>
                    <a:cubicBezTo>
                      <a:pt x="1801" y="3395"/>
                      <a:pt x="1868" y="3595"/>
                      <a:pt x="2035" y="3628"/>
                    </a:cubicBezTo>
                    <a:cubicBezTo>
                      <a:pt x="2202" y="3695"/>
                      <a:pt x="2235" y="3695"/>
                      <a:pt x="2168" y="3828"/>
                    </a:cubicBezTo>
                    <a:cubicBezTo>
                      <a:pt x="2102" y="3962"/>
                      <a:pt x="2168" y="4195"/>
                      <a:pt x="2135" y="4329"/>
                    </a:cubicBezTo>
                    <a:cubicBezTo>
                      <a:pt x="2098" y="4384"/>
                      <a:pt x="1930" y="4408"/>
                      <a:pt x="1786" y="4408"/>
                    </a:cubicBezTo>
                    <a:cubicBezTo>
                      <a:pt x="1669" y="4408"/>
                      <a:pt x="1568" y="4392"/>
                      <a:pt x="1568" y="4362"/>
                    </a:cubicBezTo>
                    <a:cubicBezTo>
                      <a:pt x="1556" y="4327"/>
                      <a:pt x="1524" y="4312"/>
                      <a:pt x="1491" y="4312"/>
                    </a:cubicBezTo>
                    <a:cubicBezTo>
                      <a:pt x="1427" y="4312"/>
                      <a:pt x="1358" y="4363"/>
                      <a:pt x="1401" y="4429"/>
                    </a:cubicBezTo>
                    <a:cubicBezTo>
                      <a:pt x="1434" y="4562"/>
                      <a:pt x="1201" y="4662"/>
                      <a:pt x="1234" y="4762"/>
                    </a:cubicBezTo>
                    <a:cubicBezTo>
                      <a:pt x="1234" y="4896"/>
                      <a:pt x="1534" y="4862"/>
                      <a:pt x="1534" y="4996"/>
                    </a:cubicBezTo>
                    <a:cubicBezTo>
                      <a:pt x="1568" y="5129"/>
                      <a:pt x="1334" y="5263"/>
                      <a:pt x="1034" y="5363"/>
                    </a:cubicBezTo>
                    <a:cubicBezTo>
                      <a:pt x="757" y="5446"/>
                      <a:pt x="986" y="5621"/>
                      <a:pt x="1148" y="5621"/>
                    </a:cubicBezTo>
                    <a:cubicBezTo>
                      <a:pt x="1181" y="5621"/>
                      <a:pt x="1212" y="5613"/>
                      <a:pt x="1234" y="5596"/>
                    </a:cubicBezTo>
                    <a:cubicBezTo>
                      <a:pt x="1265" y="5573"/>
                      <a:pt x="1287" y="5564"/>
                      <a:pt x="1305" y="5564"/>
                    </a:cubicBezTo>
                    <a:cubicBezTo>
                      <a:pt x="1366" y="5564"/>
                      <a:pt x="1388" y="5663"/>
                      <a:pt x="1568" y="5663"/>
                    </a:cubicBezTo>
                    <a:cubicBezTo>
                      <a:pt x="1735" y="5663"/>
                      <a:pt x="1855" y="5779"/>
                      <a:pt x="2026" y="5779"/>
                    </a:cubicBezTo>
                    <a:cubicBezTo>
                      <a:pt x="2060" y="5779"/>
                      <a:pt x="2096" y="5774"/>
                      <a:pt x="2135" y="5763"/>
                    </a:cubicBezTo>
                    <a:cubicBezTo>
                      <a:pt x="2201" y="5735"/>
                      <a:pt x="2249" y="5722"/>
                      <a:pt x="2279" y="5722"/>
                    </a:cubicBezTo>
                    <a:cubicBezTo>
                      <a:pt x="2355" y="5722"/>
                      <a:pt x="2321" y="5801"/>
                      <a:pt x="2202" y="5896"/>
                    </a:cubicBezTo>
                    <a:cubicBezTo>
                      <a:pt x="2128" y="5946"/>
                      <a:pt x="2045" y="5959"/>
                      <a:pt x="1961" y="5959"/>
                    </a:cubicBezTo>
                    <a:cubicBezTo>
                      <a:pt x="1869" y="5959"/>
                      <a:pt x="1777" y="5943"/>
                      <a:pt x="1695" y="5943"/>
                    </a:cubicBezTo>
                    <a:cubicBezTo>
                      <a:pt x="1649" y="5943"/>
                      <a:pt x="1606" y="5948"/>
                      <a:pt x="1568" y="5963"/>
                    </a:cubicBezTo>
                    <a:cubicBezTo>
                      <a:pt x="1401" y="6063"/>
                      <a:pt x="734" y="6697"/>
                      <a:pt x="867" y="6830"/>
                    </a:cubicBezTo>
                    <a:cubicBezTo>
                      <a:pt x="879" y="6847"/>
                      <a:pt x="891" y="6855"/>
                      <a:pt x="905" y="6855"/>
                    </a:cubicBezTo>
                    <a:cubicBezTo>
                      <a:pt x="973" y="6855"/>
                      <a:pt x="1080" y="6680"/>
                      <a:pt x="1301" y="6597"/>
                    </a:cubicBezTo>
                    <a:cubicBezTo>
                      <a:pt x="1354" y="6574"/>
                      <a:pt x="1396" y="6565"/>
                      <a:pt x="1432" y="6565"/>
                    </a:cubicBezTo>
                    <a:cubicBezTo>
                      <a:pt x="1555" y="6565"/>
                      <a:pt x="1598" y="6671"/>
                      <a:pt x="1701" y="6697"/>
                    </a:cubicBezTo>
                    <a:cubicBezTo>
                      <a:pt x="1827" y="6697"/>
                      <a:pt x="1834" y="6461"/>
                      <a:pt x="1946" y="6461"/>
                    </a:cubicBezTo>
                    <a:cubicBezTo>
                      <a:pt x="1953" y="6461"/>
                      <a:pt x="1960" y="6462"/>
                      <a:pt x="1968" y="6463"/>
                    </a:cubicBezTo>
                    <a:cubicBezTo>
                      <a:pt x="2054" y="6463"/>
                      <a:pt x="2140" y="6390"/>
                      <a:pt x="2288" y="6390"/>
                    </a:cubicBezTo>
                    <a:cubicBezTo>
                      <a:pt x="2313" y="6390"/>
                      <a:pt x="2340" y="6392"/>
                      <a:pt x="2368" y="6397"/>
                    </a:cubicBezTo>
                    <a:cubicBezTo>
                      <a:pt x="2398" y="6403"/>
                      <a:pt x="2426" y="6405"/>
                      <a:pt x="2454" y="6405"/>
                    </a:cubicBezTo>
                    <a:cubicBezTo>
                      <a:pt x="2582" y="6405"/>
                      <a:pt x="2692" y="6346"/>
                      <a:pt x="2802" y="6263"/>
                    </a:cubicBezTo>
                    <a:cubicBezTo>
                      <a:pt x="2815" y="6255"/>
                      <a:pt x="2830" y="6251"/>
                      <a:pt x="2846" y="6251"/>
                    </a:cubicBezTo>
                    <a:cubicBezTo>
                      <a:pt x="2943" y="6251"/>
                      <a:pt x="3095" y="6376"/>
                      <a:pt x="3192" y="6376"/>
                    </a:cubicBezTo>
                    <a:cubicBezTo>
                      <a:pt x="3208" y="6376"/>
                      <a:pt x="3223" y="6372"/>
                      <a:pt x="3236" y="6363"/>
                    </a:cubicBezTo>
                    <a:cubicBezTo>
                      <a:pt x="3436" y="6297"/>
                      <a:pt x="3636" y="6263"/>
                      <a:pt x="3836" y="6263"/>
                    </a:cubicBezTo>
                    <a:cubicBezTo>
                      <a:pt x="4136" y="6230"/>
                      <a:pt x="4403" y="6097"/>
                      <a:pt x="4603" y="5930"/>
                    </a:cubicBezTo>
                    <a:cubicBezTo>
                      <a:pt x="4703" y="5855"/>
                      <a:pt x="4616" y="5817"/>
                      <a:pt x="4495" y="5817"/>
                    </a:cubicBezTo>
                    <a:cubicBezTo>
                      <a:pt x="4455" y="5817"/>
                      <a:pt x="4412" y="5821"/>
                      <a:pt x="4370" y="5830"/>
                    </a:cubicBezTo>
                    <a:cubicBezTo>
                      <a:pt x="4360" y="5832"/>
                      <a:pt x="4351" y="5833"/>
                      <a:pt x="4342" y="5833"/>
                    </a:cubicBezTo>
                    <a:cubicBezTo>
                      <a:pt x="4238" y="5833"/>
                      <a:pt x="4251" y="5650"/>
                      <a:pt x="4437" y="5496"/>
                    </a:cubicBezTo>
                    <a:cubicBezTo>
                      <a:pt x="4603" y="5329"/>
                      <a:pt x="4870" y="5229"/>
                      <a:pt x="4870" y="4962"/>
                    </a:cubicBezTo>
                    <a:cubicBezTo>
                      <a:pt x="4895" y="4786"/>
                      <a:pt x="4598" y="4648"/>
                      <a:pt x="4422" y="4648"/>
                    </a:cubicBezTo>
                    <a:cubicBezTo>
                      <a:pt x="4364" y="4648"/>
                      <a:pt x="4320" y="4663"/>
                      <a:pt x="4303" y="4696"/>
                    </a:cubicBezTo>
                    <a:cubicBezTo>
                      <a:pt x="4274" y="4754"/>
                      <a:pt x="4238" y="4780"/>
                      <a:pt x="4199" y="4780"/>
                    </a:cubicBezTo>
                    <a:cubicBezTo>
                      <a:pt x="4149" y="4780"/>
                      <a:pt x="4092" y="4737"/>
                      <a:pt x="4036" y="4662"/>
                    </a:cubicBezTo>
                    <a:cubicBezTo>
                      <a:pt x="3936" y="4495"/>
                      <a:pt x="4103" y="4362"/>
                      <a:pt x="4036" y="4362"/>
                    </a:cubicBezTo>
                    <a:cubicBezTo>
                      <a:pt x="3936" y="4295"/>
                      <a:pt x="3836" y="4195"/>
                      <a:pt x="3836" y="4062"/>
                    </a:cubicBezTo>
                    <a:cubicBezTo>
                      <a:pt x="3869" y="3962"/>
                      <a:pt x="3703" y="3461"/>
                      <a:pt x="3436" y="3395"/>
                    </a:cubicBezTo>
                    <a:cubicBezTo>
                      <a:pt x="3169" y="3328"/>
                      <a:pt x="3102" y="2928"/>
                      <a:pt x="3069" y="2727"/>
                    </a:cubicBezTo>
                    <a:cubicBezTo>
                      <a:pt x="3002" y="2494"/>
                      <a:pt x="2835" y="2627"/>
                      <a:pt x="2702" y="2427"/>
                    </a:cubicBezTo>
                    <a:cubicBezTo>
                      <a:pt x="2635" y="2344"/>
                      <a:pt x="2544" y="2319"/>
                      <a:pt x="2452" y="2319"/>
                    </a:cubicBezTo>
                    <a:cubicBezTo>
                      <a:pt x="2360" y="2319"/>
                      <a:pt x="2268" y="2344"/>
                      <a:pt x="2202" y="2361"/>
                    </a:cubicBezTo>
                    <a:cubicBezTo>
                      <a:pt x="2068" y="2361"/>
                      <a:pt x="2202" y="2127"/>
                      <a:pt x="2402" y="1994"/>
                    </a:cubicBezTo>
                    <a:cubicBezTo>
                      <a:pt x="2635" y="1727"/>
                      <a:pt x="2769" y="1393"/>
                      <a:pt x="2802" y="1026"/>
                    </a:cubicBezTo>
                    <a:cubicBezTo>
                      <a:pt x="2802" y="955"/>
                      <a:pt x="2563" y="922"/>
                      <a:pt x="2315" y="922"/>
                    </a:cubicBezTo>
                    <a:cubicBezTo>
                      <a:pt x="2100" y="922"/>
                      <a:pt x="1879" y="946"/>
                      <a:pt x="1801" y="993"/>
                    </a:cubicBezTo>
                    <a:cubicBezTo>
                      <a:pt x="1778" y="1002"/>
                      <a:pt x="1755" y="1006"/>
                      <a:pt x="1732" y="1006"/>
                    </a:cubicBezTo>
                    <a:cubicBezTo>
                      <a:pt x="1594" y="1006"/>
                      <a:pt x="1486" y="850"/>
                      <a:pt x="1601" y="793"/>
                    </a:cubicBezTo>
                    <a:cubicBezTo>
                      <a:pt x="1735" y="726"/>
                      <a:pt x="2035" y="459"/>
                      <a:pt x="2035" y="326"/>
                    </a:cubicBezTo>
                    <a:cubicBezTo>
                      <a:pt x="2035" y="226"/>
                      <a:pt x="2235" y="126"/>
                      <a:pt x="2102" y="26"/>
                    </a:cubicBezTo>
                    <a:cubicBezTo>
                      <a:pt x="2084" y="8"/>
                      <a:pt x="2069" y="1"/>
                      <a:pt x="2055"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2621694" y="3229682"/>
                <a:ext cx="130181" cy="246422"/>
              </a:xfrm>
              <a:custGeom>
                <a:avLst/>
                <a:gdLst/>
                <a:ahLst/>
                <a:cxnLst/>
                <a:rect l="l" t="t" r="r" b="b"/>
                <a:pathLst>
                  <a:path w="4137" h="7831" extrusionOk="0">
                    <a:moveTo>
                      <a:pt x="3417" y="1"/>
                    </a:moveTo>
                    <a:cubicBezTo>
                      <a:pt x="3368" y="1"/>
                      <a:pt x="3318" y="214"/>
                      <a:pt x="3269" y="263"/>
                    </a:cubicBezTo>
                    <a:cubicBezTo>
                      <a:pt x="3202" y="364"/>
                      <a:pt x="3169" y="497"/>
                      <a:pt x="3202" y="664"/>
                    </a:cubicBezTo>
                    <a:cubicBezTo>
                      <a:pt x="3202" y="764"/>
                      <a:pt x="3002" y="897"/>
                      <a:pt x="2869" y="897"/>
                    </a:cubicBezTo>
                    <a:cubicBezTo>
                      <a:pt x="2852" y="893"/>
                      <a:pt x="2833" y="891"/>
                      <a:pt x="2815" y="891"/>
                    </a:cubicBezTo>
                    <a:cubicBezTo>
                      <a:pt x="2688" y="891"/>
                      <a:pt x="2544" y="986"/>
                      <a:pt x="2602" y="1131"/>
                    </a:cubicBezTo>
                    <a:cubicBezTo>
                      <a:pt x="2669" y="1331"/>
                      <a:pt x="2502" y="1298"/>
                      <a:pt x="2602" y="1431"/>
                    </a:cubicBezTo>
                    <a:cubicBezTo>
                      <a:pt x="2702" y="1564"/>
                      <a:pt x="2402" y="1765"/>
                      <a:pt x="2168" y="1765"/>
                    </a:cubicBezTo>
                    <a:cubicBezTo>
                      <a:pt x="1944" y="1797"/>
                      <a:pt x="1689" y="2167"/>
                      <a:pt x="1433" y="2167"/>
                    </a:cubicBezTo>
                    <a:cubicBezTo>
                      <a:pt x="1422" y="2167"/>
                      <a:pt x="1412" y="2166"/>
                      <a:pt x="1401" y="2165"/>
                    </a:cubicBezTo>
                    <a:cubicBezTo>
                      <a:pt x="1383" y="2162"/>
                      <a:pt x="1365" y="2161"/>
                      <a:pt x="1347" y="2161"/>
                    </a:cubicBezTo>
                    <a:cubicBezTo>
                      <a:pt x="1150" y="2161"/>
                      <a:pt x="952" y="2302"/>
                      <a:pt x="755" y="2302"/>
                    </a:cubicBezTo>
                    <a:cubicBezTo>
                      <a:pt x="737" y="2302"/>
                      <a:pt x="719" y="2301"/>
                      <a:pt x="701" y="2298"/>
                    </a:cubicBezTo>
                    <a:cubicBezTo>
                      <a:pt x="694" y="2297"/>
                      <a:pt x="687" y="2297"/>
                      <a:pt x="681" y="2297"/>
                    </a:cubicBezTo>
                    <a:cubicBezTo>
                      <a:pt x="509" y="2297"/>
                      <a:pt x="628" y="2742"/>
                      <a:pt x="467" y="3032"/>
                    </a:cubicBezTo>
                    <a:cubicBezTo>
                      <a:pt x="334" y="3366"/>
                      <a:pt x="367" y="3733"/>
                      <a:pt x="534" y="4033"/>
                    </a:cubicBezTo>
                    <a:cubicBezTo>
                      <a:pt x="767" y="4400"/>
                      <a:pt x="734" y="4867"/>
                      <a:pt x="434" y="5134"/>
                    </a:cubicBezTo>
                    <a:cubicBezTo>
                      <a:pt x="100" y="5501"/>
                      <a:pt x="0" y="6034"/>
                      <a:pt x="200" y="6468"/>
                    </a:cubicBezTo>
                    <a:cubicBezTo>
                      <a:pt x="367" y="6801"/>
                      <a:pt x="367" y="7302"/>
                      <a:pt x="567" y="7502"/>
                    </a:cubicBezTo>
                    <a:cubicBezTo>
                      <a:pt x="716" y="7675"/>
                      <a:pt x="1085" y="7830"/>
                      <a:pt x="1334" y="7830"/>
                    </a:cubicBezTo>
                    <a:cubicBezTo>
                      <a:pt x="1420" y="7830"/>
                      <a:pt x="1492" y="7812"/>
                      <a:pt x="1535" y="7769"/>
                    </a:cubicBezTo>
                    <a:cubicBezTo>
                      <a:pt x="1735" y="7602"/>
                      <a:pt x="1901" y="7802"/>
                      <a:pt x="2102" y="7535"/>
                    </a:cubicBezTo>
                    <a:cubicBezTo>
                      <a:pt x="2335" y="7302"/>
                      <a:pt x="2635" y="6068"/>
                      <a:pt x="2902" y="5234"/>
                    </a:cubicBezTo>
                    <a:cubicBezTo>
                      <a:pt x="3169" y="4533"/>
                      <a:pt x="3403" y="3799"/>
                      <a:pt x="3536" y="3065"/>
                    </a:cubicBezTo>
                    <a:cubicBezTo>
                      <a:pt x="3503" y="2832"/>
                      <a:pt x="3703" y="2699"/>
                      <a:pt x="3636" y="2465"/>
                    </a:cubicBezTo>
                    <a:cubicBezTo>
                      <a:pt x="3558" y="2256"/>
                      <a:pt x="3623" y="2046"/>
                      <a:pt x="3703" y="2046"/>
                    </a:cubicBezTo>
                    <a:cubicBezTo>
                      <a:pt x="3725" y="2046"/>
                      <a:pt x="3748" y="2062"/>
                      <a:pt x="3769" y="2098"/>
                    </a:cubicBezTo>
                    <a:cubicBezTo>
                      <a:pt x="3816" y="2191"/>
                      <a:pt x="3877" y="2241"/>
                      <a:pt x="3935" y="2241"/>
                    </a:cubicBezTo>
                    <a:cubicBezTo>
                      <a:pt x="4003" y="2241"/>
                      <a:pt x="4067" y="2174"/>
                      <a:pt x="4103" y="2031"/>
                    </a:cubicBezTo>
                    <a:cubicBezTo>
                      <a:pt x="4136" y="1798"/>
                      <a:pt x="3903" y="1364"/>
                      <a:pt x="3870" y="997"/>
                    </a:cubicBezTo>
                    <a:cubicBezTo>
                      <a:pt x="3870" y="630"/>
                      <a:pt x="3536" y="263"/>
                      <a:pt x="3469" y="97"/>
                    </a:cubicBezTo>
                    <a:cubicBezTo>
                      <a:pt x="3452" y="27"/>
                      <a:pt x="3435" y="1"/>
                      <a:pt x="341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2026518" y="2256518"/>
                <a:ext cx="32569" cy="46289"/>
              </a:xfrm>
              <a:custGeom>
                <a:avLst/>
                <a:gdLst/>
                <a:ahLst/>
                <a:cxnLst/>
                <a:rect l="l" t="t" r="r" b="b"/>
                <a:pathLst>
                  <a:path w="1035" h="1471" extrusionOk="0">
                    <a:moveTo>
                      <a:pt x="734" y="0"/>
                    </a:moveTo>
                    <a:cubicBezTo>
                      <a:pt x="668" y="0"/>
                      <a:pt x="568" y="34"/>
                      <a:pt x="501" y="67"/>
                    </a:cubicBezTo>
                    <a:cubicBezTo>
                      <a:pt x="434" y="134"/>
                      <a:pt x="368" y="134"/>
                      <a:pt x="301" y="134"/>
                    </a:cubicBezTo>
                    <a:lnTo>
                      <a:pt x="167" y="134"/>
                    </a:lnTo>
                    <a:cubicBezTo>
                      <a:pt x="134" y="134"/>
                      <a:pt x="101" y="134"/>
                      <a:pt x="101" y="167"/>
                    </a:cubicBezTo>
                    <a:cubicBezTo>
                      <a:pt x="1" y="334"/>
                      <a:pt x="368" y="568"/>
                      <a:pt x="301" y="901"/>
                    </a:cubicBezTo>
                    <a:cubicBezTo>
                      <a:pt x="238" y="1186"/>
                      <a:pt x="294" y="1471"/>
                      <a:pt x="443" y="1471"/>
                    </a:cubicBezTo>
                    <a:cubicBezTo>
                      <a:pt x="451" y="1471"/>
                      <a:pt x="459" y="1470"/>
                      <a:pt x="468" y="1468"/>
                    </a:cubicBezTo>
                    <a:cubicBezTo>
                      <a:pt x="468" y="1435"/>
                      <a:pt x="501" y="1435"/>
                      <a:pt x="534" y="1401"/>
                    </a:cubicBezTo>
                    <a:cubicBezTo>
                      <a:pt x="701" y="1235"/>
                      <a:pt x="801" y="1301"/>
                      <a:pt x="901" y="1168"/>
                    </a:cubicBezTo>
                    <a:cubicBezTo>
                      <a:pt x="1001" y="1035"/>
                      <a:pt x="901" y="534"/>
                      <a:pt x="1001" y="267"/>
                    </a:cubicBezTo>
                    <a:cubicBezTo>
                      <a:pt x="1035" y="134"/>
                      <a:pt x="901" y="34"/>
                      <a:pt x="734"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2104211" y="2316338"/>
                <a:ext cx="51449" cy="30492"/>
              </a:xfrm>
              <a:custGeom>
                <a:avLst/>
                <a:gdLst/>
                <a:ahLst/>
                <a:cxnLst/>
                <a:rect l="l" t="t" r="r" b="b"/>
                <a:pathLst>
                  <a:path w="1635" h="969" extrusionOk="0">
                    <a:moveTo>
                      <a:pt x="367" y="1"/>
                    </a:moveTo>
                    <a:cubicBezTo>
                      <a:pt x="167" y="1"/>
                      <a:pt x="0" y="168"/>
                      <a:pt x="33" y="268"/>
                    </a:cubicBezTo>
                    <a:cubicBezTo>
                      <a:pt x="100" y="368"/>
                      <a:pt x="200" y="468"/>
                      <a:pt x="634" y="568"/>
                    </a:cubicBezTo>
                    <a:cubicBezTo>
                      <a:pt x="1034" y="668"/>
                      <a:pt x="1067" y="935"/>
                      <a:pt x="1234" y="968"/>
                    </a:cubicBezTo>
                    <a:cubicBezTo>
                      <a:pt x="1434" y="968"/>
                      <a:pt x="1434" y="801"/>
                      <a:pt x="1401" y="568"/>
                    </a:cubicBezTo>
                    <a:cubicBezTo>
                      <a:pt x="1368" y="368"/>
                      <a:pt x="1601" y="101"/>
                      <a:pt x="1635" y="68"/>
                    </a:cubicBezTo>
                    <a:cubicBezTo>
                      <a:pt x="1635" y="34"/>
                      <a:pt x="1601" y="1"/>
                      <a:pt x="1468" y="1"/>
                    </a:cubicBezTo>
                    <a:cubicBezTo>
                      <a:pt x="1368" y="1"/>
                      <a:pt x="1268" y="1"/>
                      <a:pt x="1168" y="34"/>
                    </a:cubicBezTo>
                    <a:cubicBezTo>
                      <a:pt x="1067" y="68"/>
                      <a:pt x="934" y="68"/>
                      <a:pt x="801" y="101"/>
                    </a:cubicBezTo>
                    <a:cubicBezTo>
                      <a:pt x="701" y="101"/>
                      <a:pt x="600" y="68"/>
                      <a:pt x="500" y="34"/>
                    </a:cubicBezTo>
                    <a:cubicBezTo>
                      <a:pt x="467" y="1"/>
                      <a:pt x="400" y="1"/>
                      <a:pt x="36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183630" y="1965759"/>
                <a:ext cx="1787637" cy="3884852"/>
              </a:xfrm>
              <a:custGeom>
                <a:avLst/>
                <a:gdLst/>
                <a:ahLst/>
                <a:cxnLst/>
                <a:rect l="l" t="t" r="r" b="b"/>
                <a:pathLst>
                  <a:path w="56809" h="123456" extrusionOk="0">
                    <a:moveTo>
                      <a:pt x="21916" y="1"/>
                    </a:moveTo>
                    <a:cubicBezTo>
                      <a:pt x="21916" y="1"/>
                      <a:pt x="4738" y="17146"/>
                      <a:pt x="2736" y="20482"/>
                    </a:cubicBezTo>
                    <a:cubicBezTo>
                      <a:pt x="735" y="23818"/>
                      <a:pt x="134" y="48102"/>
                      <a:pt x="134" y="48102"/>
                    </a:cubicBezTo>
                    <a:cubicBezTo>
                      <a:pt x="1" y="52305"/>
                      <a:pt x="8707" y="64914"/>
                      <a:pt x="8707" y="64914"/>
                    </a:cubicBezTo>
                    <a:lnTo>
                      <a:pt x="2002" y="123456"/>
                    </a:lnTo>
                    <a:lnTo>
                      <a:pt x="52605" y="123456"/>
                    </a:lnTo>
                    <a:lnTo>
                      <a:pt x="47802" y="65514"/>
                    </a:lnTo>
                    <a:cubicBezTo>
                      <a:pt x="47802" y="65514"/>
                      <a:pt x="56808" y="44699"/>
                      <a:pt x="56708" y="41430"/>
                    </a:cubicBezTo>
                    <a:cubicBezTo>
                      <a:pt x="56608" y="38161"/>
                      <a:pt x="54306" y="17513"/>
                      <a:pt x="54306" y="17513"/>
                    </a:cubicBezTo>
                    <a:cubicBezTo>
                      <a:pt x="54306" y="17513"/>
                      <a:pt x="55040" y="11342"/>
                      <a:pt x="53873" y="8974"/>
                    </a:cubicBezTo>
                    <a:cubicBezTo>
                      <a:pt x="52778" y="6814"/>
                      <a:pt x="47746" y="5432"/>
                      <a:pt x="46133" y="5432"/>
                    </a:cubicBezTo>
                    <a:cubicBezTo>
                      <a:pt x="45977" y="5432"/>
                      <a:pt x="45852" y="5445"/>
                      <a:pt x="45767" y="5471"/>
                    </a:cubicBezTo>
                    <a:cubicBezTo>
                      <a:pt x="45300" y="5571"/>
                      <a:pt x="44866" y="5771"/>
                      <a:pt x="44499" y="6072"/>
                    </a:cubicBezTo>
                    <a:cubicBezTo>
                      <a:pt x="44499" y="6072"/>
                      <a:pt x="43265" y="2436"/>
                      <a:pt x="42565" y="1835"/>
                    </a:cubicBezTo>
                    <a:cubicBezTo>
                      <a:pt x="41897" y="1235"/>
                      <a:pt x="36193" y="601"/>
                      <a:pt x="35660" y="601"/>
                    </a:cubicBezTo>
                    <a:cubicBezTo>
                      <a:pt x="35159" y="601"/>
                      <a:pt x="32691" y="2436"/>
                      <a:pt x="32691" y="2436"/>
                    </a:cubicBezTo>
                    <a:cubicBezTo>
                      <a:pt x="32691" y="2436"/>
                      <a:pt x="32324" y="1335"/>
                      <a:pt x="31723" y="968"/>
                    </a:cubicBezTo>
                    <a:cubicBezTo>
                      <a:pt x="31209" y="654"/>
                      <a:pt x="27000" y="266"/>
                      <a:pt x="25656" y="266"/>
                    </a:cubicBezTo>
                    <a:cubicBezTo>
                      <a:pt x="25430" y="266"/>
                      <a:pt x="25286" y="277"/>
                      <a:pt x="25252" y="301"/>
                    </a:cubicBezTo>
                    <a:cubicBezTo>
                      <a:pt x="25052" y="468"/>
                      <a:pt x="23718" y="3036"/>
                      <a:pt x="23718" y="3036"/>
                    </a:cubicBezTo>
                    <a:lnTo>
                      <a:pt x="219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1622412" y="2606059"/>
                <a:ext cx="234087" cy="462918"/>
              </a:xfrm>
              <a:custGeom>
                <a:avLst/>
                <a:gdLst/>
                <a:ahLst/>
                <a:cxnLst/>
                <a:rect l="l" t="t" r="r" b="b"/>
                <a:pathLst>
                  <a:path w="7439" h="14711" extrusionOk="0">
                    <a:moveTo>
                      <a:pt x="6471" y="0"/>
                    </a:moveTo>
                    <a:lnTo>
                      <a:pt x="0" y="8406"/>
                    </a:lnTo>
                    <a:cubicBezTo>
                      <a:pt x="2702" y="10208"/>
                      <a:pt x="5204" y="12343"/>
                      <a:pt x="7439" y="14711"/>
                    </a:cubicBezTo>
                    <a:lnTo>
                      <a:pt x="6471" y="0"/>
                    </a:lnTo>
                    <a:close/>
                  </a:path>
                </a:pathLst>
              </a:custGeom>
              <a:solidFill>
                <a:srgbClr val="D32A5A">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1971953" y="3124581"/>
                <a:ext cx="684387" cy="574219"/>
              </a:xfrm>
              <a:custGeom>
                <a:avLst/>
                <a:gdLst/>
                <a:ahLst/>
                <a:cxnLst/>
                <a:rect l="l" t="t" r="r" b="b"/>
                <a:pathLst>
                  <a:path w="21749" h="18248" extrusionOk="0">
                    <a:moveTo>
                      <a:pt x="7839" y="1"/>
                    </a:moveTo>
                    <a:cubicBezTo>
                      <a:pt x="7839" y="1"/>
                      <a:pt x="6536" y="4195"/>
                      <a:pt x="2671" y="4195"/>
                    </a:cubicBezTo>
                    <a:cubicBezTo>
                      <a:pt x="1950" y="4195"/>
                      <a:pt x="1140" y="4050"/>
                      <a:pt x="234" y="3704"/>
                    </a:cubicBezTo>
                    <a:lnTo>
                      <a:pt x="0" y="4504"/>
                    </a:lnTo>
                    <a:lnTo>
                      <a:pt x="3136" y="18247"/>
                    </a:lnTo>
                    <a:lnTo>
                      <a:pt x="21749" y="4037"/>
                    </a:lnTo>
                    <a:cubicBezTo>
                      <a:pt x="21749" y="4037"/>
                      <a:pt x="17646" y="3270"/>
                      <a:pt x="16579" y="835"/>
                    </a:cubicBezTo>
                    <a:cubicBezTo>
                      <a:pt x="16579" y="835"/>
                      <a:pt x="14510" y="3904"/>
                      <a:pt x="12742" y="4171"/>
                    </a:cubicBezTo>
                    <a:cubicBezTo>
                      <a:pt x="12627" y="4190"/>
                      <a:pt x="12508" y="4199"/>
                      <a:pt x="12387" y="4199"/>
                    </a:cubicBezTo>
                    <a:cubicBezTo>
                      <a:pt x="10631" y="4199"/>
                      <a:pt x="8432" y="2217"/>
                      <a:pt x="7839" y="1"/>
                    </a:cubicBezTo>
                    <a:close/>
                  </a:path>
                </a:pathLst>
              </a:custGeom>
              <a:solidFill>
                <a:srgbClr val="D32A5A">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1457617" y="885542"/>
                <a:ext cx="489162" cy="1561008"/>
              </a:xfrm>
              <a:custGeom>
                <a:avLst/>
                <a:gdLst/>
                <a:ahLst/>
                <a:cxnLst/>
                <a:rect l="l" t="t" r="r" b="b"/>
                <a:pathLst>
                  <a:path w="15545" h="49607" extrusionOk="0">
                    <a:moveTo>
                      <a:pt x="7424" y="1"/>
                    </a:moveTo>
                    <a:cubicBezTo>
                      <a:pt x="6367" y="1"/>
                      <a:pt x="5273" y="480"/>
                      <a:pt x="4403" y="1772"/>
                    </a:cubicBezTo>
                    <a:cubicBezTo>
                      <a:pt x="2035" y="5341"/>
                      <a:pt x="0" y="49606"/>
                      <a:pt x="0" y="49606"/>
                    </a:cubicBezTo>
                    <a:lnTo>
                      <a:pt x="0" y="49606"/>
                    </a:lnTo>
                    <a:lnTo>
                      <a:pt x="15544" y="47104"/>
                    </a:lnTo>
                    <a:cubicBezTo>
                      <a:pt x="15544" y="47104"/>
                      <a:pt x="11909" y="3873"/>
                      <a:pt x="11075" y="2172"/>
                    </a:cubicBezTo>
                    <a:cubicBezTo>
                      <a:pt x="10570" y="1123"/>
                      <a:pt x="9041" y="1"/>
                      <a:pt x="7424" y="1"/>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570963" y="1098735"/>
                <a:ext cx="246705" cy="403099"/>
              </a:xfrm>
              <a:custGeom>
                <a:avLst/>
                <a:gdLst/>
                <a:ahLst/>
                <a:cxnLst/>
                <a:rect l="l" t="t" r="r" b="b"/>
                <a:pathLst>
                  <a:path w="7840" h="12810" extrusionOk="0">
                    <a:moveTo>
                      <a:pt x="3903" y="0"/>
                    </a:moveTo>
                    <a:cubicBezTo>
                      <a:pt x="3903" y="0"/>
                      <a:pt x="1" y="6739"/>
                      <a:pt x="1" y="8907"/>
                    </a:cubicBezTo>
                    <a:cubicBezTo>
                      <a:pt x="1" y="11075"/>
                      <a:pt x="1735" y="12810"/>
                      <a:pt x="3903" y="12810"/>
                    </a:cubicBezTo>
                    <a:cubicBezTo>
                      <a:pt x="6072" y="12810"/>
                      <a:pt x="7840" y="11075"/>
                      <a:pt x="7840" y="8907"/>
                    </a:cubicBezTo>
                    <a:cubicBezTo>
                      <a:pt x="7840" y="6739"/>
                      <a:pt x="3903" y="0"/>
                      <a:pt x="39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1598245" y="1334961"/>
                <a:ext cx="66176" cy="120772"/>
              </a:xfrm>
              <a:custGeom>
                <a:avLst/>
                <a:gdLst/>
                <a:ahLst/>
                <a:cxnLst/>
                <a:rect l="l" t="t" r="r" b="b"/>
                <a:pathLst>
                  <a:path w="2103" h="3838" extrusionOk="0">
                    <a:moveTo>
                      <a:pt x="792" y="1"/>
                    </a:moveTo>
                    <a:cubicBezTo>
                      <a:pt x="587" y="1"/>
                      <a:pt x="384" y="96"/>
                      <a:pt x="268" y="299"/>
                    </a:cubicBezTo>
                    <a:cubicBezTo>
                      <a:pt x="134" y="633"/>
                      <a:pt x="34" y="966"/>
                      <a:pt x="34" y="1300"/>
                    </a:cubicBezTo>
                    <a:cubicBezTo>
                      <a:pt x="1" y="1600"/>
                      <a:pt x="34" y="1900"/>
                      <a:pt x="101" y="2200"/>
                    </a:cubicBezTo>
                    <a:cubicBezTo>
                      <a:pt x="268" y="2834"/>
                      <a:pt x="635" y="3368"/>
                      <a:pt x="1168" y="3768"/>
                    </a:cubicBezTo>
                    <a:cubicBezTo>
                      <a:pt x="1251" y="3809"/>
                      <a:pt x="1359" y="3838"/>
                      <a:pt x="1461" y="3838"/>
                    </a:cubicBezTo>
                    <a:cubicBezTo>
                      <a:pt x="1524" y="3838"/>
                      <a:pt x="1584" y="3827"/>
                      <a:pt x="1635" y="3802"/>
                    </a:cubicBezTo>
                    <a:cubicBezTo>
                      <a:pt x="1802" y="3768"/>
                      <a:pt x="1936" y="3668"/>
                      <a:pt x="2036" y="3535"/>
                    </a:cubicBezTo>
                    <a:cubicBezTo>
                      <a:pt x="2102" y="3401"/>
                      <a:pt x="2102" y="3235"/>
                      <a:pt x="2069" y="3068"/>
                    </a:cubicBezTo>
                    <a:cubicBezTo>
                      <a:pt x="2002" y="2901"/>
                      <a:pt x="1902" y="2768"/>
                      <a:pt x="1769" y="2701"/>
                    </a:cubicBezTo>
                    <a:lnTo>
                      <a:pt x="1769" y="2701"/>
                    </a:lnTo>
                    <a:cubicBezTo>
                      <a:pt x="1807" y="2720"/>
                      <a:pt x="1846" y="2739"/>
                      <a:pt x="1852" y="2739"/>
                    </a:cubicBezTo>
                    <a:cubicBezTo>
                      <a:pt x="1857" y="2739"/>
                      <a:pt x="1844" y="2729"/>
                      <a:pt x="1802" y="2701"/>
                    </a:cubicBezTo>
                    <a:lnTo>
                      <a:pt x="1769" y="2634"/>
                    </a:lnTo>
                    <a:lnTo>
                      <a:pt x="1635" y="2534"/>
                    </a:lnTo>
                    <a:cubicBezTo>
                      <a:pt x="1613" y="2511"/>
                      <a:pt x="1560" y="2428"/>
                      <a:pt x="1559" y="2428"/>
                    </a:cubicBezTo>
                    <a:lnTo>
                      <a:pt x="1559" y="2428"/>
                    </a:lnTo>
                    <a:cubicBezTo>
                      <a:pt x="1558" y="2428"/>
                      <a:pt x="1570" y="2447"/>
                      <a:pt x="1602" y="2501"/>
                    </a:cubicBezTo>
                    <a:lnTo>
                      <a:pt x="1502" y="2367"/>
                    </a:lnTo>
                    <a:cubicBezTo>
                      <a:pt x="1469" y="2267"/>
                      <a:pt x="1402" y="2200"/>
                      <a:pt x="1369" y="2100"/>
                    </a:cubicBezTo>
                    <a:lnTo>
                      <a:pt x="1369" y="2034"/>
                    </a:lnTo>
                    <a:cubicBezTo>
                      <a:pt x="1335" y="2000"/>
                      <a:pt x="1335" y="1934"/>
                      <a:pt x="1302" y="1867"/>
                    </a:cubicBezTo>
                    <a:cubicBezTo>
                      <a:pt x="1302" y="1800"/>
                      <a:pt x="1302" y="1767"/>
                      <a:pt x="1268" y="1700"/>
                    </a:cubicBezTo>
                    <a:lnTo>
                      <a:pt x="1268" y="1667"/>
                    </a:lnTo>
                    <a:cubicBezTo>
                      <a:pt x="1268" y="1567"/>
                      <a:pt x="1268" y="1467"/>
                      <a:pt x="1268" y="1366"/>
                    </a:cubicBezTo>
                    <a:cubicBezTo>
                      <a:pt x="1268" y="1321"/>
                      <a:pt x="1284" y="1213"/>
                      <a:pt x="1283" y="1213"/>
                    </a:cubicBezTo>
                    <a:lnTo>
                      <a:pt x="1283" y="1213"/>
                    </a:lnTo>
                    <a:cubicBezTo>
                      <a:pt x="1283" y="1213"/>
                      <a:pt x="1279" y="1236"/>
                      <a:pt x="1268" y="1300"/>
                    </a:cubicBezTo>
                    <a:cubicBezTo>
                      <a:pt x="1268" y="1266"/>
                      <a:pt x="1268" y="1200"/>
                      <a:pt x="1302" y="1166"/>
                    </a:cubicBezTo>
                    <a:cubicBezTo>
                      <a:pt x="1335" y="1100"/>
                      <a:pt x="1335" y="1066"/>
                      <a:pt x="1335" y="1000"/>
                    </a:cubicBezTo>
                    <a:cubicBezTo>
                      <a:pt x="1359" y="976"/>
                      <a:pt x="1400" y="867"/>
                      <a:pt x="1385" y="867"/>
                    </a:cubicBezTo>
                    <a:cubicBezTo>
                      <a:pt x="1382" y="867"/>
                      <a:pt x="1375" y="873"/>
                      <a:pt x="1365" y="886"/>
                    </a:cubicBezTo>
                    <a:lnTo>
                      <a:pt x="1365" y="886"/>
                    </a:lnTo>
                    <a:cubicBezTo>
                      <a:pt x="1435" y="762"/>
                      <a:pt x="1431" y="614"/>
                      <a:pt x="1402" y="466"/>
                    </a:cubicBezTo>
                    <a:cubicBezTo>
                      <a:pt x="1326" y="164"/>
                      <a:pt x="1058" y="1"/>
                      <a:pt x="792" y="1"/>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1483830" y="2038071"/>
                <a:ext cx="1377207" cy="1709000"/>
              </a:xfrm>
              <a:custGeom>
                <a:avLst/>
                <a:gdLst/>
                <a:ahLst/>
                <a:cxnLst/>
                <a:rect l="l" t="t" r="r" b="b"/>
                <a:pathLst>
                  <a:path w="43766" h="54310" extrusionOk="0">
                    <a:moveTo>
                      <a:pt x="10408" y="19385"/>
                    </a:moveTo>
                    <a:lnTo>
                      <a:pt x="10408" y="19385"/>
                    </a:lnTo>
                    <a:cubicBezTo>
                      <a:pt x="10375" y="22787"/>
                      <a:pt x="10609" y="26223"/>
                      <a:pt x="11076" y="29592"/>
                    </a:cubicBezTo>
                    <a:cubicBezTo>
                      <a:pt x="11176" y="30259"/>
                      <a:pt x="11276" y="30893"/>
                      <a:pt x="11376" y="31560"/>
                    </a:cubicBezTo>
                    <a:cubicBezTo>
                      <a:pt x="10675" y="30793"/>
                      <a:pt x="9941" y="30059"/>
                      <a:pt x="9141" y="29392"/>
                    </a:cubicBezTo>
                    <a:cubicBezTo>
                      <a:pt x="7873" y="28291"/>
                      <a:pt x="6506" y="27357"/>
                      <a:pt x="5038" y="26557"/>
                    </a:cubicBezTo>
                    <a:cubicBezTo>
                      <a:pt x="6639" y="24555"/>
                      <a:pt x="8173" y="22520"/>
                      <a:pt x="9675" y="20452"/>
                    </a:cubicBezTo>
                    <a:cubicBezTo>
                      <a:pt x="9908" y="20085"/>
                      <a:pt x="10175" y="19752"/>
                      <a:pt x="10408" y="19385"/>
                    </a:cubicBezTo>
                    <a:close/>
                    <a:moveTo>
                      <a:pt x="13940" y="0"/>
                    </a:moveTo>
                    <a:cubicBezTo>
                      <a:pt x="12480" y="0"/>
                      <a:pt x="11138" y="810"/>
                      <a:pt x="10008" y="1672"/>
                    </a:cubicBezTo>
                    <a:cubicBezTo>
                      <a:pt x="8540" y="2806"/>
                      <a:pt x="7139" y="4040"/>
                      <a:pt x="5705" y="5241"/>
                    </a:cubicBezTo>
                    <a:lnTo>
                      <a:pt x="1269" y="8911"/>
                    </a:lnTo>
                    <a:lnTo>
                      <a:pt x="201" y="9845"/>
                    </a:lnTo>
                    <a:cubicBezTo>
                      <a:pt x="1" y="10045"/>
                      <a:pt x="1" y="10345"/>
                      <a:pt x="201" y="10578"/>
                    </a:cubicBezTo>
                    <a:cubicBezTo>
                      <a:pt x="301" y="10678"/>
                      <a:pt x="435" y="10729"/>
                      <a:pt x="568" y="10729"/>
                    </a:cubicBezTo>
                    <a:cubicBezTo>
                      <a:pt x="701" y="10729"/>
                      <a:pt x="835" y="10678"/>
                      <a:pt x="935" y="10578"/>
                    </a:cubicBezTo>
                    <a:lnTo>
                      <a:pt x="9408" y="3507"/>
                    </a:lnTo>
                    <a:cubicBezTo>
                      <a:pt x="10542" y="2539"/>
                      <a:pt x="11776" y="1439"/>
                      <a:pt x="13310" y="1105"/>
                    </a:cubicBezTo>
                    <a:cubicBezTo>
                      <a:pt x="13517" y="1059"/>
                      <a:pt x="13724" y="1037"/>
                      <a:pt x="13928" y="1037"/>
                    </a:cubicBezTo>
                    <a:cubicBezTo>
                      <a:pt x="14909" y="1037"/>
                      <a:pt x="15827" y="1550"/>
                      <a:pt x="16379" y="2406"/>
                    </a:cubicBezTo>
                    <a:cubicBezTo>
                      <a:pt x="18147" y="5008"/>
                      <a:pt x="16579" y="8043"/>
                      <a:pt x="15145" y="10378"/>
                    </a:cubicBezTo>
                    <a:cubicBezTo>
                      <a:pt x="13310" y="13347"/>
                      <a:pt x="11409" y="16216"/>
                      <a:pt x="9408" y="19051"/>
                    </a:cubicBezTo>
                    <a:cubicBezTo>
                      <a:pt x="7373" y="21887"/>
                      <a:pt x="5271" y="24622"/>
                      <a:pt x="3103" y="27290"/>
                    </a:cubicBezTo>
                    <a:lnTo>
                      <a:pt x="2269" y="28324"/>
                    </a:lnTo>
                    <a:cubicBezTo>
                      <a:pt x="2069" y="28525"/>
                      <a:pt x="2069" y="28858"/>
                      <a:pt x="2269" y="29058"/>
                    </a:cubicBezTo>
                    <a:cubicBezTo>
                      <a:pt x="2369" y="29158"/>
                      <a:pt x="2503" y="29208"/>
                      <a:pt x="2636" y="29208"/>
                    </a:cubicBezTo>
                    <a:cubicBezTo>
                      <a:pt x="2770" y="29208"/>
                      <a:pt x="2903" y="29158"/>
                      <a:pt x="3003" y="29058"/>
                    </a:cubicBezTo>
                    <a:cubicBezTo>
                      <a:pt x="3470" y="28491"/>
                      <a:pt x="3937" y="27924"/>
                      <a:pt x="4371" y="27390"/>
                    </a:cubicBezTo>
                    <a:lnTo>
                      <a:pt x="4471" y="27424"/>
                    </a:lnTo>
                    <a:cubicBezTo>
                      <a:pt x="7006" y="28825"/>
                      <a:pt x="9274" y="30659"/>
                      <a:pt x="11142" y="32861"/>
                    </a:cubicBezTo>
                    <a:cubicBezTo>
                      <a:pt x="12977" y="35029"/>
                      <a:pt x="14445" y="37531"/>
                      <a:pt x="15445" y="40200"/>
                    </a:cubicBezTo>
                    <a:cubicBezTo>
                      <a:pt x="16980" y="44469"/>
                      <a:pt x="17714" y="49273"/>
                      <a:pt x="17947" y="53809"/>
                    </a:cubicBezTo>
                    <a:cubicBezTo>
                      <a:pt x="17964" y="54143"/>
                      <a:pt x="18239" y="54310"/>
                      <a:pt x="18506" y="54310"/>
                    </a:cubicBezTo>
                    <a:cubicBezTo>
                      <a:pt x="18773" y="54310"/>
                      <a:pt x="19031" y="54143"/>
                      <a:pt x="19015" y="53809"/>
                    </a:cubicBezTo>
                    <a:cubicBezTo>
                      <a:pt x="18814" y="50340"/>
                      <a:pt x="18314" y="46871"/>
                      <a:pt x="17413" y="43502"/>
                    </a:cubicBezTo>
                    <a:cubicBezTo>
                      <a:pt x="17113" y="41901"/>
                      <a:pt x="16646" y="40366"/>
                      <a:pt x="16012" y="38865"/>
                    </a:cubicBezTo>
                    <a:lnTo>
                      <a:pt x="16012" y="38865"/>
                    </a:lnTo>
                    <a:cubicBezTo>
                      <a:pt x="16750" y="39187"/>
                      <a:pt x="17540" y="39347"/>
                      <a:pt x="18330" y="39347"/>
                    </a:cubicBezTo>
                    <a:cubicBezTo>
                      <a:pt x="18934" y="39347"/>
                      <a:pt x="19537" y="39253"/>
                      <a:pt x="20115" y="39065"/>
                    </a:cubicBezTo>
                    <a:cubicBezTo>
                      <a:pt x="21650" y="38532"/>
                      <a:pt x="22851" y="37364"/>
                      <a:pt x="23418" y="35830"/>
                    </a:cubicBezTo>
                    <a:cubicBezTo>
                      <a:pt x="23918" y="37164"/>
                      <a:pt x="24885" y="38265"/>
                      <a:pt x="26186" y="38865"/>
                    </a:cubicBezTo>
                    <a:cubicBezTo>
                      <a:pt x="26687" y="39106"/>
                      <a:pt x="27235" y="39226"/>
                      <a:pt x="27795" y="39226"/>
                    </a:cubicBezTo>
                    <a:cubicBezTo>
                      <a:pt x="28169" y="39226"/>
                      <a:pt x="28548" y="39172"/>
                      <a:pt x="28922" y="39065"/>
                    </a:cubicBezTo>
                    <a:cubicBezTo>
                      <a:pt x="29822" y="38799"/>
                      <a:pt x="30656" y="38265"/>
                      <a:pt x="31257" y="37531"/>
                    </a:cubicBezTo>
                    <a:cubicBezTo>
                      <a:pt x="31590" y="37131"/>
                      <a:pt x="31857" y="36730"/>
                      <a:pt x="32091" y="36297"/>
                    </a:cubicBezTo>
                    <a:cubicBezTo>
                      <a:pt x="33125" y="37498"/>
                      <a:pt x="34292" y="38665"/>
                      <a:pt x="35893" y="38999"/>
                    </a:cubicBezTo>
                    <a:cubicBezTo>
                      <a:pt x="36159" y="39068"/>
                      <a:pt x="36433" y="39101"/>
                      <a:pt x="36710" y="39101"/>
                    </a:cubicBezTo>
                    <a:cubicBezTo>
                      <a:pt x="37231" y="39101"/>
                      <a:pt x="37760" y="38983"/>
                      <a:pt x="38262" y="38765"/>
                    </a:cubicBezTo>
                    <a:cubicBezTo>
                      <a:pt x="38862" y="38432"/>
                      <a:pt x="39396" y="37998"/>
                      <a:pt x="39796" y="37398"/>
                    </a:cubicBezTo>
                    <a:cubicBezTo>
                      <a:pt x="40663" y="36230"/>
                      <a:pt x="41064" y="34762"/>
                      <a:pt x="41431" y="33361"/>
                    </a:cubicBezTo>
                    <a:cubicBezTo>
                      <a:pt x="41931" y="31527"/>
                      <a:pt x="42365" y="29692"/>
                      <a:pt x="42765" y="27824"/>
                    </a:cubicBezTo>
                    <a:cubicBezTo>
                      <a:pt x="43165" y="25723"/>
                      <a:pt x="43499" y="23588"/>
                      <a:pt x="43766" y="21453"/>
                    </a:cubicBezTo>
                    <a:cubicBezTo>
                      <a:pt x="43766" y="21153"/>
                      <a:pt x="43532" y="20919"/>
                      <a:pt x="43265" y="20919"/>
                    </a:cubicBezTo>
                    <a:cubicBezTo>
                      <a:pt x="42965" y="20919"/>
                      <a:pt x="42731" y="21153"/>
                      <a:pt x="42731" y="21420"/>
                    </a:cubicBezTo>
                    <a:cubicBezTo>
                      <a:pt x="42298" y="24955"/>
                      <a:pt x="41631" y="28425"/>
                      <a:pt x="40763" y="31860"/>
                    </a:cubicBezTo>
                    <a:cubicBezTo>
                      <a:pt x="40396" y="33261"/>
                      <a:pt x="40096" y="34762"/>
                      <a:pt x="39396" y="36063"/>
                    </a:cubicBezTo>
                    <a:cubicBezTo>
                      <a:pt x="38862" y="37131"/>
                      <a:pt x="37995" y="38065"/>
                      <a:pt x="36694" y="38065"/>
                    </a:cubicBezTo>
                    <a:cubicBezTo>
                      <a:pt x="34893" y="38031"/>
                      <a:pt x="33625" y="36497"/>
                      <a:pt x="32591" y="35229"/>
                    </a:cubicBezTo>
                    <a:cubicBezTo>
                      <a:pt x="32958" y="34062"/>
                      <a:pt x="33258" y="32861"/>
                      <a:pt x="33458" y="31627"/>
                    </a:cubicBezTo>
                    <a:cubicBezTo>
                      <a:pt x="33892" y="29258"/>
                      <a:pt x="34292" y="26923"/>
                      <a:pt x="34659" y="24555"/>
                    </a:cubicBezTo>
                    <a:cubicBezTo>
                      <a:pt x="35460" y="19785"/>
                      <a:pt x="36160" y="15015"/>
                      <a:pt x="36761" y="10245"/>
                    </a:cubicBezTo>
                    <a:cubicBezTo>
                      <a:pt x="36827" y="9678"/>
                      <a:pt x="36894" y="9077"/>
                      <a:pt x="36961" y="8510"/>
                    </a:cubicBezTo>
                    <a:cubicBezTo>
                      <a:pt x="36961" y="8210"/>
                      <a:pt x="36727" y="7977"/>
                      <a:pt x="36460" y="7977"/>
                    </a:cubicBezTo>
                    <a:cubicBezTo>
                      <a:pt x="36160" y="7977"/>
                      <a:pt x="35927" y="8210"/>
                      <a:pt x="35927" y="8510"/>
                    </a:cubicBezTo>
                    <a:cubicBezTo>
                      <a:pt x="35360" y="13114"/>
                      <a:pt x="34692" y="17684"/>
                      <a:pt x="33959" y="22253"/>
                    </a:cubicBezTo>
                    <a:cubicBezTo>
                      <a:pt x="33592" y="24555"/>
                      <a:pt x="33225" y="26823"/>
                      <a:pt x="32824" y="29092"/>
                    </a:cubicBezTo>
                    <a:cubicBezTo>
                      <a:pt x="32624" y="30226"/>
                      <a:pt x="32424" y="31327"/>
                      <a:pt x="32224" y="32461"/>
                    </a:cubicBezTo>
                    <a:cubicBezTo>
                      <a:pt x="32057" y="33428"/>
                      <a:pt x="31757" y="34395"/>
                      <a:pt x="31390" y="35329"/>
                    </a:cubicBezTo>
                    <a:cubicBezTo>
                      <a:pt x="30732" y="36739"/>
                      <a:pt x="29427" y="38150"/>
                      <a:pt x="27778" y="38150"/>
                    </a:cubicBezTo>
                    <a:cubicBezTo>
                      <a:pt x="27671" y="38150"/>
                      <a:pt x="27563" y="38144"/>
                      <a:pt x="27454" y="38131"/>
                    </a:cubicBezTo>
                    <a:cubicBezTo>
                      <a:pt x="25786" y="37931"/>
                      <a:pt x="24619" y="36397"/>
                      <a:pt x="24152" y="34896"/>
                    </a:cubicBezTo>
                    <a:cubicBezTo>
                      <a:pt x="23885" y="33862"/>
                      <a:pt x="23718" y="32828"/>
                      <a:pt x="23751" y="31760"/>
                    </a:cubicBezTo>
                    <a:cubicBezTo>
                      <a:pt x="23718" y="30626"/>
                      <a:pt x="23751" y="29525"/>
                      <a:pt x="23751" y="28391"/>
                    </a:cubicBezTo>
                    <a:lnTo>
                      <a:pt x="23751" y="21386"/>
                    </a:lnTo>
                    <a:lnTo>
                      <a:pt x="23751" y="7409"/>
                    </a:lnTo>
                    <a:lnTo>
                      <a:pt x="23751" y="5708"/>
                    </a:lnTo>
                    <a:cubicBezTo>
                      <a:pt x="23751" y="5358"/>
                      <a:pt x="23484" y="5183"/>
                      <a:pt x="23218" y="5183"/>
                    </a:cubicBezTo>
                    <a:cubicBezTo>
                      <a:pt x="22951" y="5183"/>
                      <a:pt x="22684" y="5358"/>
                      <a:pt x="22684" y="5708"/>
                    </a:cubicBezTo>
                    <a:lnTo>
                      <a:pt x="22684" y="20219"/>
                    </a:lnTo>
                    <a:lnTo>
                      <a:pt x="22684" y="27424"/>
                    </a:lnTo>
                    <a:lnTo>
                      <a:pt x="22684" y="31026"/>
                    </a:lnTo>
                    <a:cubicBezTo>
                      <a:pt x="22684" y="32928"/>
                      <a:pt x="22984" y="35196"/>
                      <a:pt x="21683" y="36764"/>
                    </a:cubicBezTo>
                    <a:cubicBezTo>
                      <a:pt x="20857" y="37738"/>
                      <a:pt x="19639" y="38294"/>
                      <a:pt x="18376" y="38294"/>
                    </a:cubicBezTo>
                    <a:cubicBezTo>
                      <a:pt x="18212" y="38294"/>
                      <a:pt x="18046" y="38284"/>
                      <a:pt x="17880" y="38265"/>
                    </a:cubicBezTo>
                    <a:cubicBezTo>
                      <a:pt x="17113" y="38198"/>
                      <a:pt x="15846" y="37865"/>
                      <a:pt x="15279" y="37264"/>
                    </a:cubicBezTo>
                    <a:cubicBezTo>
                      <a:pt x="15078" y="36931"/>
                      <a:pt x="14878" y="36630"/>
                      <a:pt x="14745" y="36263"/>
                    </a:cubicBezTo>
                    <a:cubicBezTo>
                      <a:pt x="14211" y="35296"/>
                      <a:pt x="13411" y="34462"/>
                      <a:pt x="12944" y="33428"/>
                    </a:cubicBezTo>
                    <a:cubicBezTo>
                      <a:pt x="12410" y="32327"/>
                      <a:pt x="12310" y="31026"/>
                      <a:pt x="12143" y="29826"/>
                    </a:cubicBezTo>
                    <a:cubicBezTo>
                      <a:pt x="11709" y="26957"/>
                      <a:pt x="11476" y="24088"/>
                      <a:pt x="11442" y="21219"/>
                    </a:cubicBezTo>
                    <a:cubicBezTo>
                      <a:pt x="11409" y="20085"/>
                      <a:pt x="11442" y="18984"/>
                      <a:pt x="11476" y="17917"/>
                    </a:cubicBezTo>
                    <a:lnTo>
                      <a:pt x="11476" y="17850"/>
                    </a:lnTo>
                    <a:cubicBezTo>
                      <a:pt x="12944" y="15749"/>
                      <a:pt x="14345" y="13581"/>
                      <a:pt x="15712" y="11379"/>
                    </a:cubicBezTo>
                    <a:cubicBezTo>
                      <a:pt x="16613" y="9945"/>
                      <a:pt x="17513" y="8444"/>
                      <a:pt x="17947" y="6809"/>
                    </a:cubicBezTo>
                    <a:cubicBezTo>
                      <a:pt x="18347" y="5341"/>
                      <a:pt x="18247" y="3807"/>
                      <a:pt x="17580" y="2439"/>
                    </a:cubicBezTo>
                    <a:cubicBezTo>
                      <a:pt x="17013" y="1172"/>
                      <a:pt x="15846" y="271"/>
                      <a:pt x="14478" y="38"/>
                    </a:cubicBezTo>
                    <a:cubicBezTo>
                      <a:pt x="14297" y="12"/>
                      <a:pt x="14118" y="0"/>
                      <a:pt x="139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562404" y="1782901"/>
                <a:ext cx="279400" cy="52488"/>
              </a:xfrm>
              <a:custGeom>
                <a:avLst/>
                <a:gdLst/>
                <a:ahLst/>
                <a:cxnLst/>
                <a:rect l="l" t="t" r="r" b="b"/>
                <a:pathLst>
                  <a:path w="8879" h="1668" extrusionOk="0">
                    <a:moveTo>
                      <a:pt x="6691" y="1"/>
                    </a:moveTo>
                    <a:cubicBezTo>
                      <a:pt x="4664" y="1"/>
                      <a:pt x="2641" y="214"/>
                      <a:pt x="640" y="641"/>
                    </a:cubicBezTo>
                    <a:cubicBezTo>
                      <a:pt x="0" y="793"/>
                      <a:pt x="194" y="1667"/>
                      <a:pt x="765" y="1667"/>
                    </a:cubicBezTo>
                    <a:cubicBezTo>
                      <a:pt x="820" y="1667"/>
                      <a:pt x="878" y="1659"/>
                      <a:pt x="940" y="1642"/>
                    </a:cubicBezTo>
                    <a:cubicBezTo>
                      <a:pt x="2874" y="1233"/>
                      <a:pt x="4875" y="1047"/>
                      <a:pt x="6870" y="1047"/>
                    </a:cubicBezTo>
                    <a:cubicBezTo>
                      <a:pt x="7318" y="1047"/>
                      <a:pt x="7765" y="1056"/>
                      <a:pt x="8212" y="1075"/>
                    </a:cubicBezTo>
                    <a:cubicBezTo>
                      <a:pt x="8222" y="1075"/>
                      <a:pt x="8233" y="1076"/>
                      <a:pt x="8243" y="1076"/>
                    </a:cubicBezTo>
                    <a:cubicBezTo>
                      <a:pt x="8879" y="1076"/>
                      <a:pt x="8868" y="74"/>
                      <a:pt x="8212" y="41"/>
                    </a:cubicBezTo>
                    <a:cubicBezTo>
                      <a:pt x="7705" y="14"/>
                      <a:pt x="7198" y="1"/>
                      <a:pt x="6691" y="1"/>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925759" y="2763523"/>
                <a:ext cx="144876" cy="39901"/>
              </a:xfrm>
              <a:custGeom>
                <a:avLst/>
                <a:gdLst/>
                <a:ahLst/>
                <a:cxnLst/>
                <a:rect l="l" t="t" r="r" b="b"/>
                <a:pathLst>
                  <a:path w="4604" h="1268" extrusionOk="0">
                    <a:moveTo>
                      <a:pt x="4103" y="0"/>
                    </a:moveTo>
                    <a:lnTo>
                      <a:pt x="534" y="234"/>
                    </a:lnTo>
                    <a:cubicBezTo>
                      <a:pt x="234" y="234"/>
                      <a:pt x="0" y="467"/>
                      <a:pt x="0" y="734"/>
                    </a:cubicBezTo>
                    <a:cubicBezTo>
                      <a:pt x="0" y="1034"/>
                      <a:pt x="234" y="1268"/>
                      <a:pt x="534" y="1268"/>
                    </a:cubicBezTo>
                    <a:lnTo>
                      <a:pt x="4103" y="1034"/>
                    </a:lnTo>
                    <a:cubicBezTo>
                      <a:pt x="4370" y="1034"/>
                      <a:pt x="4604" y="801"/>
                      <a:pt x="4604" y="500"/>
                    </a:cubicBezTo>
                    <a:cubicBezTo>
                      <a:pt x="4604" y="234"/>
                      <a:pt x="4370" y="0"/>
                      <a:pt x="4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1928906" y="2683721"/>
                <a:ext cx="136475" cy="43079"/>
              </a:xfrm>
              <a:custGeom>
                <a:avLst/>
                <a:gdLst/>
                <a:ahLst/>
                <a:cxnLst/>
                <a:rect l="l" t="t" r="r" b="b"/>
                <a:pathLst>
                  <a:path w="4337" h="1369" extrusionOk="0">
                    <a:moveTo>
                      <a:pt x="3803" y="1"/>
                    </a:moveTo>
                    <a:lnTo>
                      <a:pt x="534" y="301"/>
                    </a:lnTo>
                    <a:cubicBezTo>
                      <a:pt x="234" y="301"/>
                      <a:pt x="0" y="535"/>
                      <a:pt x="0" y="835"/>
                    </a:cubicBezTo>
                    <a:cubicBezTo>
                      <a:pt x="0" y="1102"/>
                      <a:pt x="234" y="1335"/>
                      <a:pt x="534" y="1369"/>
                    </a:cubicBezTo>
                    <a:lnTo>
                      <a:pt x="3803" y="1068"/>
                    </a:lnTo>
                    <a:cubicBezTo>
                      <a:pt x="4070" y="1035"/>
                      <a:pt x="4303" y="835"/>
                      <a:pt x="4337" y="535"/>
                    </a:cubicBezTo>
                    <a:cubicBezTo>
                      <a:pt x="4303" y="234"/>
                      <a:pt x="4070" y="1"/>
                      <a:pt x="38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2307838" y="2757733"/>
                <a:ext cx="125996" cy="45187"/>
              </a:xfrm>
              <a:custGeom>
                <a:avLst/>
                <a:gdLst/>
                <a:ahLst/>
                <a:cxnLst/>
                <a:rect l="l" t="t" r="r" b="b"/>
                <a:pathLst>
                  <a:path w="4004" h="1436" extrusionOk="0">
                    <a:moveTo>
                      <a:pt x="566" y="0"/>
                    </a:moveTo>
                    <a:cubicBezTo>
                      <a:pt x="349" y="0"/>
                      <a:pt x="150" y="135"/>
                      <a:pt x="67" y="384"/>
                    </a:cubicBezTo>
                    <a:cubicBezTo>
                      <a:pt x="0" y="651"/>
                      <a:pt x="167" y="951"/>
                      <a:pt x="434" y="1018"/>
                    </a:cubicBezTo>
                    <a:lnTo>
                      <a:pt x="3303" y="1418"/>
                    </a:lnTo>
                    <a:cubicBezTo>
                      <a:pt x="3348" y="1430"/>
                      <a:pt x="3395" y="1435"/>
                      <a:pt x="3442" y="1435"/>
                    </a:cubicBezTo>
                    <a:cubicBezTo>
                      <a:pt x="3666" y="1435"/>
                      <a:pt x="3881" y="1306"/>
                      <a:pt x="3936" y="1085"/>
                    </a:cubicBezTo>
                    <a:cubicBezTo>
                      <a:pt x="4003" y="784"/>
                      <a:pt x="3870" y="518"/>
                      <a:pt x="3570" y="418"/>
                    </a:cubicBezTo>
                    <a:lnTo>
                      <a:pt x="701" y="17"/>
                    </a:lnTo>
                    <a:cubicBezTo>
                      <a:pt x="656" y="6"/>
                      <a:pt x="611" y="0"/>
                      <a:pt x="5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2314131" y="2686427"/>
                <a:ext cx="125996" cy="45093"/>
              </a:xfrm>
              <a:custGeom>
                <a:avLst/>
                <a:gdLst/>
                <a:ahLst/>
                <a:cxnLst/>
                <a:rect l="l" t="t" r="r" b="b"/>
                <a:pathLst>
                  <a:path w="4004" h="1433" extrusionOk="0">
                    <a:moveTo>
                      <a:pt x="582" y="0"/>
                    </a:moveTo>
                    <a:cubicBezTo>
                      <a:pt x="358" y="0"/>
                      <a:pt x="152" y="155"/>
                      <a:pt x="67" y="382"/>
                    </a:cubicBezTo>
                    <a:cubicBezTo>
                      <a:pt x="0" y="649"/>
                      <a:pt x="167" y="949"/>
                      <a:pt x="434" y="1016"/>
                    </a:cubicBezTo>
                    <a:lnTo>
                      <a:pt x="3303" y="1416"/>
                    </a:lnTo>
                    <a:cubicBezTo>
                      <a:pt x="3348" y="1427"/>
                      <a:pt x="3394" y="1433"/>
                      <a:pt x="3440" y="1433"/>
                    </a:cubicBezTo>
                    <a:cubicBezTo>
                      <a:pt x="3665" y="1433"/>
                      <a:pt x="3881" y="1298"/>
                      <a:pt x="3937" y="1049"/>
                    </a:cubicBezTo>
                    <a:cubicBezTo>
                      <a:pt x="4003" y="782"/>
                      <a:pt x="3870" y="482"/>
                      <a:pt x="3570" y="415"/>
                    </a:cubicBezTo>
                    <a:lnTo>
                      <a:pt x="701" y="15"/>
                    </a:lnTo>
                    <a:cubicBezTo>
                      <a:pt x="661" y="5"/>
                      <a:pt x="621" y="0"/>
                      <a:pt x="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2622575" y="2785802"/>
                <a:ext cx="125618" cy="54974"/>
              </a:xfrm>
              <a:custGeom>
                <a:avLst/>
                <a:gdLst/>
                <a:ahLst/>
                <a:cxnLst/>
                <a:rect l="l" t="t" r="r" b="b"/>
                <a:pathLst>
                  <a:path w="3992" h="1747" extrusionOk="0">
                    <a:moveTo>
                      <a:pt x="740" y="0"/>
                    </a:moveTo>
                    <a:cubicBezTo>
                      <a:pt x="194" y="0"/>
                      <a:pt x="0" y="874"/>
                      <a:pt x="639" y="1027"/>
                    </a:cubicBezTo>
                    <a:lnTo>
                      <a:pt x="3108" y="1727"/>
                    </a:lnTo>
                    <a:cubicBezTo>
                      <a:pt x="3160" y="1740"/>
                      <a:pt x="3210" y="1746"/>
                      <a:pt x="3258" y="1746"/>
                    </a:cubicBezTo>
                    <a:cubicBezTo>
                      <a:pt x="3811" y="1746"/>
                      <a:pt x="3992" y="911"/>
                      <a:pt x="3408" y="726"/>
                    </a:cubicBezTo>
                    <a:lnTo>
                      <a:pt x="906" y="26"/>
                    </a:lnTo>
                    <a:cubicBezTo>
                      <a:pt x="848" y="8"/>
                      <a:pt x="792" y="0"/>
                      <a:pt x="7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2641613" y="2716857"/>
                <a:ext cx="116556" cy="47138"/>
              </a:xfrm>
              <a:custGeom>
                <a:avLst/>
                <a:gdLst/>
                <a:ahLst/>
                <a:cxnLst/>
                <a:rect l="l" t="t" r="r" b="b"/>
                <a:pathLst>
                  <a:path w="3704" h="1498" extrusionOk="0">
                    <a:moveTo>
                      <a:pt x="581" y="1"/>
                    </a:moveTo>
                    <a:cubicBezTo>
                      <a:pt x="350" y="1"/>
                      <a:pt x="124" y="155"/>
                      <a:pt x="68" y="382"/>
                    </a:cubicBezTo>
                    <a:cubicBezTo>
                      <a:pt x="1" y="649"/>
                      <a:pt x="168" y="949"/>
                      <a:pt x="435" y="1016"/>
                    </a:cubicBezTo>
                    <a:lnTo>
                      <a:pt x="3003" y="1483"/>
                    </a:lnTo>
                    <a:cubicBezTo>
                      <a:pt x="3043" y="1493"/>
                      <a:pt x="3083" y="1498"/>
                      <a:pt x="3124" y="1498"/>
                    </a:cubicBezTo>
                    <a:cubicBezTo>
                      <a:pt x="3354" y="1498"/>
                      <a:pt x="3580" y="1343"/>
                      <a:pt x="3637" y="1116"/>
                    </a:cubicBezTo>
                    <a:cubicBezTo>
                      <a:pt x="3704" y="816"/>
                      <a:pt x="3537" y="549"/>
                      <a:pt x="3270" y="449"/>
                    </a:cubicBezTo>
                    <a:lnTo>
                      <a:pt x="701" y="15"/>
                    </a:lnTo>
                    <a:cubicBezTo>
                      <a:pt x="662" y="5"/>
                      <a:pt x="621" y="1"/>
                      <a:pt x="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1673830" y="2069664"/>
                <a:ext cx="281351" cy="217503"/>
              </a:xfrm>
              <a:custGeom>
                <a:avLst/>
                <a:gdLst/>
                <a:ahLst/>
                <a:cxnLst/>
                <a:rect l="l" t="t" r="r" b="b"/>
                <a:pathLst>
                  <a:path w="8941" h="6912" extrusionOk="0">
                    <a:moveTo>
                      <a:pt x="5705" y="1"/>
                    </a:moveTo>
                    <a:lnTo>
                      <a:pt x="1" y="4671"/>
                    </a:lnTo>
                    <a:cubicBezTo>
                      <a:pt x="1" y="4671"/>
                      <a:pt x="1035" y="6439"/>
                      <a:pt x="2569" y="6872"/>
                    </a:cubicBezTo>
                    <a:cubicBezTo>
                      <a:pt x="2658" y="6899"/>
                      <a:pt x="2758" y="6912"/>
                      <a:pt x="2867" y="6912"/>
                    </a:cubicBezTo>
                    <a:cubicBezTo>
                      <a:pt x="4668" y="6912"/>
                      <a:pt x="8940" y="3470"/>
                      <a:pt x="8940" y="3470"/>
                    </a:cubicBezTo>
                    <a:lnTo>
                      <a:pt x="5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39"/>
            <p:cNvSpPr/>
            <p:nvPr/>
          </p:nvSpPr>
          <p:spPr>
            <a:xfrm>
              <a:off x="6725997" y="1753742"/>
              <a:ext cx="593975" cy="189125"/>
            </a:xfrm>
            <a:custGeom>
              <a:avLst/>
              <a:gdLst/>
              <a:ahLst/>
              <a:cxnLst/>
              <a:rect l="l" t="t" r="r" b="b"/>
              <a:pathLst>
                <a:path w="23759" h="7565" extrusionOk="0">
                  <a:moveTo>
                    <a:pt x="41" y="7288"/>
                  </a:moveTo>
                  <a:cubicBezTo>
                    <a:pt x="-118" y="6717"/>
                    <a:pt x="200" y="4859"/>
                    <a:pt x="708" y="3859"/>
                  </a:cubicBezTo>
                  <a:cubicBezTo>
                    <a:pt x="1216" y="2859"/>
                    <a:pt x="1740" y="1907"/>
                    <a:pt x="3089" y="1288"/>
                  </a:cubicBezTo>
                  <a:cubicBezTo>
                    <a:pt x="4438" y="669"/>
                    <a:pt x="7217" y="145"/>
                    <a:pt x="8804" y="145"/>
                  </a:cubicBezTo>
                  <a:cubicBezTo>
                    <a:pt x="10392" y="145"/>
                    <a:pt x="11804" y="844"/>
                    <a:pt x="12614" y="1288"/>
                  </a:cubicBezTo>
                  <a:cubicBezTo>
                    <a:pt x="13424" y="1733"/>
                    <a:pt x="13329" y="2876"/>
                    <a:pt x="13662" y="2812"/>
                  </a:cubicBezTo>
                  <a:cubicBezTo>
                    <a:pt x="13996" y="2749"/>
                    <a:pt x="14075" y="1352"/>
                    <a:pt x="14615" y="907"/>
                  </a:cubicBezTo>
                  <a:cubicBezTo>
                    <a:pt x="15155" y="463"/>
                    <a:pt x="15965" y="288"/>
                    <a:pt x="16901" y="145"/>
                  </a:cubicBezTo>
                  <a:cubicBezTo>
                    <a:pt x="17838" y="2"/>
                    <a:pt x="19298" y="-46"/>
                    <a:pt x="20234" y="49"/>
                  </a:cubicBezTo>
                  <a:cubicBezTo>
                    <a:pt x="21171" y="144"/>
                    <a:pt x="21933" y="272"/>
                    <a:pt x="22520" y="716"/>
                  </a:cubicBezTo>
                  <a:cubicBezTo>
                    <a:pt x="23108" y="1161"/>
                    <a:pt x="23759" y="2303"/>
                    <a:pt x="23759" y="2716"/>
                  </a:cubicBezTo>
                  <a:cubicBezTo>
                    <a:pt x="23759" y="3129"/>
                    <a:pt x="23298" y="3114"/>
                    <a:pt x="22520" y="3193"/>
                  </a:cubicBezTo>
                  <a:cubicBezTo>
                    <a:pt x="21742" y="3273"/>
                    <a:pt x="20250" y="2971"/>
                    <a:pt x="19091" y="3193"/>
                  </a:cubicBezTo>
                  <a:cubicBezTo>
                    <a:pt x="17932" y="3415"/>
                    <a:pt x="17012" y="4177"/>
                    <a:pt x="15567" y="4526"/>
                  </a:cubicBezTo>
                  <a:cubicBezTo>
                    <a:pt x="14123" y="4875"/>
                    <a:pt x="12139" y="4923"/>
                    <a:pt x="10424" y="5288"/>
                  </a:cubicBezTo>
                  <a:cubicBezTo>
                    <a:pt x="8710" y="5653"/>
                    <a:pt x="6741" y="6384"/>
                    <a:pt x="5280" y="6717"/>
                  </a:cubicBezTo>
                  <a:cubicBezTo>
                    <a:pt x="3820" y="7050"/>
                    <a:pt x="2534" y="7193"/>
                    <a:pt x="1661" y="7288"/>
                  </a:cubicBezTo>
                  <a:cubicBezTo>
                    <a:pt x="788" y="7383"/>
                    <a:pt x="200" y="7860"/>
                    <a:pt x="41" y="7288"/>
                  </a:cubicBezTo>
                  <a:close/>
                </a:path>
              </a:pathLst>
            </a:custGeom>
            <a:solidFill>
              <a:schemeClr val="accent3"/>
            </a:solidFill>
            <a:ln>
              <a:noFill/>
            </a:ln>
          </p:spPr>
        </p:sp>
        <p:sp>
          <p:nvSpPr>
            <p:cNvPr id="550" name="Google Shape;550;p39"/>
            <p:cNvSpPr/>
            <p:nvPr/>
          </p:nvSpPr>
          <p:spPr>
            <a:xfrm>
              <a:off x="6358316" y="2523806"/>
              <a:ext cx="248775" cy="1047050"/>
            </a:xfrm>
            <a:custGeom>
              <a:avLst/>
              <a:gdLst/>
              <a:ahLst/>
              <a:cxnLst/>
              <a:rect l="l" t="t" r="r" b="b"/>
              <a:pathLst>
                <a:path w="9951" h="41882" extrusionOk="0">
                  <a:moveTo>
                    <a:pt x="2175" y="13"/>
                  </a:moveTo>
                  <a:cubicBezTo>
                    <a:pt x="1604" y="362"/>
                    <a:pt x="429" y="8554"/>
                    <a:pt x="175" y="12110"/>
                  </a:cubicBezTo>
                  <a:cubicBezTo>
                    <a:pt x="-79" y="15666"/>
                    <a:pt x="-159" y="17698"/>
                    <a:pt x="651" y="21349"/>
                  </a:cubicBezTo>
                  <a:cubicBezTo>
                    <a:pt x="1461" y="25000"/>
                    <a:pt x="3636" y="30604"/>
                    <a:pt x="5033" y="34017"/>
                  </a:cubicBezTo>
                  <a:cubicBezTo>
                    <a:pt x="6430" y="37430"/>
                    <a:pt x="8271" y="41399"/>
                    <a:pt x="9033" y="41828"/>
                  </a:cubicBezTo>
                  <a:cubicBezTo>
                    <a:pt x="9795" y="42257"/>
                    <a:pt x="10335" y="40113"/>
                    <a:pt x="9605" y="36589"/>
                  </a:cubicBezTo>
                  <a:cubicBezTo>
                    <a:pt x="8875" y="33065"/>
                    <a:pt x="5652" y="25111"/>
                    <a:pt x="4652" y="20682"/>
                  </a:cubicBezTo>
                  <a:cubicBezTo>
                    <a:pt x="3652" y="16253"/>
                    <a:pt x="4017" y="13459"/>
                    <a:pt x="3604" y="10014"/>
                  </a:cubicBezTo>
                  <a:cubicBezTo>
                    <a:pt x="3191" y="6569"/>
                    <a:pt x="2747" y="-336"/>
                    <a:pt x="2175" y="13"/>
                  </a:cubicBezTo>
                  <a:close/>
                </a:path>
              </a:pathLst>
            </a:custGeom>
            <a:solidFill>
              <a:schemeClr val="accent3"/>
            </a:solidFill>
            <a:ln>
              <a:noFill/>
            </a:ln>
          </p:spPr>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0"/>
          <p:cNvSpPr txBox="1">
            <a:spLocks noGrp="1"/>
          </p:cNvSpPr>
          <p:nvPr>
            <p:ph type="body" idx="1"/>
          </p:nvPr>
        </p:nvSpPr>
        <p:spPr>
          <a:xfrm>
            <a:off x="713225" y="1266775"/>
            <a:ext cx="7721400" cy="3302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400" dirty="0"/>
              <a:t>Here’s what you’ll find in our slides: </a:t>
            </a:r>
            <a:endParaRPr sz="1400" dirty="0"/>
          </a:p>
          <a:p>
            <a:pPr marL="457200" lvl="0" indent="-304800" algn="l" rtl="0">
              <a:spcBef>
                <a:spcPts val="1000"/>
              </a:spcBef>
              <a:spcAft>
                <a:spcPts val="0"/>
              </a:spcAft>
              <a:buSzPts val="1200"/>
              <a:buAutoNum type="arabicPeriod"/>
            </a:pPr>
            <a:r>
              <a:rPr lang="en-US" sz="1400" dirty="0"/>
              <a:t>Human insulin vs. Pig insulin</a:t>
            </a:r>
          </a:p>
          <a:p>
            <a:pPr marL="457200" lvl="0" indent="-304800" algn="l" rtl="0">
              <a:spcBef>
                <a:spcPts val="1000"/>
              </a:spcBef>
              <a:spcAft>
                <a:spcPts val="0"/>
              </a:spcAft>
              <a:buSzPts val="1200"/>
              <a:buAutoNum type="arabicPeriod"/>
            </a:pPr>
            <a:r>
              <a:rPr lang="en-US" sz="1400" dirty="0"/>
              <a:t>P</a:t>
            </a:r>
            <a:r>
              <a:rPr lang="en" sz="1400" dirty="0"/>
              <a:t>roblem chapter 15 : Generate the human or pig sequence.</a:t>
            </a:r>
          </a:p>
          <a:p>
            <a:pPr marL="457200" lvl="0" indent="-304800" algn="l" rtl="0">
              <a:spcBef>
                <a:spcPts val="1000"/>
              </a:spcBef>
              <a:spcAft>
                <a:spcPts val="0"/>
              </a:spcAft>
              <a:buSzPts val="1200"/>
              <a:buAutoNum type="arabicPeriod"/>
            </a:pPr>
            <a:r>
              <a:rPr lang="en-AE" sz="1400" dirty="0"/>
              <a:t>Calculation of the GC content on the fasta files of human and pig insulin.</a:t>
            </a:r>
          </a:p>
          <a:p>
            <a:pPr>
              <a:spcBef>
                <a:spcPts val="1000"/>
              </a:spcBef>
            </a:pPr>
            <a:r>
              <a:rPr lang="en" sz="1400" dirty="0"/>
              <a:t>Discover the precentage of aligment in human and pig insulin.</a:t>
            </a:r>
          </a:p>
          <a:p>
            <a:pPr marL="457200" lvl="0" indent="-304800" algn="l" rtl="0">
              <a:spcBef>
                <a:spcPts val="1000"/>
              </a:spcBef>
              <a:spcAft>
                <a:spcPts val="0"/>
              </a:spcAft>
              <a:buSzPts val="1200"/>
              <a:buAutoNum type="arabicPeriod"/>
            </a:pPr>
            <a:r>
              <a:rPr lang="en-US" sz="1400" dirty="0"/>
              <a:t>V</a:t>
            </a:r>
            <a:r>
              <a:rPr lang="en" sz="1400" dirty="0"/>
              <a:t>isualization plots on the comparison of human and pig insulin sequence.</a:t>
            </a:r>
          </a:p>
          <a:p>
            <a:pPr>
              <a:spcBef>
                <a:spcPts val="1000"/>
              </a:spcBef>
            </a:pPr>
            <a:r>
              <a:rPr lang="en-AE" sz="1400" dirty="0"/>
              <a:t>Diabetes prediction based on the input data of the user that has been analysed.</a:t>
            </a:r>
            <a:endParaRPr dirty="0"/>
          </a:p>
        </p:txBody>
      </p:sp>
      <p:sp>
        <p:nvSpPr>
          <p:cNvPr id="556" name="Google Shape;556;p40"/>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 OF THIS TEMPLATE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3"/>
          <p:cNvSpPr txBox="1">
            <a:spLocks noGrp="1"/>
          </p:cNvSpPr>
          <p:nvPr>
            <p:ph type="title"/>
          </p:nvPr>
        </p:nvSpPr>
        <p:spPr>
          <a:xfrm>
            <a:off x="888815" y="2199091"/>
            <a:ext cx="3491932" cy="14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2"/>
                </a:solidFill>
              </a:rPr>
              <a:t>Human vs pig </a:t>
            </a:r>
            <a:r>
              <a:rPr lang="en-US" dirty="0">
                <a:solidFill>
                  <a:schemeClr val="accent6"/>
                </a:solidFill>
              </a:rPr>
              <a:t>insulin</a:t>
            </a:r>
            <a:endParaRPr dirty="0">
              <a:solidFill>
                <a:schemeClr val="accent6"/>
              </a:solidFill>
            </a:endParaRPr>
          </a:p>
        </p:txBody>
      </p:sp>
      <p:sp>
        <p:nvSpPr>
          <p:cNvPr id="656" name="Google Shape;656;p43"/>
          <p:cNvSpPr txBox="1">
            <a:spLocks noGrp="1"/>
          </p:cNvSpPr>
          <p:nvPr>
            <p:ph type="title" idx="2"/>
          </p:nvPr>
        </p:nvSpPr>
        <p:spPr>
          <a:xfrm>
            <a:off x="881925" y="709175"/>
            <a:ext cx="1575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658" name="Google Shape;658;p43"/>
          <p:cNvGrpSpPr/>
          <p:nvPr/>
        </p:nvGrpSpPr>
        <p:grpSpPr>
          <a:xfrm>
            <a:off x="4714856" y="785073"/>
            <a:ext cx="3330914" cy="3594949"/>
            <a:chOff x="2255125" y="1624875"/>
            <a:chExt cx="3114750" cy="3361650"/>
          </a:xfrm>
        </p:grpSpPr>
        <p:sp>
          <p:nvSpPr>
            <p:cNvPr id="659" name="Google Shape;659;p43"/>
            <p:cNvSpPr/>
            <p:nvPr/>
          </p:nvSpPr>
          <p:spPr>
            <a:xfrm>
              <a:off x="2299325" y="4042500"/>
              <a:ext cx="845625" cy="128450"/>
            </a:xfrm>
            <a:custGeom>
              <a:avLst/>
              <a:gdLst/>
              <a:ahLst/>
              <a:cxnLst/>
              <a:rect l="l" t="t" r="r" b="b"/>
              <a:pathLst>
                <a:path w="33825" h="5138" extrusionOk="0">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3308375" y="3902400"/>
              <a:ext cx="1139175" cy="143475"/>
            </a:xfrm>
            <a:custGeom>
              <a:avLst/>
              <a:gdLst/>
              <a:ahLst/>
              <a:cxnLst/>
              <a:rect l="l" t="t" r="r" b="b"/>
              <a:pathLst>
                <a:path w="45567" h="5739" extrusionOk="0">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4460025" y="4120900"/>
              <a:ext cx="550425" cy="115100"/>
            </a:xfrm>
            <a:custGeom>
              <a:avLst/>
              <a:gdLst/>
              <a:ahLst/>
              <a:cxnLst/>
              <a:rect l="l" t="t" r="r" b="b"/>
              <a:pathLst>
                <a:path w="22017" h="4604" extrusionOk="0">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4973725" y="4240975"/>
              <a:ext cx="396150" cy="81750"/>
            </a:xfrm>
            <a:custGeom>
              <a:avLst/>
              <a:gdLst/>
              <a:ahLst/>
              <a:cxnLst/>
              <a:rect l="l" t="t" r="r" b="b"/>
              <a:pathLst>
                <a:path w="15846" h="3270" extrusionOk="0">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3741175" y="4807225"/>
              <a:ext cx="1037425" cy="156800"/>
            </a:xfrm>
            <a:custGeom>
              <a:avLst/>
              <a:gdLst/>
              <a:ahLst/>
              <a:cxnLst/>
              <a:rect l="l" t="t" r="r" b="b"/>
              <a:pathLst>
                <a:path w="41497" h="6272" extrusionOk="0">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2746300" y="4640425"/>
              <a:ext cx="990725" cy="232700"/>
            </a:xfrm>
            <a:custGeom>
              <a:avLst/>
              <a:gdLst/>
              <a:ahLst/>
              <a:cxnLst/>
              <a:rect l="l" t="t" r="r" b="b"/>
              <a:pathLst>
                <a:path w="39629" h="9308" extrusionOk="0">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2947275" y="4357300"/>
              <a:ext cx="112600" cy="76100"/>
            </a:xfrm>
            <a:custGeom>
              <a:avLst/>
              <a:gdLst/>
              <a:ahLst/>
              <a:cxnLst/>
              <a:rect l="l" t="t" r="r" b="b"/>
              <a:pathLst>
                <a:path w="4504" h="3044" extrusionOk="0">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3109050" y="4441100"/>
              <a:ext cx="95100" cy="66050"/>
            </a:xfrm>
            <a:custGeom>
              <a:avLst/>
              <a:gdLst/>
              <a:ahLst/>
              <a:cxnLst/>
              <a:rect l="l" t="t" r="r" b="b"/>
              <a:pathLst>
                <a:path w="3804" h="2642" extrusionOk="0">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3199125" y="4617925"/>
              <a:ext cx="185150" cy="216825"/>
            </a:xfrm>
            <a:custGeom>
              <a:avLst/>
              <a:gdLst/>
              <a:ahLst/>
              <a:cxnLst/>
              <a:rect l="l" t="t" r="r" b="b"/>
              <a:pathLst>
                <a:path w="7406" h="8673" extrusionOk="0">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2724625" y="4597950"/>
              <a:ext cx="127600" cy="60075"/>
            </a:xfrm>
            <a:custGeom>
              <a:avLst/>
              <a:gdLst/>
              <a:ahLst/>
              <a:cxnLst/>
              <a:rect l="l" t="t" r="r" b="b"/>
              <a:pathLst>
                <a:path w="5104" h="2403" extrusionOk="0">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2923100" y="4627125"/>
              <a:ext cx="105100" cy="55100"/>
            </a:xfrm>
            <a:custGeom>
              <a:avLst/>
              <a:gdLst/>
              <a:ahLst/>
              <a:cxnLst/>
              <a:rect l="l" t="t" r="r" b="b"/>
              <a:pathLst>
                <a:path w="4204" h="2204" extrusionOk="0">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2820525" y="4294350"/>
              <a:ext cx="744725" cy="510400"/>
            </a:xfrm>
            <a:custGeom>
              <a:avLst/>
              <a:gdLst/>
              <a:ahLst/>
              <a:cxnLst/>
              <a:rect l="l" t="t" r="r" b="b"/>
              <a:pathLst>
                <a:path w="29789" h="20416" extrusionOk="0">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3237475" y="4535350"/>
              <a:ext cx="327775" cy="269400"/>
            </a:xfrm>
            <a:custGeom>
              <a:avLst/>
              <a:gdLst/>
              <a:ahLst/>
              <a:cxnLst/>
              <a:rect l="l" t="t" r="r" b="b"/>
              <a:pathLst>
                <a:path w="13111" h="10776" extrusionOk="0">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3237475" y="4535350"/>
              <a:ext cx="225200" cy="212675"/>
            </a:xfrm>
            <a:custGeom>
              <a:avLst/>
              <a:gdLst/>
              <a:ahLst/>
              <a:cxnLst/>
              <a:rect l="l" t="t" r="r" b="b"/>
              <a:pathLst>
                <a:path w="9008" h="8507" extrusionOk="0">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2819675" y="4295175"/>
              <a:ext cx="262725" cy="233525"/>
            </a:xfrm>
            <a:custGeom>
              <a:avLst/>
              <a:gdLst/>
              <a:ahLst/>
              <a:cxnLst/>
              <a:rect l="l" t="t" r="r" b="b"/>
              <a:pathLst>
                <a:path w="10509" h="9341" extrusionOk="0">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2895575" y="4367350"/>
              <a:ext cx="111775" cy="76750"/>
            </a:xfrm>
            <a:custGeom>
              <a:avLst/>
              <a:gdLst/>
              <a:ahLst/>
              <a:cxnLst/>
              <a:rect l="l" t="t" r="r" b="b"/>
              <a:pathLst>
                <a:path w="4471" h="3070" extrusionOk="0">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3057350" y="4451575"/>
              <a:ext cx="95100" cy="65900"/>
            </a:xfrm>
            <a:custGeom>
              <a:avLst/>
              <a:gdLst/>
              <a:ahLst/>
              <a:cxnLst/>
              <a:rect l="l" t="t" r="r" b="b"/>
              <a:pathLst>
                <a:path w="3804" h="2636" extrusionOk="0">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rgbClr val="2053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2622875" y="4531175"/>
              <a:ext cx="843975" cy="329275"/>
            </a:xfrm>
            <a:custGeom>
              <a:avLst/>
              <a:gdLst/>
              <a:ahLst/>
              <a:cxnLst/>
              <a:rect l="l" t="t" r="r" b="b"/>
              <a:pathLst>
                <a:path w="33759" h="13171" extrusionOk="0">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3146575" y="4627925"/>
              <a:ext cx="319425" cy="233175"/>
            </a:xfrm>
            <a:custGeom>
              <a:avLst/>
              <a:gdLst/>
              <a:ahLst/>
              <a:cxnLst/>
              <a:rect l="l" t="t" r="r" b="b"/>
              <a:pathLst>
                <a:path w="12777" h="9327" extrusionOk="0">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3146575" y="4627925"/>
              <a:ext cx="185175" cy="217675"/>
            </a:xfrm>
            <a:custGeom>
              <a:avLst/>
              <a:gdLst/>
              <a:ahLst/>
              <a:cxnLst/>
              <a:rect l="l" t="t" r="r" b="b"/>
              <a:pathLst>
                <a:path w="7407" h="8707" extrusionOk="0">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2622875" y="4532025"/>
              <a:ext cx="229350" cy="227675"/>
            </a:xfrm>
            <a:custGeom>
              <a:avLst/>
              <a:gdLst/>
              <a:ahLst/>
              <a:cxnLst/>
              <a:rect l="l" t="t" r="r" b="b"/>
              <a:pathLst>
                <a:path w="9174" h="9107" extrusionOk="0">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2672075" y="4608725"/>
              <a:ext cx="127625" cy="60075"/>
            </a:xfrm>
            <a:custGeom>
              <a:avLst/>
              <a:gdLst/>
              <a:ahLst/>
              <a:cxnLst/>
              <a:rect l="l" t="t" r="r" b="b"/>
              <a:pathLst>
                <a:path w="5105" h="2403" extrusionOk="0">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2870550" y="4637975"/>
              <a:ext cx="105950" cy="55075"/>
            </a:xfrm>
            <a:custGeom>
              <a:avLst/>
              <a:gdLst/>
              <a:ahLst/>
              <a:cxnLst/>
              <a:rect l="l" t="t" r="r" b="b"/>
              <a:pathLst>
                <a:path w="4238" h="2203" extrusionOk="0">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rgbClr val="2053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5072950" y="3707275"/>
              <a:ext cx="120125" cy="562075"/>
            </a:xfrm>
            <a:custGeom>
              <a:avLst/>
              <a:gdLst/>
              <a:ahLst/>
              <a:cxnLst/>
              <a:rect l="l" t="t" r="r" b="b"/>
              <a:pathLst>
                <a:path w="4805" h="22483" extrusionOk="0">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5077975" y="3610525"/>
              <a:ext cx="115100" cy="120950"/>
            </a:xfrm>
            <a:custGeom>
              <a:avLst/>
              <a:gdLst/>
              <a:ahLst/>
              <a:cxnLst/>
              <a:rect l="l" t="t" r="r" b="b"/>
              <a:pathLst>
                <a:path w="4604" h="4838" extrusionOk="0">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5087125" y="3814000"/>
              <a:ext cx="176825" cy="313100"/>
            </a:xfrm>
            <a:custGeom>
              <a:avLst/>
              <a:gdLst/>
              <a:ahLst/>
              <a:cxnLst/>
              <a:rect l="l" t="t" r="r" b="b"/>
              <a:pathLst>
                <a:path w="7073" h="12524" extrusionOk="0">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5082975" y="3807325"/>
              <a:ext cx="110925" cy="319600"/>
            </a:xfrm>
            <a:custGeom>
              <a:avLst/>
              <a:gdLst/>
              <a:ahLst/>
              <a:cxnLst/>
              <a:rect l="l" t="t" r="r" b="b"/>
              <a:pathLst>
                <a:path w="4437" h="12784" extrusionOk="0">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5083800" y="4016650"/>
              <a:ext cx="101775" cy="55900"/>
            </a:xfrm>
            <a:custGeom>
              <a:avLst/>
              <a:gdLst/>
              <a:ahLst/>
              <a:cxnLst/>
              <a:rect l="l" t="t" r="r" b="b"/>
              <a:pathLst>
                <a:path w="4071" h="2236" extrusionOk="0">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5084625" y="3897400"/>
              <a:ext cx="100950" cy="110975"/>
            </a:xfrm>
            <a:custGeom>
              <a:avLst/>
              <a:gdLst/>
              <a:ahLst/>
              <a:cxnLst/>
              <a:rect l="l" t="t" r="r" b="b"/>
              <a:pathLst>
                <a:path w="4038" h="4439" extrusionOk="0">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5020425" y="3717275"/>
              <a:ext cx="276050" cy="563650"/>
            </a:xfrm>
            <a:custGeom>
              <a:avLst/>
              <a:gdLst/>
              <a:ahLst/>
              <a:cxnLst/>
              <a:rect l="l" t="t" r="r" b="b"/>
              <a:pathLst>
                <a:path w="11042" h="22546" extrusionOk="0">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5021250" y="3717275"/>
              <a:ext cx="120125" cy="562925"/>
            </a:xfrm>
            <a:custGeom>
              <a:avLst/>
              <a:gdLst/>
              <a:ahLst/>
              <a:cxnLst/>
              <a:rect l="l" t="t" r="r" b="b"/>
              <a:pathLst>
                <a:path w="4805" h="22517" extrusionOk="0">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5026250" y="3611350"/>
              <a:ext cx="261900" cy="130775"/>
            </a:xfrm>
            <a:custGeom>
              <a:avLst/>
              <a:gdLst/>
              <a:ahLst/>
              <a:cxnLst/>
              <a:rect l="l" t="t" r="r" b="b"/>
              <a:pathLst>
                <a:path w="10476" h="5231" extrusionOk="0">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5026250" y="3620525"/>
              <a:ext cx="114275" cy="120950"/>
            </a:xfrm>
            <a:custGeom>
              <a:avLst/>
              <a:gdLst/>
              <a:ahLst/>
              <a:cxnLst/>
              <a:rect l="l" t="t" r="r" b="b"/>
              <a:pathLst>
                <a:path w="4571" h="4838" extrusionOk="0">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5056275" y="3313750"/>
              <a:ext cx="199350" cy="337675"/>
            </a:xfrm>
            <a:custGeom>
              <a:avLst/>
              <a:gdLst/>
              <a:ahLst/>
              <a:cxnLst/>
              <a:rect l="l" t="t" r="r" b="b"/>
              <a:pathLst>
                <a:path w="7974" h="13507" extrusionOk="0">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5056275" y="3313750"/>
              <a:ext cx="143475" cy="337675"/>
            </a:xfrm>
            <a:custGeom>
              <a:avLst/>
              <a:gdLst/>
              <a:ahLst/>
              <a:cxnLst/>
              <a:rect l="l" t="t" r="r" b="b"/>
              <a:pathLst>
                <a:path w="5739" h="13507" extrusionOk="0">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5034600" y="3824025"/>
              <a:ext cx="176825" cy="313100"/>
            </a:xfrm>
            <a:custGeom>
              <a:avLst/>
              <a:gdLst/>
              <a:ahLst/>
              <a:cxnLst/>
              <a:rect l="l" t="t" r="r" b="b"/>
              <a:pathLst>
                <a:path w="7073" h="12524" extrusionOk="0">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5031275" y="3818175"/>
              <a:ext cx="110100" cy="318950"/>
            </a:xfrm>
            <a:custGeom>
              <a:avLst/>
              <a:gdLst/>
              <a:ahLst/>
              <a:cxnLst/>
              <a:rect l="l" t="t" r="r" b="b"/>
              <a:pathLst>
                <a:path w="4404" h="12758" extrusionOk="0">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5032100" y="4026650"/>
              <a:ext cx="101750" cy="55900"/>
            </a:xfrm>
            <a:custGeom>
              <a:avLst/>
              <a:gdLst/>
              <a:ahLst/>
              <a:cxnLst/>
              <a:rect l="l" t="t" r="r" b="b"/>
              <a:pathLst>
                <a:path w="4070" h="2236" extrusionOk="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5032925" y="3907400"/>
              <a:ext cx="100925" cy="111825"/>
            </a:xfrm>
            <a:custGeom>
              <a:avLst/>
              <a:gdLst/>
              <a:ahLst/>
              <a:cxnLst/>
              <a:rect l="l" t="t" r="r" b="b"/>
              <a:pathLst>
                <a:path w="4037" h="4473" extrusionOk="0">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4586775" y="2853325"/>
              <a:ext cx="187675" cy="910675"/>
            </a:xfrm>
            <a:custGeom>
              <a:avLst/>
              <a:gdLst/>
              <a:ahLst/>
              <a:cxnLst/>
              <a:rect l="l" t="t" r="r" b="b"/>
              <a:pathLst>
                <a:path w="7507" h="36427" extrusionOk="0">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4628475" y="2801625"/>
              <a:ext cx="151800" cy="89250"/>
            </a:xfrm>
            <a:custGeom>
              <a:avLst/>
              <a:gdLst/>
              <a:ahLst/>
              <a:cxnLst/>
              <a:rect l="l" t="t" r="r" b="b"/>
              <a:pathLst>
                <a:path w="6072" h="3570" extrusionOk="0">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4750225" y="3109925"/>
              <a:ext cx="50075" cy="69475"/>
            </a:xfrm>
            <a:custGeom>
              <a:avLst/>
              <a:gdLst/>
              <a:ahLst/>
              <a:cxnLst/>
              <a:rect l="l" t="t" r="r" b="b"/>
              <a:pathLst>
                <a:path w="2003" h="2779" extrusionOk="0">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4747725" y="3234425"/>
              <a:ext cx="49225" cy="64125"/>
            </a:xfrm>
            <a:custGeom>
              <a:avLst/>
              <a:gdLst/>
              <a:ahLst/>
              <a:cxnLst/>
              <a:rect l="l" t="t" r="r" b="b"/>
              <a:pathLst>
                <a:path w="1969" h="2565" extrusionOk="0">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4756075" y="3344500"/>
              <a:ext cx="46725" cy="69250"/>
            </a:xfrm>
            <a:custGeom>
              <a:avLst/>
              <a:gdLst/>
              <a:ahLst/>
              <a:cxnLst/>
              <a:rect l="l" t="t" r="r" b="b"/>
              <a:pathLst>
                <a:path w="1869" h="2770" extrusionOk="0">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4673900" y="3553800"/>
              <a:ext cx="113050" cy="103425"/>
            </a:xfrm>
            <a:custGeom>
              <a:avLst/>
              <a:gdLst/>
              <a:ahLst/>
              <a:cxnLst/>
              <a:rect l="l" t="t" r="r" b="b"/>
              <a:pathLst>
                <a:path w="4522" h="4137" extrusionOk="0">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4611175" y="3816150"/>
              <a:ext cx="82225" cy="27075"/>
            </a:xfrm>
            <a:custGeom>
              <a:avLst/>
              <a:gdLst/>
              <a:ahLst/>
              <a:cxnLst/>
              <a:rect l="l" t="t" r="r" b="b"/>
              <a:pathLst>
                <a:path w="3289" h="1083" extrusionOk="0">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4723550" y="3809000"/>
              <a:ext cx="46725" cy="78425"/>
            </a:xfrm>
            <a:custGeom>
              <a:avLst/>
              <a:gdLst/>
              <a:ahLst/>
              <a:cxnLst/>
              <a:rect l="l" t="t" r="r" b="b"/>
              <a:pathLst>
                <a:path w="1869" h="3137" extrusionOk="0">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4659325" y="2444450"/>
              <a:ext cx="47575" cy="85325"/>
            </a:xfrm>
            <a:custGeom>
              <a:avLst/>
              <a:gdLst/>
              <a:ahLst/>
              <a:cxnLst/>
              <a:rect l="l" t="t" r="r" b="b"/>
              <a:pathLst>
                <a:path w="1903" h="3413" extrusionOk="0">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4538400" y="2867500"/>
              <a:ext cx="297750" cy="894075"/>
            </a:xfrm>
            <a:custGeom>
              <a:avLst/>
              <a:gdLst/>
              <a:ahLst/>
              <a:cxnLst/>
              <a:rect l="l" t="t" r="r" b="b"/>
              <a:pathLst>
                <a:path w="11910" h="35763" extrusionOk="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4573425" y="2518900"/>
              <a:ext cx="241050" cy="317825"/>
            </a:xfrm>
            <a:custGeom>
              <a:avLst/>
              <a:gdLst/>
              <a:ahLst/>
              <a:cxnLst/>
              <a:rect l="l" t="t" r="r" b="b"/>
              <a:pathLst>
                <a:path w="9642" h="12713" extrusionOk="0">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a:off x="4573425" y="2519675"/>
              <a:ext cx="179325" cy="317050"/>
            </a:xfrm>
            <a:custGeom>
              <a:avLst/>
              <a:gdLst/>
              <a:ahLst/>
              <a:cxnLst/>
              <a:rect l="l" t="t" r="r" b="b"/>
              <a:pathLst>
                <a:path w="7173" h="12682" extrusionOk="0">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4532575" y="3725600"/>
              <a:ext cx="306075" cy="450400"/>
            </a:xfrm>
            <a:custGeom>
              <a:avLst/>
              <a:gdLst/>
              <a:ahLst/>
              <a:cxnLst/>
              <a:rect l="l" t="t" r="r" b="b"/>
              <a:pathLst>
                <a:path w="12243" h="18016" extrusionOk="0">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4576775" y="2812450"/>
              <a:ext cx="242700" cy="88625"/>
            </a:xfrm>
            <a:custGeom>
              <a:avLst/>
              <a:gdLst/>
              <a:ahLst/>
              <a:cxnLst/>
              <a:rect l="l" t="t" r="r" b="b"/>
              <a:pathLst>
                <a:path w="9708" h="3545" extrusionOk="0">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4576775" y="2812450"/>
              <a:ext cx="151800" cy="88425"/>
            </a:xfrm>
            <a:custGeom>
              <a:avLst/>
              <a:gdLst/>
              <a:ahLst/>
              <a:cxnLst/>
              <a:rect l="l" t="t" r="r" b="b"/>
              <a:pathLst>
                <a:path w="6072" h="3537" extrusionOk="0">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4698525" y="3120625"/>
              <a:ext cx="49225" cy="68800"/>
            </a:xfrm>
            <a:custGeom>
              <a:avLst/>
              <a:gdLst/>
              <a:ahLst/>
              <a:cxnLst/>
              <a:rect l="l" t="t" r="r" b="b"/>
              <a:pathLst>
                <a:path w="1969" h="2752" extrusionOk="0">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4695200" y="3244425"/>
              <a:ext cx="50050" cy="64450"/>
            </a:xfrm>
            <a:custGeom>
              <a:avLst/>
              <a:gdLst/>
              <a:ahLst/>
              <a:cxnLst/>
              <a:rect l="l" t="t" r="r" b="b"/>
              <a:pathLst>
                <a:path w="2002" h="2578" extrusionOk="0">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a:off x="4703525" y="3355350"/>
              <a:ext cx="47575" cy="68400"/>
            </a:xfrm>
            <a:custGeom>
              <a:avLst/>
              <a:gdLst/>
              <a:ahLst/>
              <a:cxnLst/>
              <a:rect l="l" t="t" r="r" b="b"/>
              <a:pathLst>
                <a:path w="1903" h="2736" extrusionOk="0">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4621450" y="3564650"/>
              <a:ext cx="112950" cy="102575"/>
            </a:xfrm>
            <a:custGeom>
              <a:avLst/>
              <a:gdLst/>
              <a:ahLst/>
              <a:cxnLst/>
              <a:rect l="l" t="t" r="r" b="b"/>
              <a:pathLst>
                <a:path w="4518" h="4103" extrusionOk="0">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4558400" y="3826300"/>
              <a:ext cx="82425" cy="27750"/>
            </a:xfrm>
            <a:custGeom>
              <a:avLst/>
              <a:gdLst/>
              <a:ahLst/>
              <a:cxnLst/>
              <a:rect l="l" t="t" r="r" b="b"/>
              <a:pathLst>
                <a:path w="3297" h="1110" extrusionOk="0">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4733250" y="3826725"/>
              <a:ext cx="87050" cy="25675"/>
            </a:xfrm>
            <a:custGeom>
              <a:avLst/>
              <a:gdLst/>
              <a:ahLst/>
              <a:cxnLst/>
              <a:rect l="l" t="t" r="r" b="b"/>
              <a:pathLst>
                <a:path w="3482" h="1027" extrusionOk="0">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4671850" y="3819000"/>
              <a:ext cx="45875" cy="79250"/>
            </a:xfrm>
            <a:custGeom>
              <a:avLst/>
              <a:gdLst/>
              <a:ahLst/>
              <a:cxnLst/>
              <a:rect l="l" t="t" r="r" b="b"/>
              <a:pathLst>
                <a:path w="1835" h="3170" extrusionOk="0">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2358525" y="3275275"/>
              <a:ext cx="413100" cy="846625"/>
            </a:xfrm>
            <a:custGeom>
              <a:avLst/>
              <a:gdLst/>
              <a:ahLst/>
              <a:cxnLst/>
              <a:rect l="l" t="t" r="r" b="b"/>
              <a:pathLst>
                <a:path w="16524" h="33865" extrusionOk="0">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2377700" y="3407875"/>
              <a:ext cx="446175" cy="545425"/>
            </a:xfrm>
            <a:custGeom>
              <a:avLst/>
              <a:gdLst/>
              <a:ahLst/>
              <a:cxnLst/>
              <a:rect l="l" t="t" r="r" b="b"/>
              <a:pathLst>
                <a:path w="17847" h="21817" extrusionOk="0">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2377700" y="3407875"/>
              <a:ext cx="278550" cy="545500"/>
            </a:xfrm>
            <a:custGeom>
              <a:avLst/>
              <a:gdLst/>
              <a:ahLst/>
              <a:cxnLst/>
              <a:rect l="l" t="t" r="r" b="b"/>
              <a:pathLst>
                <a:path w="11142" h="21820" extrusionOk="0">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a:off x="2375200" y="3556325"/>
              <a:ext cx="338600" cy="145075"/>
            </a:xfrm>
            <a:custGeom>
              <a:avLst/>
              <a:gdLst/>
              <a:ahLst/>
              <a:cxnLst/>
              <a:rect l="l" t="t" r="r" b="b"/>
              <a:pathLst>
                <a:path w="13544" h="5803" extrusionOk="0">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2381875" y="3730625"/>
              <a:ext cx="287725" cy="130000"/>
            </a:xfrm>
            <a:custGeom>
              <a:avLst/>
              <a:gdLst/>
              <a:ahLst/>
              <a:cxnLst/>
              <a:rect l="l" t="t" r="r" b="b"/>
              <a:pathLst>
                <a:path w="11509" h="5200" extrusionOk="0">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2371875" y="3048550"/>
              <a:ext cx="542900" cy="140750"/>
            </a:xfrm>
            <a:custGeom>
              <a:avLst/>
              <a:gdLst/>
              <a:ahLst/>
              <a:cxnLst/>
              <a:rect l="l" t="t" r="r" b="b"/>
              <a:pathLst>
                <a:path w="21716" h="5630" extrusionOk="0">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2306825" y="3269450"/>
              <a:ext cx="564600" cy="857575"/>
            </a:xfrm>
            <a:custGeom>
              <a:avLst/>
              <a:gdLst/>
              <a:ahLst/>
              <a:cxnLst/>
              <a:rect l="l" t="t" r="r" b="b"/>
              <a:pathLst>
                <a:path w="22584" h="34303" extrusionOk="0">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2325175" y="3418725"/>
              <a:ext cx="446175" cy="545125"/>
            </a:xfrm>
            <a:custGeom>
              <a:avLst/>
              <a:gdLst/>
              <a:ahLst/>
              <a:cxnLst/>
              <a:rect l="l" t="t" r="r" b="b"/>
              <a:pathLst>
                <a:path w="17847" h="21805" extrusionOk="0">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2322675" y="3567150"/>
              <a:ext cx="338600" cy="144500"/>
            </a:xfrm>
            <a:custGeom>
              <a:avLst/>
              <a:gdLst/>
              <a:ahLst/>
              <a:cxnLst/>
              <a:rect l="l" t="t" r="r" b="b"/>
              <a:pathLst>
                <a:path w="13544" h="5780" extrusionOk="0">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a:off x="2330175" y="3740625"/>
              <a:ext cx="286900" cy="130825"/>
            </a:xfrm>
            <a:custGeom>
              <a:avLst/>
              <a:gdLst/>
              <a:ahLst/>
              <a:cxnLst/>
              <a:rect l="l" t="t" r="r" b="b"/>
              <a:pathLst>
                <a:path w="11476" h="5233" extrusionOk="0">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2255125" y="3007600"/>
              <a:ext cx="648800" cy="367225"/>
            </a:xfrm>
            <a:custGeom>
              <a:avLst/>
              <a:gdLst/>
              <a:ahLst/>
              <a:cxnLst/>
              <a:rect l="l" t="t" r="r" b="b"/>
              <a:pathLst>
                <a:path w="25952" h="14689" extrusionOk="0">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3246650" y="1793600"/>
              <a:ext cx="1096650" cy="1100875"/>
            </a:xfrm>
            <a:custGeom>
              <a:avLst/>
              <a:gdLst/>
              <a:ahLst/>
              <a:cxnLst/>
              <a:rect l="l" t="t" r="r" b="b"/>
              <a:pathLst>
                <a:path w="43866" h="44035" extrusionOk="0">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3246650" y="1793600"/>
              <a:ext cx="1032000" cy="1022125"/>
            </a:xfrm>
            <a:custGeom>
              <a:avLst/>
              <a:gdLst/>
              <a:ahLst/>
              <a:cxnLst/>
              <a:rect l="l" t="t" r="r" b="b"/>
              <a:pathLst>
                <a:path w="41280" h="40885" extrusionOk="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3322550" y="1868325"/>
              <a:ext cx="880150" cy="872300"/>
            </a:xfrm>
            <a:custGeom>
              <a:avLst/>
              <a:gdLst/>
              <a:ahLst/>
              <a:cxnLst/>
              <a:rect l="l" t="t" r="r" b="b"/>
              <a:pathLst>
                <a:path w="35206" h="34892" extrusionOk="0">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w="2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3372575" y="2100275"/>
              <a:ext cx="821450" cy="520400"/>
            </a:xfrm>
            <a:custGeom>
              <a:avLst/>
              <a:gdLst/>
              <a:ahLst/>
              <a:cxnLst/>
              <a:rect l="l" t="t" r="r" b="b"/>
              <a:pathLst>
                <a:path w="32858" h="20816" extrusionOk="0">
                  <a:moveTo>
                    <a:pt x="32857" y="1"/>
                  </a:moveTo>
                  <a:lnTo>
                    <a:pt x="1" y="20816"/>
                  </a:lnTo>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3322550" y="1868325"/>
              <a:ext cx="880150" cy="752350"/>
            </a:xfrm>
            <a:custGeom>
              <a:avLst/>
              <a:gdLst/>
              <a:ahLst/>
              <a:cxnLst/>
              <a:rect l="l" t="t" r="r" b="b"/>
              <a:pathLst>
                <a:path w="35206" h="30094" extrusionOk="0">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3322550" y="1805075"/>
              <a:ext cx="883975" cy="815600"/>
            </a:xfrm>
            <a:custGeom>
              <a:avLst/>
              <a:gdLst/>
              <a:ahLst/>
              <a:cxnLst/>
              <a:rect l="l" t="t" r="r" b="b"/>
              <a:pathLst>
                <a:path w="35359" h="32624" fill="none" extrusionOk="0">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3410100" y="1956000"/>
              <a:ext cx="81750" cy="130950"/>
            </a:xfrm>
            <a:custGeom>
              <a:avLst/>
              <a:gdLst/>
              <a:ahLst/>
              <a:cxnLst/>
              <a:rect l="l" t="t" r="r" b="b"/>
              <a:pathLst>
                <a:path w="3270" h="5238" extrusionOk="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3517675" y="1958500"/>
              <a:ext cx="94275" cy="128450"/>
            </a:xfrm>
            <a:custGeom>
              <a:avLst/>
              <a:gdLst/>
              <a:ahLst/>
              <a:cxnLst/>
              <a:rect l="l" t="t" r="r" b="b"/>
              <a:pathLst>
                <a:path w="3771" h="5138" extrusionOk="0">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3769525" y="1958500"/>
              <a:ext cx="76750" cy="128450"/>
            </a:xfrm>
            <a:custGeom>
              <a:avLst/>
              <a:gdLst/>
              <a:ahLst/>
              <a:cxnLst/>
              <a:rect l="l" t="t" r="r" b="b"/>
              <a:pathLst>
                <a:path w="3070" h="5138" extrusionOk="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3875450" y="1956000"/>
              <a:ext cx="85075" cy="133475"/>
            </a:xfrm>
            <a:custGeom>
              <a:avLst/>
              <a:gdLst/>
              <a:ahLst/>
              <a:cxnLst/>
              <a:rect l="l" t="t" r="r" b="b"/>
              <a:pathLst>
                <a:path w="3403" h="5339" extrusionOk="0">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3993025" y="2065250"/>
              <a:ext cx="18375" cy="21700"/>
            </a:xfrm>
            <a:custGeom>
              <a:avLst/>
              <a:gdLst/>
              <a:ahLst/>
              <a:cxnLst/>
              <a:rect l="l" t="t" r="r" b="b"/>
              <a:pathLst>
                <a:path w="735" h="868" extrusionOk="0">
                  <a:moveTo>
                    <a:pt x="0" y="1"/>
                  </a:moveTo>
                  <a:lnTo>
                    <a:pt x="0" y="868"/>
                  </a:lnTo>
                  <a:lnTo>
                    <a:pt x="734" y="868"/>
                  </a:lnTo>
                  <a:lnTo>
                    <a:pt x="7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4042225" y="1956000"/>
              <a:ext cx="88425" cy="133475"/>
            </a:xfrm>
            <a:custGeom>
              <a:avLst/>
              <a:gdLst/>
              <a:ahLst/>
              <a:cxnLst/>
              <a:rect l="l" t="t" r="r" b="b"/>
              <a:pathLst>
                <a:path w="3537" h="5339" extrusionOk="0">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3429275" y="2304600"/>
              <a:ext cx="216025" cy="326925"/>
            </a:xfrm>
            <a:custGeom>
              <a:avLst/>
              <a:gdLst/>
              <a:ahLst/>
              <a:cxnLst/>
              <a:rect l="l" t="t" r="r" b="b"/>
              <a:pathLst>
                <a:path w="8641" h="13077" extrusionOk="0">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3721150" y="2571450"/>
              <a:ext cx="44225" cy="54225"/>
            </a:xfrm>
            <a:custGeom>
              <a:avLst/>
              <a:gdLst/>
              <a:ahLst/>
              <a:cxnLst/>
              <a:rect l="l" t="t" r="r" b="b"/>
              <a:pathLst>
                <a:path w="1769" h="2169" extrusionOk="0">
                  <a:moveTo>
                    <a:pt x="1" y="0"/>
                  </a:moveTo>
                  <a:lnTo>
                    <a:pt x="1" y="2169"/>
                  </a:lnTo>
                  <a:lnTo>
                    <a:pt x="1769" y="2169"/>
                  </a:lnTo>
                  <a:lnTo>
                    <a:pt x="17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3845425" y="2310425"/>
              <a:ext cx="203500" cy="321100"/>
            </a:xfrm>
            <a:custGeom>
              <a:avLst/>
              <a:gdLst/>
              <a:ahLst/>
              <a:cxnLst/>
              <a:rect l="l" t="t" r="r" b="b"/>
              <a:pathLst>
                <a:path w="8140" h="12844" extrusionOk="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3408450" y="2304600"/>
              <a:ext cx="216000" cy="326925"/>
            </a:xfrm>
            <a:custGeom>
              <a:avLst/>
              <a:gdLst/>
              <a:ahLst/>
              <a:cxnLst/>
              <a:rect l="l" t="t" r="r" b="b"/>
              <a:pathLst>
                <a:path w="8640" h="13077" extrusionOk="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3700325" y="2571450"/>
              <a:ext cx="44200" cy="54225"/>
            </a:xfrm>
            <a:custGeom>
              <a:avLst/>
              <a:gdLst/>
              <a:ahLst/>
              <a:cxnLst/>
              <a:rect l="l" t="t" r="r" b="b"/>
              <a:pathLst>
                <a:path w="1768" h="2169" extrusionOk="0">
                  <a:moveTo>
                    <a:pt x="0" y="0"/>
                  </a:moveTo>
                  <a:lnTo>
                    <a:pt x="0" y="2169"/>
                  </a:lnTo>
                  <a:lnTo>
                    <a:pt x="1768" y="2169"/>
                  </a:lnTo>
                  <a:lnTo>
                    <a:pt x="17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3824575" y="2310425"/>
              <a:ext cx="203500" cy="321100"/>
            </a:xfrm>
            <a:custGeom>
              <a:avLst/>
              <a:gdLst/>
              <a:ahLst/>
              <a:cxnLst/>
              <a:rect l="l" t="t" r="r" b="b"/>
              <a:pathLst>
                <a:path w="8140" h="12844" extrusionOk="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3576900" y="2961575"/>
              <a:ext cx="370350" cy="310400"/>
            </a:xfrm>
            <a:custGeom>
              <a:avLst/>
              <a:gdLst/>
              <a:ahLst/>
              <a:cxnLst/>
              <a:rect l="l" t="t" r="r" b="b"/>
              <a:pathLst>
                <a:path w="14814" h="12416" extrusionOk="0">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3606925" y="3350075"/>
              <a:ext cx="307725" cy="390575"/>
            </a:xfrm>
            <a:custGeom>
              <a:avLst/>
              <a:gdLst/>
              <a:ahLst/>
              <a:cxnLst/>
              <a:rect l="l" t="t" r="r" b="b"/>
              <a:pathLst>
                <a:path w="12309" h="15623" extrusionOk="0">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3298350" y="3180100"/>
              <a:ext cx="331100" cy="321650"/>
            </a:xfrm>
            <a:custGeom>
              <a:avLst/>
              <a:gdLst/>
              <a:ahLst/>
              <a:cxnLst/>
              <a:rect l="l" t="t" r="r" b="b"/>
              <a:pathLst>
                <a:path w="13244" h="12866" extrusionOk="0">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3882100" y="3167700"/>
              <a:ext cx="296075" cy="311750"/>
            </a:xfrm>
            <a:custGeom>
              <a:avLst/>
              <a:gdLst/>
              <a:ahLst/>
              <a:cxnLst/>
              <a:rect l="l" t="t" r="r" b="b"/>
              <a:pathLst>
                <a:path w="11843" h="12470" extrusionOk="0">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3576900" y="2961475"/>
              <a:ext cx="300925" cy="301550"/>
            </a:xfrm>
            <a:custGeom>
              <a:avLst/>
              <a:gdLst/>
              <a:ahLst/>
              <a:cxnLst/>
              <a:rect l="l" t="t" r="r" b="b"/>
              <a:pathLst>
                <a:path w="12037" h="12062" extrusionOk="0">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3591900" y="3350075"/>
              <a:ext cx="301075" cy="332300"/>
            </a:xfrm>
            <a:custGeom>
              <a:avLst/>
              <a:gdLst/>
              <a:ahLst/>
              <a:cxnLst/>
              <a:rect l="l" t="t" r="r" b="b"/>
              <a:pathLst>
                <a:path w="12043" h="13292" extrusionOk="0">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3298350" y="3180100"/>
              <a:ext cx="256875" cy="268275"/>
            </a:xfrm>
            <a:custGeom>
              <a:avLst/>
              <a:gdLst/>
              <a:ahLst/>
              <a:cxnLst/>
              <a:rect l="l" t="t" r="r" b="b"/>
              <a:pathLst>
                <a:path w="10275" h="10731" extrusionOk="0">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3872975" y="3167700"/>
              <a:ext cx="270175" cy="280250"/>
            </a:xfrm>
            <a:custGeom>
              <a:avLst/>
              <a:gdLst/>
              <a:ahLst/>
              <a:cxnLst/>
              <a:rect l="l" t="t" r="r" b="b"/>
              <a:pathLst>
                <a:path w="10807" h="11210" extrusionOk="0">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3659450" y="3089325"/>
              <a:ext cx="143450" cy="125950"/>
            </a:xfrm>
            <a:custGeom>
              <a:avLst/>
              <a:gdLst/>
              <a:ahLst/>
              <a:cxnLst/>
              <a:rect l="l" t="t" r="r" b="b"/>
              <a:pathLst>
                <a:path w="5738" h="5038" extrusionOk="0">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3674450" y="3472925"/>
              <a:ext cx="100100" cy="130125"/>
            </a:xfrm>
            <a:custGeom>
              <a:avLst/>
              <a:gdLst/>
              <a:ahLst/>
              <a:cxnLst/>
              <a:rect l="l" t="t" r="r" b="b"/>
              <a:pathLst>
                <a:path w="4004" h="5205" extrusionOk="0">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3393425" y="3270275"/>
              <a:ext cx="59225" cy="85100"/>
            </a:xfrm>
            <a:custGeom>
              <a:avLst/>
              <a:gdLst/>
              <a:ahLst/>
              <a:cxnLst/>
              <a:rect l="l" t="t" r="r" b="b"/>
              <a:pathLst>
                <a:path w="2369" h="3404" extrusionOk="0">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3978850" y="3270275"/>
              <a:ext cx="59225" cy="84250"/>
            </a:xfrm>
            <a:custGeom>
              <a:avLst/>
              <a:gdLst/>
              <a:ahLst/>
              <a:cxnLst/>
              <a:rect l="l" t="t" r="r" b="b"/>
              <a:pathLst>
                <a:path w="2369" h="3370" extrusionOk="0">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2958950" y="1624875"/>
              <a:ext cx="1558650" cy="2354275"/>
            </a:xfrm>
            <a:custGeom>
              <a:avLst/>
              <a:gdLst/>
              <a:ahLst/>
              <a:cxnLst/>
              <a:rect l="l" t="t" r="r" b="b"/>
              <a:pathLst>
                <a:path w="62346" h="94171" extrusionOk="0">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3194125" y="1804450"/>
              <a:ext cx="1032250" cy="1021400"/>
            </a:xfrm>
            <a:custGeom>
              <a:avLst/>
              <a:gdLst/>
              <a:ahLst/>
              <a:cxnLst/>
              <a:rect l="l" t="t" r="r" b="b"/>
              <a:pathLst>
                <a:path w="41290" h="40856" extrusionOk="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3270000" y="1879125"/>
              <a:ext cx="881000" cy="872325"/>
            </a:xfrm>
            <a:custGeom>
              <a:avLst/>
              <a:gdLst/>
              <a:ahLst/>
              <a:cxnLst/>
              <a:rect l="l" t="t" r="r" b="b"/>
              <a:pathLst>
                <a:path w="35240" h="34893" extrusionOk="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3320050" y="2110275"/>
              <a:ext cx="822275" cy="521250"/>
            </a:xfrm>
            <a:custGeom>
              <a:avLst/>
              <a:gdLst/>
              <a:ahLst/>
              <a:cxnLst/>
              <a:rect l="l" t="t" r="r" b="b"/>
              <a:pathLst>
                <a:path w="32891" h="20850" extrusionOk="0">
                  <a:moveTo>
                    <a:pt x="32890" y="1"/>
                  </a:moveTo>
                  <a:lnTo>
                    <a:pt x="0" y="2084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3270000" y="1878925"/>
              <a:ext cx="881000" cy="752600"/>
            </a:xfrm>
            <a:custGeom>
              <a:avLst/>
              <a:gdLst/>
              <a:ahLst/>
              <a:cxnLst/>
              <a:rect l="l" t="t" r="r" b="b"/>
              <a:pathLst>
                <a:path w="35240" h="30104" extrusionOk="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3402509" y="1992992"/>
              <a:ext cx="70943" cy="113638"/>
            </a:xfrm>
            <a:custGeom>
              <a:avLst/>
              <a:gdLst/>
              <a:ahLst/>
              <a:cxnLst/>
              <a:rect l="l" t="t" r="r" b="b"/>
              <a:pathLst>
                <a:path w="3270" h="5238" extrusionOk="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3496579" y="1994445"/>
              <a:ext cx="81074" cy="112185"/>
            </a:xfrm>
            <a:custGeom>
              <a:avLst/>
              <a:gdLst/>
              <a:ahLst/>
              <a:cxnLst/>
              <a:rect l="l" t="t" r="r" b="b"/>
              <a:pathLst>
                <a:path w="3737" h="5171" extrusionOk="0">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3714419" y="1994445"/>
              <a:ext cx="66604" cy="112185"/>
            </a:xfrm>
            <a:custGeom>
              <a:avLst/>
              <a:gdLst/>
              <a:ahLst/>
              <a:cxnLst/>
              <a:rect l="l" t="t" r="r" b="b"/>
              <a:pathLst>
                <a:path w="3070" h="5171" extrusionOk="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3807035" y="1992992"/>
              <a:ext cx="73112" cy="115092"/>
            </a:xfrm>
            <a:custGeom>
              <a:avLst/>
              <a:gdLst/>
              <a:ahLst/>
              <a:cxnLst/>
              <a:rect l="l" t="t" r="r" b="b"/>
              <a:pathLst>
                <a:path w="3370" h="5305" extrusionOk="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3909089" y="2087060"/>
              <a:ext cx="15946" cy="19569"/>
            </a:xfrm>
            <a:custGeom>
              <a:avLst/>
              <a:gdLst/>
              <a:ahLst/>
              <a:cxnLst/>
              <a:rect l="l" t="t" r="r" b="b"/>
              <a:pathLst>
                <a:path w="735" h="902" extrusionOk="0">
                  <a:moveTo>
                    <a:pt x="0" y="1"/>
                  </a:moveTo>
                  <a:lnTo>
                    <a:pt x="0" y="902"/>
                  </a:lnTo>
                  <a:lnTo>
                    <a:pt x="734" y="902"/>
                  </a:lnTo>
                  <a:lnTo>
                    <a:pt x="7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3951047" y="1992992"/>
              <a:ext cx="77473" cy="115092"/>
            </a:xfrm>
            <a:custGeom>
              <a:avLst/>
              <a:gdLst/>
              <a:ahLst/>
              <a:cxnLst/>
              <a:rect l="l" t="t" r="r" b="b"/>
              <a:pathLst>
                <a:path w="3571" h="5305" extrusionOk="0">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3425699" y="2314600"/>
              <a:ext cx="216025" cy="326925"/>
            </a:xfrm>
            <a:custGeom>
              <a:avLst/>
              <a:gdLst/>
              <a:ahLst/>
              <a:cxnLst/>
              <a:rect l="l" t="t" r="r" b="b"/>
              <a:pathLst>
                <a:path w="8641" h="13077" extrusionOk="0">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3647775" y="2582300"/>
              <a:ext cx="44225" cy="53375"/>
            </a:xfrm>
            <a:custGeom>
              <a:avLst/>
              <a:gdLst/>
              <a:ahLst/>
              <a:cxnLst/>
              <a:rect l="l" t="t" r="r" b="b"/>
              <a:pathLst>
                <a:path w="1769" h="2135" extrusionOk="0">
                  <a:moveTo>
                    <a:pt x="1" y="0"/>
                  </a:moveTo>
                  <a:lnTo>
                    <a:pt x="1" y="2135"/>
                  </a:lnTo>
                  <a:lnTo>
                    <a:pt x="1768" y="2135"/>
                  </a:lnTo>
                  <a:lnTo>
                    <a:pt x="17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3721857" y="2320425"/>
              <a:ext cx="204350" cy="321100"/>
            </a:xfrm>
            <a:custGeom>
              <a:avLst/>
              <a:gdLst/>
              <a:ahLst/>
              <a:cxnLst/>
              <a:rect l="l" t="t" r="r" b="b"/>
              <a:pathLst>
                <a:path w="8174" h="12844" extrusionOk="0">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3525200" y="2971500"/>
              <a:ext cx="300100" cy="301525"/>
            </a:xfrm>
            <a:custGeom>
              <a:avLst/>
              <a:gdLst/>
              <a:ahLst/>
              <a:cxnLst/>
              <a:rect l="l" t="t" r="r" b="b"/>
              <a:pathLst>
                <a:path w="12004" h="12061" extrusionOk="0">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3540200" y="3360225"/>
              <a:ext cx="301075" cy="332200"/>
            </a:xfrm>
            <a:custGeom>
              <a:avLst/>
              <a:gdLst/>
              <a:ahLst/>
              <a:cxnLst/>
              <a:rect l="l" t="t" r="r" b="b"/>
              <a:pathLst>
                <a:path w="12043" h="13288" extrusionOk="0">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3245825" y="3190625"/>
              <a:ext cx="257700" cy="267750"/>
            </a:xfrm>
            <a:custGeom>
              <a:avLst/>
              <a:gdLst/>
              <a:ahLst/>
              <a:cxnLst/>
              <a:rect l="l" t="t" r="r" b="b"/>
              <a:pathLst>
                <a:path w="10308" h="10710" extrusionOk="0">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3820600" y="3177725"/>
              <a:ext cx="270025" cy="280325"/>
            </a:xfrm>
            <a:custGeom>
              <a:avLst/>
              <a:gdLst/>
              <a:ahLst/>
              <a:cxnLst/>
              <a:rect l="l" t="t" r="r" b="b"/>
              <a:pathLst>
                <a:path w="10801" h="11213" extrusionOk="0">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3603388" y="3070969"/>
              <a:ext cx="143450" cy="125950"/>
            </a:xfrm>
            <a:custGeom>
              <a:avLst/>
              <a:gdLst/>
              <a:ahLst/>
              <a:cxnLst/>
              <a:rect l="l" t="t" r="r" b="b"/>
              <a:pathLst>
                <a:path w="5738" h="5038" extrusionOk="0">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3622750" y="3481594"/>
              <a:ext cx="100100" cy="129275"/>
            </a:xfrm>
            <a:custGeom>
              <a:avLst/>
              <a:gdLst/>
              <a:ahLst/>
              <a:cxnLst/>
              <a:rect l="l" t="t" r="r" b="b"/>
              <a:pathLst>
                <a:path w="4004" h="5171" extrusionOk="0">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3341725" y="3280300"/>
              <a:ext cx="58400" cy="85075"/>
            </a:xfrm>
            <a:custGeom>
              <a:avLst/>
              <a:gdLst/>
              <a:ahLst/>
              <a:cxnLst/>
              <a:rect l="l" t="t" r="r" b="b"/>
              <a:pathLst>
                <a:path w="2336" h="3403" extrusionOk="0">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3927150" y="3280300"/>
              <a:ext cx="58400" cy="85075"/>
            </a:xfrm>
            <a:custGeom>
              <a:avLst/>
              <a:gdLst/>
              <a:ahLst/>
              <a:cxnLst/>
              <a:rect l="l" t="t" r="r" b="b"/>
              <a:pathLst>
                <a:path w="2336" h="3403" extrusionOk="0">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3942150" y="4538300"/>
              <a:ext cx="199325" cy="233475"/>
            </a:xfrm>
            <a:custGeom>
              <a:avLst/>
              <a:gdLst/>
              <a:ahLst/>
              <a:cxnLst/>
              <a:rect l="l" t="t" r="r" b="b"/>
              <a:pathLst>
                <a:path w="7973" h="9339" extrusionOk="0">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3942150" y="4538300"/>
              <a:ext cx="155975" cy="145525"/>
            </a:xfrm>
            <a:custGeom>
              <a:avLst/>
              <a:gdLst/>
              <a:ahLst/>
              <a:cxnLst/>
              <a:rect l="l" t="t" r="r" b="b"/>
              <a:pathLst>
                <a:path w="6239" h="5821" extrusionOk="0">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4119775" y="4231325"/>
              <a:ext cx="196825" cy="235150"/>
            </a:xfrm>
            <a:custGeom>
              <a:avLst/>
              <a:gdLst/>
              <a:ahLst/>
              <a:cxnLst/>
              <a:rect l="l" t="t" r="r" b="b"/>
              <a:pathLst>
                <a:path w="7873" h="9406" extrusionOk="0">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4161475" y="4231325"/>
              <a:ext cx="155125" cy="144775"/>
            </a:xfrm>
            <a:custGeom>
              <a:avLst/>
              <a:gdLst/>
              <a:ahLst/>
              <a:cxnLst/>
              <a:rect l="l" t="t" r="r" b="b"/>
              <a:pathLst>
                <a:path w="6205" h="5791" extrusionOk="0">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4097275" y="4597075"/>
              <a:ext cx="126775" cy="246025"/>
            </a:xfrm>
            <a:custGeom>
              <a:avLst/>
              <a:gdLst/>
              <a:ahLst/>
              <a:cxnLst/>
              <a:rect l="l" t="t" r="r" b="b"/>
              <a:pathLst>
                <a:path w="5071" h="9841" extrusionOk="0">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4097275" y="4597075"/>
              <a:ext cx="126775" cy="123450"/>
            </a:xfrm>
            <a:custGeom>
              <a:avLst/>
              <a:gdLst/>
              <a:ahLst/>
              <a:cxnLst/>
              <a:rect l="l" t="t" r="r" b="b"/>
              <a:pathLst>
                <a:path w="5071" h="4938" extrusionOk="0">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4457525" y="4314250"/>
              <a:ext cx="186825" cy="238750"/>
            </a:xfrm>
            <a:custGeom>
              <a:avLst/>
              <a:gdLst/>
              <a:ahLst/>
              <a:cxnLst/>
              <a:rect l="l" t="t" r="r" b="b"/>
              <a:pathLst>
                <a:path w="7473" h="9550" extrusionOk="0">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4457525" y="4314250"/>
              <a:ext cx="152625" cy="141900"/>
            </a:xfrm>
            <a:custGeom>
              <a:avLst/>
              <a:gdLst/>
              <a:ahLst/>
              <a:cxnLst/>
              <a:rect l="l" t="t" r="r" b="b"/>
              <a:pathLst>
                <a:path w="6105" h="5676" extrusionOk="0">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4136450" y="4423725"/>
              <a:ext cx="256050" cy="166575"/>
            </a:xfrm>
            <a:custGeom>
              <a:avLst/>
              <a:gdLst/>
              <a:ahLst/>
              <a:cxnLst/>
              <a:rect l="l" t="t" r="r" b="b"/>
              <a:pathLst>
                <a:path w="10242" h="6663" extrusionOk="0">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4244025" y="4423725"/>
              <a:ext cx="148475" cy="143350"/>
            </a:xfrm>
            <a:custGeom>
              <a:avLst/>
              <a:gdLst/>
              <a:ahLst/>
              <a:cxnLst/>
              <a:rect l="l" t="t" r="r" b="b"/>
              <a:pathLst>
                <a:path w="5939" h="5734" extrusionOk="0">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4307425" y="4626425"/>
              <a:ext cx="222675" cy="215600"/>
            </a:xfrm>
            <a:custGeom>
              <a:avLst/>
              <a:gdLst/>
              <a:ahLst/>
              <a:cxnLst/>
              <a:rect l="l" t="t" r="r" b="b"/>
              <a:pathLst>
                <a:path w="8907" h="8624" extrusionOk="0">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4372450" y="4626425"/>
              <a:ext cx="157650" cy="150800"/>
            </a:xfrm>
            <a:custGeom>
              <a:avLst/>
              <a:gdLst/>
              <a:ahLst/>
              <a:cxnLst/>
              <a:rect l="l" t="t" r="r" b="b"/>
              <a:pathLst>
                <a:path w="6306" h="6032" extrusionOk="0">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4025550" y="4200125"/>
              <a:ext cx="433450" cy="197150"/>
            </a:xfrm>
            <a:custGeom>
              <a:avLst/>
              <a:gdLst/>
              <a:ahLst/>
              <a:cxnLst/>
              <a:rect l="l" t="t" r="r" b="b"/>
              <a:pathLst>
                <a:path w="17338" h="7886" extrusionOk="0">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4017200" y="4367150"/>
              <a:ext cx="173500" cy="152500"/>
            </a:xfrm>
            <a:custGeom>
              <a:avLst/>
              <a:gdLst/>
              <a:ahLst/>
              <a:cxnLst/>
              <a:rect l="l" t="t" r="r" b="b"/>
              <a:pathLst>
                <a:path w="6940" h="6100" extrusionOk="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4344950" y="4474200"/>
              <a:ext cx="141775" cy="245775"/>
            </a:xfrm>
            <a:custGeom>
              <a:avLst/>
              <a:gdLst/>
              <a:ahLst/>
              <a:cxnLst/>
              <a:rect l="l" t="t" r="r" b="b"/>
              <a:pathLst>
                <a:path w="5671" h="9831" extrusionOk="0">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4353275" y="4474200"/>
              <a:ext cx="134300" cy="127900"/>
            </a:xfrm>
            <a:custGeom>
              <a:avLst/>
              <a:gdLst/>
              <a:ahLst/>
              <a:cxnLst/>
              <a:rect l="l" t="t" r="r" b="b"/>
              <a:pathLst>
                <a:path w="5372" h="5116" extrusionOk="0">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3755350" y="4106725"/>
              <a:ext cx="1016875" cy="879800"/>
            </a:xfrm>
            <a:custGeom>
              <a:avLst/>
              <a:gdLst/>
              <a:ahLst/>
              <a:cxnLst/>
              <a:rect l="l" t="t" r="r" b="b"/>
              <a:pathLst>
                <a:path w="40675" h="35192" extrusionOk="0">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3889625" y="4548500"/>
              <a:ext cx="200150" cy="233925"/>
            </a:xfrm>
            <a:custGeom>
              <a:avLst/>
              <a:gdLst/>
              <a:ahLst/>
              <a:cxnLst/>
              <a:rect l="l" t="t" r="r" b="b"/>
              <a:pathLst>
                <a:path w="8006" h="9357" extrusionOk="0">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3889625" y="4548500"/>
              <a:ext cx="156800" cy="146150"/>
            </a:xfrm>
            <a:custGeom>
              <a:avLst/>
              <a:gdLst/>
              <a:ahLst/>
              <a:cxnLst/>
              <a:rect l="l" t="t" r="r" b="b"/>
              <a:pathLst>
                <a:path w="6272" h="5846" extrusionOk="0">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4068075" y="4241475"/>
              <a:ext cx="196000" cy="235025"/>
            </a:xfrm>
            <a:custGeom>
              <a:avLst/>
              <a:gdLst/>
              <a:ahLst/>
              <a:cxnLst/>
              <a:rect l="l" t="t" r="r" b="b"/>
              <a:pathLst>
                <a:path w="7840" h="9401" extrusionOk="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4108950" y="4241475"/>
              <a:ext cx="155125" cy="144625"/>
            </a:xfrm>
            <a:custGeom>
              <a:avLst/>
              <a:gdLst/>
              <a:ahLst/>
              <a:cxnLst/>
              <a:rect l="l" t="t" r="r" b="b"/>
              <a:pathLst>
                <a:path w="6205" h="5785" extrusionOk="0">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4045550" y="4607075"/>
              <a:ext cx="126800" cy="246875"/>
            </a:xfrm>
            <a:custGeom>
              <a:avLst/>
              <a:gdLst/>
              <a:ahLst/>
              <a:cxnLst/>
              <a:rect l="l" t="t" r="r" b="b"/>
              <a:pathLst>
                <a:path w="5072" h="9875" extrusionOk="0">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4045550" y="4607900"/>
              <a:ext cx="126800" cy="123450"/>
            </a:xfrm>
            <a:custGeom>
              <a:avLst/>
              <a:gdLst/>
              <a:ahLst/>
              <a:cxnLst/>
              <a:rect l="l" t="t" r="r" b="b"/>
              <a:pathLst>
                <a:path w="5072" h="4938" extrusionOk="0">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4404975" y="4324375"/>
              <a:ext cx="186825" cy="239025"/>
            </a:xfrm>
            <a:custGeom>
              <a:avLst/>
              <a:gdLst/>
              <a:ahLst/>
              <a:cxnLst/>
              <a:rect l="l" t="t" r="r" b="b"/>
              <a:pathLst>
                <a:path w="7473" h="9561" extrusionOk="0">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4404975" y="4324375"/>
              <a:ext cx="152650" cy="142625"/>
            </a:xfrm>
            <a:custGeom>
              <a:avLst/>
              <a:gdLst/>
              <a:ahLst/>
              <a:cxnLst/>
              <a:rect l="l" t="t" r="r" b="b"/>
              <a:pathLst>
                <a:path w="6106" h="5705" extrusionOk="0">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4084750" y="4434150"/>
              <a:ext cx="255200" cy="166575"/>
            </a:xfrm>
            <a:custGeom>
              <a:avLst/>
              <a:gdLst/>
              <a:ahLst/>
              <a:cxnLst/>
              <a:rect l="l" t="t" r="r" b="b"/>
              <a:pathLst>
                <a:path w="10208" h="6663" extrusionOk="0">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4191500" y="4434150"/>
              <a:ext cx="148450" cy="142925"/>
            </a:xfrm>
            <a:custGeom>
              <a:avLst/>
              <a:gdLst/>
              <a:ahLst/>
              <a:cxnLst/>
              <a:rect l="l" t="t" r="r" b="b"/>
              <a:pathLst>
                <a:path w="5938" h="5717" extrusionOk="0">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4255700" y="4636950"/>
              <a:ext cx="221850" cy="215175"/>
            </a:xfrm>
            <a:custGeom>
              <a:avLst/>
              <a:gdLst/>
              <a:ahLst/>
              <a:cxnLst/>
              <a:rect l="l" t="t" r="r" b="b"/>
              <a:pathLst>
                <a:path w="8874" h="8607" extrusionOk="0">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4319925" y="4636950"/>
              <a:ext cx="157625" cy="150275"/>
            </a:xfrm>
            <a:custGeom>
              <a:avLst/>
              <a:gdLst/>
              <a:ahLst/>
              <a:cxnLst/>
              <a:rect l="l" t="t" r="r" b="b"/>
              <a:pathLst>
                <a:path w="6305" h="6011" extrusionOk="0">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4293225" y="4484325"/>
              <a:ext cx="141800" cy="246350"/>
            </a:xfrm>
            <a:custGeom>
              <a:avLst/>
              <a:gdLst/>
              <a:ahLst/>
              <a:cxnLst/>
              <a:rect l="l" t="t" r="r" b="b"/>
              <a:pathLst>
                <a:path w="5672" h="9854" extrusionOk="0">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4300750" y="4484325"/>
              <a:ext cx="134275" cy="128600"/>
            </a:xfrm>
            <a:custGeom>
              <a:avLst/>
              <a:gdLst/>
              <a:ahLst/>
              <a:cxnLst/>
              <a:rect l="l" t="t" r="r" b="b"/>
              <a:pathLst>
                <a:path w="5371" h="5144" extrusionOk="0">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4" name="Google Shape;814;p43"/>
          <p:cNvSpPr/>
          <p:nvPr/>
        </p:nvSpPr>
        <p:spPr>
          <a:xfrm>
            <a:off x="8203299" y="43387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43"/>
          <p:cNvGrpSpPr/>
          <p:nvPr/>
        </p:nvGrpSpPr>
        <p:grpSpPr>
          <a:xfrm>
            <a:off x="7903223" y="1550975"/>
            <a:ext cx="357775" cy="295791"/>
            <a:chOff x="-783927" y="2108838"/>
            <a:chExt cx="357775" cy="295791"/>
          </a:xfrm>
        </p:grpSpPr>
        <p:sp>
          <p:nvSpPr>
            <p:cNvPr id="816" name="Google Shape;816;p4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8" name="Google Shape;818;p43"/>
          <p:cNvSpPr/>
          <p:nvPr/>
        </p:nvSpPr>
        <p:spPr>
          <a:xfrm>
            <a:off x="4456925" y="42344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 name="Google Shape;819;p43"/>
          <p:cNvGrpSpPr/>
          <p:nvPr/>
        </p:nvGrpSpPr>
        <p:grpSpPr>
          <a:xfrm rot="9651258">
            <a:off x="4835527" y="350969"/>
            <a:ext cx="643548" cy="377045"/>
            <a:chOff x="-1131628" y="1250953"/>
            <a:chExt cx="695437" cy="407447"/>
          </a:xfrm>
        </p:grpSpPr>
        <p:sp>
          <p:nvSpPr>
            <p:cNvPr id="820" name="Google Shape;820;p4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44"/>
          <p:cNvSpPr txBox="1">
            <a:spLocks noGrp="1"/>
          </p:cNvSpPr>
          <p:nvPr>
            <p:ph type="title"/>
          </p:nvPr>
        </p:nvSpPr>
        <p:spPr>
          <a:xfrm>
            <a:off x="720000" y="672225"/>
            <a:ext cx="51474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828" name="Google Shape;828;p44"/>
          <p:cNvSpPr txBox="1">
            <a:spLocks noGrp="1"/>
          </p:cNvSpPr>
          <p:nvPr>
            <p:ph type="subTitle" idx="1"/>
          </p:nvPr>
        </p:nvSpPr>
        <p:spPr>
          <a:xfrm>
            <a:off x="725513" y="1252727"/>
            <a:ext cx="5431821" cy="315053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First we have to take a small brief about the diabetes and it’s side effects on the human health:</a:t>
            </a:r>
          </a:p>
          <a:p>
            <a:pPr marL="0" lvl="0" indent="0" algn="l" rtl="0">
              <a:spcBef>
                <a:spcPts val="0"/>
              </a:spcBef>
              <a:spcAft>
                <a:spcPts val="0"/>
              </a:spcAft>
              <a:buNone/>
            </a:pPr>
            <a:r>
              <a:rPr lang="en-AE" dirty="0"/>
              <a:t>Diabetes mellitus refers to a group of diseases that affect how your body uses blood sugar (glucose).</a:t>
            </a:r>
          </a:p>
          <a:p>
            <a:pPr marL="0" lvl="0" indent="0" algn="l" rtl="0">
              <a:spcBef>
                <a:spcPts val="0"/>
              </a:spcBef>
              <a:spcAft>
                <a:spcPts val="0"/>
              </a:spcAft>
              <a:buNone/>
            </a:pPr>
            <a:r>
              <a:rPr lang="en-US" dirty="0"/>
              <a:t>A</a:t>
            </a:r>
            <a:r>
              <a:rPr lang="en-AE" dirty="0" err="1"/>
              <a:t>nd</a:t>
            </a:r>
            <a:r>
              <a:rPr lang="en-AE" dirty="0"/>
              <a:t> it’s side effects are:</a:t>
            </a:r>
          </a:p>
          <a:p>
            <a:pPr marL="0" lvl="0" indent="0" algn="l" rtl="0">
              <a:spcBef>
                <a:spcPts val="0"/>
              </a:spcBef>
              <a:spcAft>
                <a:spcPts val="0"/>
              </a:spcAft>
              <a:buNone/>
            </a:pPr>
            <a:r>
              <a:rPr lang="en-AE" dirty="0"/>
              <a:t>1. Increased thirst.</a:t>
            </a:r>
          </a:p>
          <a:p>
            <a:pPr marL="0" lvl="0" indent="0" algn="l" rtl="0">
              <a:spcBef>
                <a:spcPts val="0"/>
              </a:spcBef>
              <a:spcAft>
                <a:spcPts val="0"/>
              </a:spcAft>
              <a:buNone/>
            </a:pPr>
            <a:r>
              <a:rPr lang="en-AE" dirty="0"/>
              <a:t>2. Frequent urination.</a:t>
            </a:r>
          </a:p>
          <a:p>
            <a:pPr marL="0" lvl="0" indent="0" algn="l" rtl="0">
              <a:spcBef>
                <a:spcPts val="0"/>
              </a:spcBef>
              <a:spcAft>
                <a:spcPts val="0"/>
              </a:spcAft>
              <a:buNone/>
            </a:pPr>
            <a:r>
              <a:rPr lang="en-AE" dirty="0"/>
              <a:t>3. Extreme hunger.</a:t>
            </a:r>
          </a:p>
          <a:p>
            <a:pPr marL="0" lvl="0" indent="0" algn="l" rtl="0">
              <a:spcBef>
                <a:spcPts val="0"/>
              </a:spcBef>
              <a:spcAft>
                <a:spcPts val="0"/>
              </a:spcAft>
              <a:buNone/>
            </a:pPr>
            <a:r>
              <a:rPr lang="en-AE" dirty="0"/>
              <a:t>4. Unexplained weight loss.</a:t>
            </a:r>
          </a:p>
          <a:p>
            <a:pPr marL="0" lvl="0" indent="0" algn="l" rtl="0">
              <a:spcBef>
                <a:spcPts val="0"/>
              </a:spcBef>
              <a:spcAft>
                <a:spcPts val="0"/>
              </a:spcAft>
              <a:buNone/>
            </a:pPr>
            <a:r>
              <a:rPr lang="en-AE" dirty="0"/>
              <a:t>5. Fatigue.</a:t>
            </a:r>
          </a:p>
          <a:p>
            <a:pPr marL="0" lvl="0" indent="0" algn="l" rtl="0">
              <a:spcBef>
                <a:spcPts val="0"/>
              </a:spcBef>
              <a:spcAft>
                <a:spcPts val="0"/>
              </a:spcAft>
              <a:buNone/>
            </a:pPr>
            <a:r>
              <a:rPr lang="en-AE" dirty="0"/>
              <a:t>6. Blurred vision.</a:t>
            </a:r>
            <a:endParaRPr lang="en-US" dirty="0"/>
          </a:p>
        </p:txBody>
      </p:sp>
      <p:grpSp>
        <p:nvGrpSpPr>
          <p:cNvPr id="829" name="Google Shape;829;p44"/>
          <p:cNvGrpSpPr/>
          <p:nvPr/>
        </p:nvGrpSpPr>
        <p:grpSpPr>
          <a:xfrm rot="9651258">
            <a:off x="676902" y="4274119"/>
            <a:ext cx="643548" cy="377045"/>
            <a:chOff x="-1131628" y="1250953"/>
            <a:chExt cx="695437" cy="407447"/>
          </a:xfrm>
        </p:grpSpPr>
        <p:sp>
          <p:nvSpPr>
            <p:cNvPr id="830" name="Google Shape;830;p4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44"/>
          <p:cNvGrpSpPr/>
          <p:nvPr/>
        </p:nvGrpSpPr>
        <p:grpSpPr>
          <a:xfrm rot="-7140317">
            <a:off x="3899012" y="4380355"/>
            <a:ext cx="643533" cy="377037"/>
            <a:chOff x="-1131628" y="1250953"/>
            <a:chExt cx="695437" cy="407447"/>
          </a:xfrm>
        </p:grpSpPr>
        <p:sp>
          <p:nvSpPr>
            <p:cNvPr id="834" name="Google Shape;834;p4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4"/>
          <p:cNvGrpSpPr/>
          <p:nvPr/>
        </p:nvGrpSpPr>
        <p:grpSpPr>
          <a:xfrm>
            <a:off x="6158618" y="754968"/>
            <a:ext cx="2629974" cy="5303614"/>
            <a:chOff x="5524465" y="659869"/>
            <a:chExt cx="2769268" cy="5584515"/>
          </a:xfrm>
        </p:grpSpPr>
        <p:sp>
          <p:nvSpPr>
            <p:cNvPr id="838" name="Google Shape;838;p44"/>
            <p:cNvSpPr/>
            <p:nvPr/>
          </p:nvSpPr>
          <p:spPr>
            <a:xfrm>
              <a:off x="5741184" y="659869"/>
              <a:ext cx="2552549" cy="2556125"/>
            </a:xfrm>
            <a:custGeom>
              <a:avLst/>
              <a:gdLst/>
              <a:ahLst/>
              <a:cxnLst/>
              <a:rect l="l" t="t" r="r" b="b"/>
              <a:pathLst>
                <a:path w="24852" h="24885" extrusionOk="0">
                  <a:moveTo>
                    <a:pt x="12410" y="0"/>
                  </a:moveTo>
                  <a:cubicBezTo>
                    <a:pt x="5538" y="0"/>
                    <a:pt x="1" y="5571"/>
                    <a:pt x="1" y="12442"/>
                  </a:cubicBezTo>
                  <a:cubicBezTo>
                    <a:pt x="1" y="19314"/>
                    <a:pt x="5538" y="24885"/>
                    <a:pt x="12410" y="24885"/>
                  </a:cubicBezTo>
                  <a:cubicBezTo>
                    <a:pt x="19281" y="24885"/>
                    <a:pt x="24852" y="19314"/>
                    <a:pt x="24852" y="12442"/>
                  </a:cubicBezTo>
                  <a:cubicBezTo>
                    <a:pt x="24852" y="5571"/>
                    <a:pt x="19281" y="0"/>
                    <a:pt x="12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44"/>
            <p:cNvGrpSpPr/>
            <p:nvPr/>
          </p:nvGrpSpPr>
          <p:grpSpPr>
            <a:xfrm>
              <a:off x="5524465" y="877705"/>
              <a:ext cx="2552544" cy="5366678"/>
              <a:chOff x="5524465" y="877705"/>
              <a:chExt cx="2552544" cy="5366678"/>
            </a:xfrm>
          </p:grpSpPr>
          <p:grpSp>
            <p:nvGrpSpPr>
              <p:cNvPr id="840" name="Google Shape;840;p44"/>
              <p:cNvGrpSpPr/>
              <p:nvPr/>
            </p:nvGrpSpPr>
            <p:grpSpPr>
              <a:xfrm>
                <a:off x="5524465" y="877705"/>
                <a:ext cx="2552544" cy="5366678"/>
                <a:chOff x="4829700" y="3625725"/>
                <a:chExt cx="862375" cy="1813128"/>
              </a:xfrm>
            </p:grpSpPr>
            <p:sp>
              <p:nvSpPr>
                <p:cNvPr id="841" name="Google Shape;841;p44"/>
                <p:cNvSpPr/>
                <p:nvPr/>
              </p:nvSpPr>
              <p:spPr>
                <a:xfrm>
                  <a:off x="5089350" y="4902525"/>
                  <a:ext cx="25" cy="6900"/>
                </a:xfrm>
                <a:custGeom>
                  <a:avLst/>
                  <a:gdLst/>
                  <a:ahLst/>
                  <a:cxnLst/>
                  <a:rect l="l" t="t" r="r" b="b"/>
                  <a:pathLst>
                    <a:path w="1" h="276" fill="none" extrusionOk="0">
                      <a:moveTo>
                        <a:pt x="0" y="275"/>
                      </a:moveTo>
                      <a:lnTo>
                        <a:pt x="0" y="0"/>
                      </a:lnTo>
                      <a:cubicBezTo>
                        <a:pt x="0" y="103"/>
                        <a:pt x="0" y="207"/>
                        <a:pt x="0" y="275"/>
                      </a:cubicBezTo>
                      <a:close/>
                    </a:path>
                  </a:pathLst>
                </a:custGeom>
                <a:noFill/>
                <a:ln w="9450" cap="flat" cmpd="sng">
                  <a:solidFill>
                    <a:srgbClr val="414042"/>
                  </a:solidFill>
                  <a:prstDash val="solid"/>
                  <a:miter lim="34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4"/>
                <p:cNvSpPr/>
                <p:nvPr/>
              </p:nvSpPr>
              <p:spPr>
                <a:xfrm>
                  <a:off x="5228625" y="4019500"/>
                  <a:ext cx="147925" cy="147925"/>
                </a:xfrm>
                <a:custGeom>
                  <a:avLst/>
                  <a:gdLst/>
                  <a:ahLst/>
                  <a:cxnLst/>
                  <a:rect l="l" t="t" r="r" b="b"/>
                  <a:pathLst>
                    <a:path w="5917" h="5917" extrusionOk="0">
                      <a:moveTo>
                        <a:pt x="2924" y="1"/>
                      </a:moveTo>
                      <a:cubicBezTo>
                        <a:pt x="1308" y="35"/>
                        <a:pt x="1" y="1342"/>
                        <a:pt x="1" y="2958"/>
                      </a:cubicBezTo>
                      <a:cubicBezTo>
                        <a:pt x="1" y="4609"/>
                        <a:pt x="1342" y="5916"/>
                        <a:pt x="2959" y="5916"/>
                      </a:cubicBezTo>
                      <a:cubicBezTo>
                        <a:pt x="4575" y="5916"/>
                        <a:pt x="5916" y="4575"/>
                        <a:pt x="5882" y="2958"/>
                      </a:cubicBezTo>
                      <a:cubicBezTo>
                        <a:pt x="5882" y="1308"/>
                        <a:pt x="4575" y="1"/>
                        <a:pt x="2924" y="1"/>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4"/>
                <p:cNvSpPr/>
                <p:nvPr/>
              </p:nvSpPr>
              <p:spPr>
                <a:xfrm>
                  <a:off x="5244100" y="4049600"/>
                  <a:ext cx="58500" cy="87725"/>
                </a:xfrm>
                <a:custGeom>
                  <a:avLst/>
                  <a:gdLst/>
                  <a:ahLst/>
                  <a:cxnLst/>
                  <a:rect l="l" t="t" r="r" b="b"/>
                  <a:pathLst>
                    <a:path w="2340" h="3509" fill="none" extrusionOk="0">
                      <a:moveTo>
                        <a:pt x="2340" y="3508"/>
                      </a:moveTo>
                      <a:cubicBezTo>
                        <a:pt x="1" y="3508"/>
                        <a:pt x="1" y="0"/>
                        <a:pt x="2340" y="0"/>
                      </a:cubicBezTo>
                    </a:path>
                  </a:pathLst>
                </a:custGeom>
                <a:noFill/>
                <a:ln w="7750" cap="rnd" cmpd="sng">
                  <a:solidFill>
                    <a:srgbClr val="2238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4"/>
                <p:cNvSpPr/>
                <p:nvPr/>
              </p:nvSpPr>
              <p:spPr>
                <a:xfrm>
                  <a:off x="5489150" y="4017775"/>
                  <a:ext cx="34425" cy="141050"/>
                </a:xfrm>
                <a:custGeom>
                  <a:avLst/>
                  <a:gdLst/>
                  <a:ahLst/>
                  <a:cxnLst/>
                  <a:rect l="l" t="t" r="r" b="b"/>
                  <a:pathLst>
                    <a:path w="1377" h="5642" fill="none" extrusionOk="0">
                      <a:moveTo>
                        <a:pt x="1067" y="1"/>
                      </a:moveTo>
                      <a:lnTo>
                        <a:pt x="1376" y="4885"/>
                      </a:lnTo>
                      <a:lnTo>
                        <a:pt x="1" y="5641"/>
                      </a:lnTo>
                    </a:path>
                  </a:pathLst>
                </a:custGeom>
                <a:noFill/>
                <a:ln w="7750" cap="rnd" cmpd="sng">
                  <a:solidFill>
                    <a:srgbClr val="2238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4"/>
                <p:cNvSpPr/>
                <p:nvPr/>
              </p:nvSpPr>
              <p:spPr>
                <a:xfrm>
                  <a:off x="5374800" y="4020375"/>
                  <a:ext cx="86000" cy="86000"/>
                </a:xfrm>
                <a:custGeom>
                  <a:avLst/>
                  <a:gdLst/>
                  <a:ahLst/>
                  <a:cxnLst/>
                  <a:rect l="l" t="t" r="r" b="b"/>
                  <a:pathLst>
                    <a:path w="3440" h="3440" extrusionOk="0">
                      <a:moveTo>
                        <a:pt x="1720" y="0"/>
                      </a:moveTo>
                      <a:cubicBezTo>
                        <a:pt x="791" y="0"/>
                        <a:pt x="0" y="757"/>
                        <a:pt x="0" y="1720"/>
                      </a:cubicBezTo>
                      <a:cubicBezTo>
                        <a:pt x="0" y="2648"/>
                        <a:pt x="791" y="3439"/>
                        <a:pt x="1720" y="3439"/>
                      </a:cubicBezTo>
                      <a:cubicBezTo>
                        <a:pt x="2683" y="3439"/>
                        <a:pt x="3440" y="2648"/>
                        <a:pt x="3440" y="1720"/>
                      </a:cubicBezTo>
                      <a:cubicBezTo>
                        <a:pt x="3440" y="757"/>
                        <a:pt x="2683" y="0"/>
                        <a:pt x="1720" y="0"/>
                      </a:cubicBezTo>
                      <a:close/>
                    </a:path>
                  </a:pathLst>
                </a:custGeom>
                <a:solidFill>
                  <a:srgbClr val="E87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4"/>
                <p:cNvSpPr/>
                <p:nvPr/>
              </p:nvSpPr>
              <p:spPr>
                <a:xfrm>
                  <a:off x="5374800" y="4051325"/>
                  <a:ext cx="86000" cy="23225"/>
                </a:xfrm>
                <a:custGeom>
                  <a:avLst/>
                  <a:gdLst/>
                  <a:ahLst/>
                  <a:cxnLst/>
                  <a:rect l="l" t="t" r="r" b="b"/>
                  <a:pathLst>
                    <a:path w="3440" h="929" extrusionOk="0">
                      <a:moveTo>
                        <a:pt x="69" y="0"/>
                      </a:moveTo>
                      <a:cubicBezTo>
                        <a:pt x="0" y="310"/>
                        <a:pt x="0" y="619"/>
                        <a:pt x="69" y="929"/>
                      </a:cubicBezTo>
                      <a:cubicBezTo>
                        <a:pt x="620" y="654"/>
                        <a:pt x="1204" y="516"/>
                        <a:pt x="1823" y="482"/>
                      </a:cubicBezTo>
                      <a:cubicBezTo>
                        <a:pt x="2373" y="516"/>
                        <a:pt x="2889" y="654"/>
                        <a:pt x="3371" y="929"/>
                      </a:cubicBezTo>
                      <a:cubicBezTo>
                        <a:pt x="3405" y="757"/>
                        <a:pt x="3440" y="585"/>
                        <a:pt x="3440" y="413"/>
                      </a:cubicBezTo>
                      <a:cubicBezTo>
                        <a:pt x="3405" y="275"/>
                        <a:pt x="3405" y="138"/>
                        <a:pt x="3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4"/>
                <p:cNvSpPr/>
                <p:nvPr/>
              </p:nvSpPr>
              <p:spPr>
                <a:xfrm>
                  <a:off x="5403175" y="4051325"/>
                  <a:ext cx="39575" cy="15500"/>
                </a:xfrm>
                <a:custGeom>
                  <a:avLst/>
                  <a:gdLst/>
                  <a:ahLst/>
                  <a:cxnLst/>
                  <a:rect l="l" t="t" r="r" b="b"/>
                  <a:pathLst>
                    <a:path w="1583" h="620" extrusionOk="0">
                      <a:moveTo>
                        <a:pt x="69" y="0"/>
                      </a:moveTo>
                      <a:cubicBezTo>
                        <a:pt x="35" y="103"/>
                        <a:pt x="35" y="172"/>
                        <a:pt x="0" y="275"/>
                      </a:cubicBezTo>
                      <a:cubicBezTo>
                        <a:pt x="0" y="379"/>
                        <a:pt x="0" y="447"/>
                        <a:pt x="0" y="550"/>
                      </a:cubicBezTo>
                      <a:cubicBezTo>
                        <a:pt x="241" y="516"/>
                        <a:pt x="447" y="482"/>
                        <a:pt x="688" y="482"/>
                      </a:cubicBezTo>
                      <a:cubicBezTo>
                        <a:pt x="963" y="482"/>
                        <a:pt x="1238" y="516"/>
                        <a:pt x="1548" y="619"/>
                      </a:cubicBezTo>
                      <a:cubicBezTo>
                        <a:pt x="1548" y="585"/>
                        <a:pt x="1548" y="516"/>
                        <a:pt x="1548" y="482"/>
                      </a:cubicBezTo>
                      <a:cubicBezTo>
                        <a:pt x="1582" y="310"/>
                        <a:pt x="1548" y="172"/>
                        <a:pt x="1514" y="0"/>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4"/>
                <p:cNvSpPr/>
                <p:nvPr/>
              </p:nvSpPr>
              <p:spPr>
                <a:xfrm>
                  <a:off x="5359325" y="3986875"/>
                  <a:ext cx="122125" cy="49850"/>
                </a:xfrm>
                <a:custGeom>
                  <a:avLst/>
                  <a:gdLst/>
                  <a:ahLst/>
                  <a:cxnLst/>
                  <a:rect l="l" t="t" r="r" b="b"/>
                  <a:pathLst>
                    <a:path w="4885" h="1994" extrusionOk="0">
                      <a:moveTo>
                        <a:pt x="4049" y="0"/>
                      </a:moveTo>
                      <a:cubicBezTo>
                        <a:pt x="3938" y="0"/>
                        <a:pt x="3825" y="22"/>
                        <a:pt x="3715" y="68"/>
                      </a:cubicBezTo>
                      <a:cubicBezTo>
                        <a:pt x="3096" y="340"/>
                        <a:pt x="2441" y="470"/>
                        <a:pt x="1789" y="470"/>
                      </a:cubicBezTo>
                      <a:cubicBezTo>
                        <a:pt x="1536" y="470"/>
                        <a:pt x="1283" y="450"/>
                        <a:pt x="1032" y="412"/>
                      </a:cubicBezTo>
                      <a:cubicBezTo>
                        <a:pt x="979" y="403"/>
                        <a:pt x="926" y="398"/>
                        <a:pt x="874" y="398"/>
                      </a:cubicBezTo>
                      <a:cubicBezTo>
                        <a:pt x="526" y="398"/>
                        <a:pt x="223" y="593"/>
                        <a:pt x="104" y="893"/>
                      </a:cubicBezTo>
                      <a:cubicBezTo>
                        <a:pt x="0" y="1099"/>
                        <a:pt x="0" y="1306"/>
                        <a:pt x="104" y="1512"/>
                      </a:cubicBezTo>
                      <a:cubicBezTo>
                        <a:pt x="207" y="1684"/>
                        <a:pt x="413" y="1822"/>
                        <a:pt x="654" y="1890"/>
                      </a:cubicBezTo>
                      <a:cubicBezTo>
                        <a:pt x="1015" y="1959"/>
                        <a:pt x="1385" y="1994"/>
                        <a:pt x="1759" y="1994"/>
                      </a:cubicBezTo>
                      <a:cubicBezTo>
                        <a:pt x="2133" y="1994"/>
                        <a:pt x="2511" y="1959"/>
                        <a:pt x="2889" y="1890"/>
                      </a:cubicBezTo>
                      <a:cubicBezTo>
                        <a:pt x="3336" y="1822"/>
                        <a:pt x="3818" y="1718"/>
                        <a:pt x="4265" y="1546"/>
                      </a:cubicBezTo>
                      <a:cubicBezTo>
                        <a:pt x="4506" y="1443"/>
                        <a:pt x="4712" y="1237"/>
                        <a:pt x="4815" y="996"/>
                      </a:cubicBezTo>
                      <a:cubicBezTo>
                        <a:pt x="4884" y="824"/>
                        <a:pt x="4884" y="618"/>
                        <a:pt x="4815" y="412"/>
                      </a:cubicBezTo>
                      <a:cubicBezTo>
                        <a:pt x="4639" y="160"/>
                        <a:pt x="4352" y="0"/>
                        <a:pt x="4049" y="0"/>
                      </a:cubicBezTo>
                      <a:close/>
                    </a:path>
                  </a:pathLst>
                </a:custGeom>
                <a:solidFill>
                  <a:srgbClr val="223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4"/>
                <p:cNvSpPr/>
                <p:nvPr/>
              </p:nvSpPr>
              <p:spPr>
                <a:xfrm>
                  <a:off x="4974125" y="4392650"/>
                  <a:ext cx="325900" cy="168550"/>
                </a:xfrm>
                <a:custGeom>
                  <a:avLst/>
                  <a:gdLst/>
                  <a:ahLst/>
                  <a:cxnLst/>
                  <a:rect l="l" t="t" r="r" b="b"/>
                  <a:pathLst>
                    <a:path w="13036" h="6742" fill="none" extrusionOk="0">
                      <a:moveTo>
                        <a:pt x="13035" y="345"/>
                      </a:moveTo>
                      <a:cubicBezTo>
                        <a:pt x="12932" y="3887"/>
                        <a:pt x="9975" y="6742"/>
                        <a:pt x="6398" y="6638"/>
                      </a:cubicBezTo>
                      <a:lnTo>
                        <a:pt x="6398" y="6638"/>
                      </a:lnTo>
                      <a:cubicBezTo>
                        <a:pt x="2821" y="6535"/>
                        <a:pt x="1" y="3578"/>
                        <a:pt x="104" y="1"/>
                      </a:cubicBezTo>
                    </a:path>
                  </a:pathLst>
                </a:custGeom>
                <a:noFill/>
                <a:ln w="7750" cap="rnd" cmpd="sng">
                  <a:solidFill>
                    <a:srgbClr val="2238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4"/>
                <p:cNvSpPr/>
                <p:nvPr/>
              </p:nvSpPr>
              <p:spPr>
                <a:xfrm>
                  <a:off x="5155550" y="4017775"/>
                  <a:ext cx="34425" cy="141050"/>
                </a:xfrm>
                <a:custGeom>
                  <a:avLst/>
                  <a:gdLst/>
                  <a:ahLst/>
                  <a:cxnLst/>
                  <a:rect l="l" t="t" r="r" b="b"/>
                  <a:pathLst>
                    <a:path w="1377" h="5642" fill="none" extrusionOk="0">
                      <a:moveTo>
                        <a:pt x="1067" y="1"/>
                      </a:moveTo>
                      <a:lnTo>
                        <a:pt x="1376" y="4885"/>
                      </a:lnTo>
                      <a:lnTo>
                        <a:pt x="1" y="5641"/>
                      </a:lnTo>
                    </a:path>
                  </a:pathLst>
                </a:custGeom>
                <a:noFill/>
                <a:ln w="7750" cap="rnd" cmpd="sng">
                  <a:solidFill>
                    <a:srgbClr val="2238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4"/>
                <p:cNvSpPr/>
                <p:nvPr/>
              </p:nvSpPr>
              <p:spPr>
                <a:xfrm>
                  <a:off x="5157275" y="4231025"/>
                  <a:ext cx="34425" cy="21500"/>
                </a:xfrm>
                <a:custGeom>
                  <a:avLst/>
                  <a:gdLst/>
                  <a:ahLst/>
                  <a:cxnLst/>
                  <a:rect l="l" t="t" r="r" b="b"/>
                  <a:pathLst>
                    <a:path w="1377" h="860" fill="none" extrusionOk="0">
                      <a:moveTo>
                        <a:pt x="0" y="860"/>
                      </a:moveTo>
                      <a:cubicBezTo>
                        <a:pt x="0" y="860"/>
                        <a:pt x="551" y="0"/>
                        <a:pt x="1376" y="69"/>
                      </a:cubicBezTo>
                    </a:path>
                  </a:pathLst>
                </a:custGeom>
                <a:noFill/>
                <a:ln w="7750" cap="rnd" cmpd="sng">
                  <a:solidFill>
                    <a:srgbClr val="2238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4"/>
                <p:cNvSpPr/>
                <p:nvPr/>
              </p:nvSpPr>
              <p:spPr>
                <a:xfrm>
                  <a:off x="5234650" y="4020375"/>
                  <a:ext cx="86000" cy="86000"/>
                </a:xfrm>
                <a:custGeom>
                  <a:avLst/>
                  <a:gdLst/>
                  <a:ahLst/>
                  <a:cxnLst/>
                  <a:rect l="l" t="t" r="r" b="b"/>
                  <a:pathLst>
                    <a:path w="3440" h="3440" extrusionOk="0">
                      <a:moveTo>
                        <a:pt x="1720" y="0"/>
                      </a:moveTo>
                      <a:cubicBezTo>
                        <a:pt x="757" y="0"/>
                        <a:pt x="1" y="757"/>
                        <a:pt x="1" y="1720"/>
                      </a:cubicBezTo>
                      <a:cubicBezTo>
                        <a:pt x="1" y="2648"/>
                        <a:pt x="757" y="3439"/>
                        <a:pt x="1720" y="3439"/>
                      </a:cubicBezTo>
                      <a:cubicBezTo>
                        <a:pt x="2649" y="3439"/>
                        <a:pt x="3440" y="2648"/>
                        <a:pt x="3440" y="1720"/>
                      </a:cubicBezTo>
                      <a:cubicBezTo>
                        <a:pt x="3440" y="757"/>
                        <a:pt x="2649" y="0"/>
                        <a:pt x="1720" y="0"/>
                      </a:cubicBezTo>
                      <a:close/>
                    </a:path>
                  </a:pathLst>
                </a:custGeom>
                <a:solidFill>
                  <a:srgbClr val="E87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4"/>
                <p:cNvSpPr/>
                <p:nvPr/>
              </p:nvSpPr>
              <p:spPr>
                <a:xfrm>
                  <a:off x="5234650" y="4051325"/>
                  <a:ext cx="86000" cy="23225"/>
                </a:xfrm>
                <a:custGeom>
                  <a:avLst/>
                  <a:gdLst/>
                  <a:ahLst/>
                  <a:cxnLst/>
                  <a:rect l="l" t="t" r="r" b="b"/>
                  <a:pathLst>
                    <a:path w="3440" h="929" extrusionOk="0">
                      <a:moveTo>
                        <a:pt x="69" y="0"/>
                      </a:moveTo>
                      <a:cubicBezTo>
                        <a:pt x="35" y="138"/>
                        <a:pt x="1" y="275"/>
                        <a:pt x="1" y="413"/>
                      </a:cubicBezTo>
                      <a:cubicBezTo>
                        <a:pt x="1" y="585"/>
                        <a:pt x="35" y="757"/>
                        <a:pt x="69" y="929"/>
                      </a:cubicBezTo>
                      <a:cubicBezTo>
                        <a:pt x="551" y="654"/>
                        <a:pt x="1067" y="516"/>
                        <a:pt x="1617" y="482"/>
                      </a:cubicBezTo>
                      <a:cubicBezTo>
                        <a:pt x="2236" y="516"/>
                        <a:pt x="2821" y="654"/>
                        <a:pt x="3371" y="929"/>
                      </a:cubicBezTo>
                      <a:cubicBezTo>
                        <a:pt x="3440" y="619"/>
                        <a:pt x="3440" y="310"/>
                        <a:pt x="3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4"/>
                <p:cNvSpPr/>
                <p:nvPr/>
              </p:nvSpPr>
              <p:spPr>
                <a:xfrm>
                  <a:off x="5252700" y="4051325"/>
                  <a:ext cx="39575" cy="15500"/>
                </a:xfrm>
                <a:custGeom>
                  <a:avLst/>
                  <a:gdLst/>
                  <a:ahLst/>
                  <a:cxnLst/>
                  <a:rect l="l" t="t" r="r" b="b"/>
                  <a:pathLst>
                    <a:path w="1583" h="620" extrusionOk="0">
                      <a:moveTo>
                        <a:pt x="70" y="0"/>
                      </a:moveTo>
                      <a:cubicBezTo>
                        <a:pt x="35" y="172"/>
                        <a:pt x="1" y="310"/>
                        <a:pt x="35" y="482"/>
                      </a:cubicBezTo>
                      <a:cubicBezTo>
                        <a:pt x="35" y="516"/>
                        <a:pt x="35" y="585"/>
                        <a:pt x="35" y="619"/>
                      </a:cubicBezTo>
                      <a:cubicBezTo>
                        <a:pt x="310" y="516"/>
                        <a:pt x="620" y="482"/>
                        <a:pt x="895" y="482"/>
                      </a:cubicBezTo>
                      <a:cubicBezTo>
                        <a:pt x="1136" y="482"/>
                        <a:pt x="1377" y="516"/>
                        <a:pt x="1583" y="550"/>
                      </a:cubicBezTo>
                      <a:cubicBezTo>
                        <a:pt x="1583" y="447"/>
                        <a:pt x="1583" y="379"/>
                        <a:pt x="1583" y="275"/>
                      </a:cubicBezTo>
                      <a:cubicBezTo>
                        <a:pt x="1583" y="172"/>
                        <a:pt x="1548" y="103"/>
                        <a:pt x="1514" y="0"/>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4"/>
                <p:cNvSpPr/>
                <p:nvPr/>
              </p:nvSpPr>
              <p:spPr>
                <a:xfrm>
                  <a:off x="5214025" y="3986875"/>
                  <a:ext cx="122100" cy="49850"/>
                </a:xfrm>
                <a:custGeom>
                  <a:avLst/>
                  <a:gdLst/>
                  <a:ahLst/>
                  <a:cxnLst/>
                  <a:rect l="l" t="t" r="r" b="b"/>
                  <a:pathLst>
                    <a:path w="4884" h="1994" extrusionOk="0">
                      <a:moveTo>
                        <a:pt x="835" y="0"/>
                      </a:moveTo>
                      <a:cubicBezTo>
                        <a:pt x="532" y="0"/>
                        <a:pt x="245" y="160"/>
                        <a:pt x="69" y="412"/>
                      </a:cubicBezTo>
                      <a:cubicBezTo>
                        <a:pt x="0" y="618"/>
                        <a:pt x="0" y="824"/>
                        <a:pt x="69" y="996"/>
                      </a:cubicBezTo>
                      <a:cubicBezTo>
                        <a:pt x="172" y="1237"/>
                        <a:pt x="379" y="1443"/>
                        <a:pt x="619" y="1546"/>
                      </a:cubicBezTo>
                      <a:cubicBezTo>
                        <a:pt x="1066" y="1718"/>
                        <a:pt x="1548" y="1822"/>
                        <a:pt x="1995" y="1890"/>
                      </a:cubicBezTo>
                      <a:cubicBezTo>
                        <a:pt x="2373" y="1959"/>
                        <a:pt x="2752" y="1994"/>
                        <a:pt x="3126" y="1994"/>
                      </a:cubicBezTo>
                      <a:cubicBezTo>
                        <a:pt x="3500" y="1994"/>
                        <a:pt x="3869" y="1959"/>
                        <a:pt x="4230" y="1890"/>
                      </a:cubicBezTo>
                      <a:cubicBezTo>
                        <a:pt x="4471" y="1822"/>
                        <a:pt x="4677" y="1684"/>
                        <a:pt x="4781" y="1512"/>
                      </a:cubicBezTo>
                      <a:cubicBezTo>
                        <a:pt x="4884" y="1306"/>
                        <a:pt x="4884" y="1099"/>
                        <a:pt x="4781" y="893"/>
                      </a:cubicBezTo>
                      <a:cubicBezTo>
                        <a:pt x="4661" y="593"/>
                        <a:pt x="4359" y="398"/>
                        <a:pt x="4033" y="398"/>
                      </a:cubicBezTo>
                      <a:cubicBezTo>
                        <a:pt x="3984" y="398"/>
                        <a:pt x="3935" y="403"/>
                        <a:pt x="3886" y="412"/>
                      </a:cubicBezTo>
                      <a:cubicBezTo>
                        <a:pt x="3626" y="450"/>
                        <a:pt x="3366" y="470"/>
                        <a:pt x="3108" y="470"/>
                      </a:cubicBezTo>
                      <a:cubicBezTo>
                        <a:pt x="2443" y="470"/>
                        <a:pt x="1788" y="340"/>
                        <a:pt x="1170" y="68"/>
                      </a:cubicBezTo>
                      <a:cubicBezTo>
                        <a:pt x="1059" y="22"/>
                        <a:pt x="946" y="0"/>
                        <a:pt x="835" y="0"/>
                      </a:cubicBezTo>
                      <a:close/>
                    </a:path>
                  </a:pathLst>
                </a:custGeom>
                <a:solidFill>
                  <a:srgbClr val="223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4"/>
                <p:cNvSpPr/>
                <p:nvPr/>
              </p:nvSpPr>
              <p:spPr>
                <a:xfrm>
                  <a:off x="5069575" y="4051325"/>
                  <a:ext cx="39575" cy="15500"/>
                </a:xfrm>
                <a:custGeom>
                  <a:avLst/>
                  <a:gdLst/>
                  <a:ahLst/>
                  <a:cxnLst/>
                  <a:rect l="l" t="t" r="r" b="b"/>
                  <a:pathLst>
                    <a:path w="1583" h="620" extrusionOk="0">
                      <a:moveTo>
                        <a:pt x="69" y="0"/>
                      </a:moveTo>
                      <a:cubicBezTo>
                        <a:pt x="35" y="103"/>
                        <a:pt x="35" y="172"/>
                        <a:pt x="0" y="275"/>
                      </a:cubicBezTo>
                      <a:cubicBezTo>
                        <a:pt x="0" y="379"/>
                        <a:pt x="0" y="447"/>
                        <a:pt x="0" y="550"/>
                      </a:cubicBezTo>
                      <a:cubicBezTo>
                        <a:pt x="241" y="516"/>
                        <a:pt x="447" y="482"/>
                        <a:pt x="688" y="482"/>
                      </a:cubicBezTo>
                      <a:cubicBezTo>
                        <a:pt x="963" y="482"/>
                        <a:pt x="1273" y="516"/>
                        <a:pt x="1548" y="619"/>
                      </a:cubicBezTo>
                      <a:cubicBezTo>
                        <a:pt x="1548" y="585"/>
                        <a:pt x="1548" y="516"/>
                        <a:pt x="1548" y="482"/>
                      </a:cubicBezTo>
                      <a:cubicBezTo>
                        <a:pt x="1582" y="310"/>
                        <a:pt x="1548" y="172"/>
                        <a:pt x="1514" y="0"/>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4"/>
                <p:cNvSpPr/>
                <p:nvPr/>
              </p:nvSpPr>
              <p:spPr>
                <a:xfrm>
                  <a:off x="4835256" y="4790528"/>
                  <a:ext cx="119525" cy="648325"/>
                </a:xfrm>
                <a:custGeom>
                  <a:avLst/>
                  <a:gdLst/>
                  <a:ahLst/>
                  <a:cxnLst/>
                  <a:rect l="l" t="t" r="r" b="b"/>
                  <a:pathLst>
                    <a:path w="4781" h="25933" extrusionOk="0">
                      <a:moveTo>
                        <a:pt x="0" y="1"/>
                      </a:moveTo>
                      <a:lnTo>
                        <a:pt x="0" y="25933"/>
                      </a:lnTo>
                      <a:lnTo>
                        <a:pt x="4505" y="25933"/>
                      </a:lnTo>
                      <a:lnTo>
                        <a:pt x="47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5565561" y="4788454"/>
                  <a:ext cx="119550" cy="648325"/>
                </a:xfrm>
                <a:custGeom>
                  <a:avLst/>
                  <a:gdLst/>
                  <a:ahLst/>
                  <a:cxnLst/>
                  <a:rect l="l" t="t" r="r" b="b"/>
                  <a:pathLst>
                    <a:path w="4782" h="25933" extrusionOk="0">
                      <a:moveTo>
                        <a:pt x="1" y="1"/>
                      </a:moveTo>
                      <a:lnTo>
                        <a:pt x="242" y="25933"/>
                      </a:lnTo>
                      <a:lnTo>
                        <a:pt x="4781" y="25933"/>
                      </a:lnTo>
                      <a:lnTo>
                        <a:pt x="47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4829700" y="4343650"/>
                  <a:ext cx="862375" cy="1061875"/>
                </a:xfrm>
                <a:custGeom>
                  <a:avLst/>
                  <a:gdLst/>
                  <a:ahLst/>
                  <a:cxnLst/>
                  <a:rect l="l" t="t" r="r" b="b"/>
                  <a:pathLst>
                    <a:path w="34495" h="42475" extrusionOk="0">
                      <a:moveTo>
                        <a:pt x="11521" y="0"/>
                      </a:moveTo>
                      <a:cubicBezTo>
                        <a:pt x="5159" y="0"/>
                        <a:pt x="0" y="5159"/>
                        <a:pt x="34" y="11522"/>
                      </a:cubicBezTo>
                      <a:lnTo>
                        <a:pt x="34" y="17953"/>
                      </a:lnTo>
                      <a:lnTo>
                        <a:pt x="5606" y="17953"/>
                      </a:lnTo>
                      <a:lnTo>
                        <a:pt x="5331" y="42474"/>
                      </a:lnTo>
                      <a:lnTo>
                        <a:pt x="29199" y="42474"/>
                      </a:lnTo>
                      <a:lnTo>
                        <a:pt x="28924" y="17953"/>
                      </a:lnTo>
                      <a:lnTo>
                        <a:pt x="34495" y="17953"/>
                      </a:lnTo>
                      <a:lnTo>
                        <a:pt x="34495" y="11522"/>
                      </a:lnTo>
                      <a:cubicBezTo>
                        <a:pt x="34495" y="5159"/>
                        <a:pt x="29336" y="0"/>
                        <a:pt x="229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5133200" y="4392650"/>
                  <a:ext cx="325875" cy="168550"/>
                </a:xfrm>
                <a:custGeom>
                  <a:avLst/>
                  <a:gdLst/>
                  <a:ahLst/>
                  <a:cxnLst/>
                  <a:rect l="l" t="t" r="r" b="b"/>
                  <a:pathLst>
                    <a:path w="13035" h="6742" fill="none" extrusionOk="0">
                      <a:moveTo>
                        <a:pt x="13035" y="345"/>
                      </a:moveTo>
                      <a:cubicBezTo>
                        <a:pt x="12966" y="3887"/>
                        <a:pt x="9974" y="6742"/>
                        <a:pt x="6397" y="6638"/>
                      </a:cubicBezTo>
                      <a:lnTo>
                        <a:pt x="6397" y="6638"/>
                      </a:lnTo>
                      <a:cubicBezTo>
                        <a:pt x="2821" y="6535"/>
                        <a:pt x="0" y="3578"/>
                        <a:pt x="104" y="1"/>
                      </a:cubicBez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p:nvPr/>
              </p:nvSpPr>
              <p:spPr>
                <a:xfrm>
                  <a:off x="5206275" y="4201775"/>
                  <a:ext cx="188325" cy="306975"/>
                </a:xfrm>
                <a:custGeom>
                  <a:avLst/>
                  <a:gdLst/>
                  <a:ahLst/>
                  <a:cxnLst/>
                  <a:rect l="l" t="t" r="r" b="b"/>
                  <a:pathLst>
                    <a:path w="7533" h="12279" extrusionOk="0">
                      <a:moveTo>
                        <a:pt x="1" y="1"/>
                      </a:moveTo>
                      <a:lnTo>
                        <a:pt x="1" y="8496"/>
                      </a:lnTo>
                      <a:cubicBezTo>
                        <a:pt x="1" y="10593"/>
                        <a:pt x="1686" y="12279"/>
                        <a:pt x="3749" y="12279"/>
                      </a:cubicBezTo>
                      <a:cubicBezTo>
                        <a:pt x="5847" y="12279"/>
                        <a:pt x="7532" y="10593"/>
                        <a:pt x="7532" y="8496"/>
                      </a:cubicBezTo>
                      <a:lnTo>
                        <a:pt x="7532" y="1"/>
                      </a:lnTo>
                      <a:close/>
                    </a:path>
                  </a:pathLst>
                </a:custGeom>
                <a:solidFill>
                  <a:srgbClr val="F1B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4"/>
                <p:cNvSpPr/>
                <p:nvPr/>
              </p:nvSpPr>
              <p:spPr>
                <a:xfrm>
                  <a:off x="5125450" y="3900000"/>
                  <a:ext cx="398125" cy="468600"/>
                </a:xfrm>
                <a:custGeom>
                  <a:avLst/>
                  <a:gdLst/>
                  <a:ahLst/>
                  <a:cxnLst/>
                  <a:rect l="l" t="t" r="r" b="b"/>
                  <a:pathLst>
                    <a:path w="15925" h="18744" extrusionOk="0">
                      <a:moveTo>
                        <a:pt x="15855" y="0"/>
                      </a:moveTo>
                      <a:lnTo>
                        <a:pt x="1" y="69"/>
                      </a:lnTo>
                      <a:lnTo>
                        <a:pt x="70" y="10834"/>
                      </a:lnTo>
                      <a:cubicBezTo>
                        <a:pt x="70" y="15201"/>
                        <a:pt x="3646" y="18744"/>
                        <a:pt x="8014" y="18744"/>
                      </a:cubicBezTo>
                      <a:cubicBezTo>
                        <a:pt x="12382" y="18709"/>
                        <a:pt x="15924" y="15167"/>
                        <a:pt x="15924" y="10765"/>
                      </a:cubicBezTo>
                      <a:lnTo>
                        <a:pt x="15855" y="0"/>
                      </a:ln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4"/>
                <p:cNvSpPr/>
                <p:nvPr/>
              </p:nvSpPr>
              <p:spPr>
                <a:xfrm>
                  <a:off x="5076450" y="3742650"/>
                  <a:ext cx="441950" cy="331050"/>
                </a:xfrm>
                <a:custGeom>
                  <a:avLst/>
                  <a:gdLst/>
                  <a:ahLst/>
                  <a:cxnLst/>
                  <a:rect l="l" t="t" r="r" b="b"/>
                  <a:pathLst>
                    <a:path w="17678" h="13242" extrusionOk="0">
                      <a:moveTo>
                        <a:pt x="7360" y="0"/>
                      </a:moveTo>
                      <a:cubicBezTo>
                        <a:pt x="3268" y="35"/>
                        <a:pt x="1" y="3371"/>
                        <a:pt x="1" y="7429"/>
                      </a:cubicBezTo>
                      <a:lnTo>
                        <a:pt x="69" y="13241"/>
                      </a:lnTo>
                      <a:lnTo>
                        <a:pt x="2786" y="13241"/>
                      </a:lnTo>
                      <a:lnTo>
                        <a:pt x="2752" y="9424"/>
                      </a:lnTo>
                      <a:cubicBezTo>
                        <a:pt x="2717" y="8255"/>
                        <a:pt x="3680" y="7257"/>
                        <a:pt x="4884" y="7257"/>
                      </a:cubicBezTo>
                      <a:lnTo>
                        <a:pt x="16337" y="7223"/>
                      </a:lnTo>
                      <a:cubicBezTo>
                        <a:pt x="17093" y="7223"/>
                        <a:pt x="17678" y="6604"/>
                        <a:pt x="17643" y="5847"/>
                      </a:cubicBezTo>
                      <a:cubicBezTo>
                        <a:pt x="17577" y="5146"/>
                        <a:pt x="17024" y="4607"/>
                        <a:pt x="16332" y="4607"/>
                      </a:cubicBezTo>
                      <a:cubicBezTo>
                        <a:pt x="16311" y="4607"/>
                        <a:pt x="16289" y="4608"/>
                        <a:pt x="16268" y="4609"/>
                      </a:cubicBezTo>
                      <a:lnTo>
                        <a:pt x="9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4"/>
                <p:cNvSpPr/>
                <p:nvPr/>
              </p:nvSpPr>
              <p:spPr>
                <a:xfrm>
                  <a:off x="5054100" y="4019500"/>
                  <a:ext cx="147900" cy="147925"/>
                </a:xfrm>
                <a:custGeom>
                  <a:avLst/>
                  <a:gdLst/>
                  <a:ahLst/>
                  <a:cxnLst/>
                  <a:rect l="l" t="t" r="r" b="b"/>
                  <a:pathLst>
                    <a:path w="5916" h="5917" extrusionOk="0">
                      <a:moveTo>
                        <a:pt x="2958" y="1"/>
                      </a:moveTo>
                      <a:cubicBezTo>
                        <a:pt x="1307" y="35"/>
                        <a:pt x="0" y="1342"/>
                        <a:pt x="0" y="2993"/>
                      </a:cubicBezTo>
                      <a:cubicBezTo>
                        <a:pt x="0" y="4609"/>
                        <a:pt x="1342" y="5916"/>
                        <a:pt x="2958" y="5916"/>
                      </a:cubicBezTo>
                      <a:cubicBezTo>
                        <a:pt x="4609" y="5916"/>
                        <a:pt x="5916" y="4575"/>
                        <a:pt x="5916" y="2958"/>
                      </a:cubicBezTo>
                      <a:cubicBezTo>
                        <a:pt x="5881" y="1308"/>
                        <a:pt x="4574" y="1"/>
                        <a:pt x="29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4"/>
                <p:cNvSpPr/>
                <p:nvPr/>
              </p:nvSpPr>
              <p:spPr>
                <a:xfrm>
                  <a:off x="5069575" y="4049600"/>
                  <a:ext cx="58500" cy="87725"/>
                </a:xfrm>
                <a:custGeom>
                  <a:avLst/>
                  <a:gdLst/>
                  <a:ahLst/>
                  <a:cxnLst/>
                  <a:rect l="l" t="t" r="r" b="b"/>
                  <a:pathLst>
                    <a:path w="2340" h="3509" fill="none" extrusionOk="0">
                      <a:moveTo>
                        <a:pt x="2339" y="3508"/>
                      </a:moveTo>
                      <a:cubicBezTo>
                        <a:pt x="0" y="3508"/>
                        <a:pt x="0" y="0"/>
                        <a:pt x="2339" y="0"/>
                      </a:cubicBezTo>
                    </a:path>
                  </a:pathLst>
                </a:custGeom>
                <a:noFill/>
                <a:ln w="285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4"/>
                <p:cNvSpPr/>
                <p:nvPr/>
              </p:nvSpPr>
              <p:spPr>
                <a:xfrm>
                  <a:off x="5188225" y="3740925"/>
                  <a:ext cx="449700" cy="184875"/>
                </a:xfrm>
                <a:custGeom>
                  <a:avLst/>
                  <a:gdLst/>
                  <a:ahLst/>
                  <a:cxnLst/>
                  <a:rect l="l" t="t" r="r" b="b"/>
                  <a:pathLst>
                    <a:path w="17988" h="7395" extrusionOk="0">
                      <a:moveTo>
                        <a:pt x="17953" y="1"/>
                      </a:moveTo>
                      <a:lnTo>
                        <a:pt x="4196" y="104"/>
                      </a:lnTo>
                      <a:cubicBezTo>
                        <a:pt x="1892" y="138"/>
                        <a:pt x="0" y="2030"/>
                        <a:pt x="35" y="4368"/>
                      </a:cubicBezTo>
                      <a:lnTo>
                        <a:pt x="69" y="7395"/>
                      </a:lnTo>
                      <a:lnTo>
                        <a:pt x="11866" y="7292"/>
                      </a:lnTo>
                      <a:cubicBezTo>
                        <a:pt x="15270" y="7257"/>
                        <a:pt x="17987" y="4506"/>
                        <a:pt x="17987" y="1101"/>
                      </a:cubicBezTo>
                      <a:lnTo>
                        <a:pt x="17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4"/>
                <p:cNvSpPr/>
                <p:nvPr/>
              </p:nvSpPr>
              <p:spPr>
                <a:xfrm>
                  <a:off x="5223475" y="3625725"/>
                  <a:ext cx="361150" cy="255375"/>
                </a:xfrm>
                <a:custGeom>
                  <a:avLst/>
                  <a:gdLst/>
                  <a:ahLst/>
                  <a:cxnLst/>
                  <a:rect l="l" t="t" r="r" b="b"/>
                  <a:pathLst>
                    <a:path w="14446" h="10215" extrusionOk="0">
                      <a:moveTo>
                        <a:pt x="13276" y="0"/>
                      </a:moveTo>
                      <a:lnTo>
                        <a:pt x="2202" y="4506"/>
                      </a:lnTo>
                      <a:cubicBezTo>
                        <a:pt x="723" y="5090"/>
                        <a:pt x="1" y="6810"/>
                        <a:pt x="620" y="8289"/>
                      </a:cubicBezTo>
                      <a:lnTo>
                        <a:pt x="1411" y="10215"/>
                      </a:lnTo>
                      <a:lnTo>
                        <a:pt x="11247" y="6225"/>
                      </a:lnTo>
                      <a:cubicBezTo>
                        <a:pt x="13413" y="5331"/>
                        <a:pt x="14445" y="2855"/>
                        <a:pt x="13551" y="688"/>
                      </a:cubicBezTo>
                      <a:lnTo>
                        <a:pt x="132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4"/>
                <p:cNvSpPr/>
                <p:nvPr/>
              </p:nvSpPr>
              <p:spPr>
                <a:xfrm>
                  <a:off x="5314625" y="4017775"/>
                  <a:ext cx="34400" cy="141050"/>
                </a:xfrm>
                <a:custGeom>
                  <a:avLst/>
                  <a:gdLst/>
                  <a:ahLst/>
                  <a:cxnLst/>
                  <a:rect l="l" t="t" r="r" b="b"/>
                  <a:pathLst>
                    <a:path w="1376" h="5642" fill="none" extrusionOk="0">
                      <a:moveTo>
                        <a:pt x="1101" y="1"/>
                      </a:moveTo>
                      <a:lnTo>
                        <a:pt x="1376" y="4885"/>
                      </a:lnTo>
                      <a:lnTo>
                        <a:pt x="0" y="5641"/>
                      </a:lnTo>
                    </a:path>
                  </a:pathLst>
                </a:custGeom>
                <a:noFill/>
                <a:ln w="285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5316325" y="4231025"/>
                  <a:ext cx="34425" cy="21500"/>
                </a:xfrm>
                <a:custGeom>
                  <a:avLst/>
                  <a:gdLst/>
                  <a:ahLst/>
                  <a:cxnLst/>
                  <a:rect l="l" t="t" r="r" b="b"/>
                  <a:pathLst>
                    <a:path w="1377" h="860" fill="none" extrusionOk="0">
                      <a:moveTo>
                        <a:pt x="1" y="860"/>
                      </a:moveTo>
                      <a:cubicBezTo>
                        <a:pt x="1" y="860"/>
                        <a:pt x="551" y="0"/>
                        <a:pt x="1376" y="69"/>
                      </a:cubicBezTo>
                    </a:path>
                  </a:pathLst>
                </a:custGeom>
                <a:noFill/>
                <a:ln w="285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5393725" y="4020375"/>
                  <a:ext cx="86000" cy="86000"/>
                </a:xfrm>
                <a:custGeom>
                  <a:avLst/>
                  <a:gdLst/>
                  <a:ahLst/>
                  <a:cxnLst/>
                  <a:rect l="l" t="t" r="r" b="b"/>
                  <a:pathLst>
                    <a:path w="3440" h="3440" extrusionOk="0">
                      <a:moveTo>
                        <a:pt x="1720" y="0"/>
                      </a:moveTo>
                      <a:cubicBezTo>
                        <a:pt x="757" y="0"/>
                        <a:pt x="0" y="757"/>
                        <a:pt x="0" y="1720"/>
                      </a:cubicBezTo>
                      <a:cubicBezTo>
                        <a:pt x="0" y="2648"/>
                        <a:pt x="757" y="3439"/>
                        <a:pt x="1720" y="3439"/>
                      </a:cubicBezTo>
                      <a:cubicBezTo>
                        <a:pt x="2648" y="3439"/>
                        <a:pt x="3439" y="2648"/>
                        <a:pt x="3439" y="1720"/>
                      </a:cubicBezTo>
                      <a:cubicBezTo>
                        <a:pt x="3439" y="757"/>
                        <a:pt x="2648" y="0"/>
                        <a:pt x="17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4"/>
                <p:cNvSpPr/>
                <p:nvPr/>
              </p:nvSpPr>
              <p:spPr>
                <a:xfrm>
                  <a:off x="5393725" y="4051325"/>
                  <a:ext cx="86000" cy="23225"/>
                </a:xfrm>
                <a:custGeom>
                  <a:avLst/>
                  <a:gdLst/>
                  <a:ahLst/>
                  <a:cxnLst/>
                  <a:rect l="l" t="t" r="r" b="b"/>
                  <a:pathLst>
                    <a:path w="3440" h="929" extrusionOk="0">
                      <a:moveTo>
                        <a:pt x="69" y="0"/>
                      </a:moveTo>
                      <a:cubicBezTo>
                        <a:pt x="34" y="138"/>
                        <a:pt x="34" y="275"/>
                        <a:pt x="0" y="413"/>
                      </a:cubicBezTo>
                      <a:cubicBezTo>
                        <a:pt x="0" y="585"/>
                        <a:pt x="34" y="757"/>
                        <a:pt x="69" y="929"/>
                      </a:cubicBezTo>
                      <a:cubicBezTo>
                        <a:pt x="550" y="654"/>
                        <a:pt x="1066" y="516"/>
                        <a:pt x="1651" y="482"/>
                      </a:cubicBezTo>
                      <a:cubicBezTo>
                        <a:pt x="2236" y="516"/>
                        <a:pt x="2820" y="654"/>
                        <a:pt x="3370" y="929"/>
                      </a:cubicBezTo>
                      <a:cubicBezTo>
                        <a:pt x="3439" y="619"/>
                        <a:pt x="3439" y="310"/>
                        <a:pt x="33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4"/>
                <p:cNvSpPr/>
                <p:nvPr/>
              </p:nvSpPr>
              <p:spPr>
                <a:xfrm>
                  <a:off x="5411775" y="4051325"/>
                  <a:ext cx="39575" cy="15500"/>
                </a:xfrm>
                <a:custGeom>
                  <a:avLst/>
                  <a:gdLst/>
                  <a:ahLst/>
                  <a:cxnLst/>
                  <a:rect l="l" t="t" r="r" b="b"/>
                  <a:pathLst>
                    <a:path w="1583" h="620" extrusionOk="0">
                      <a:moveTo>
                        <a:pt x="69" y="0"/>
                      </a:moveTo>
                      <a:cubicBezTo>
                        <a:pt x="35" y="172"/>
                        <a:pt x="0" y="310"/>
                        <a:pt x="35" y="482"/>
                      </a:cubicBezTo>
                      <a:cubicBezTo>
                        <a:pt x="35" y="516"/>
                        <a:pt x="35" y="585"/>
                        <a:pt x="69" y="619"/>
                      </a:cubicBezTo>
                      <a:cubicBezTo>
                        <a:pt x="344" y="516"/>
                        <a:pt x="619" y="482"/>
                        <a:pt x="929" y="482"/>
                      </a:cubicBezTo>
                      <a:cubicBezTo>
                        <a:pt x="1135" y="482"/>
                        <a:pt x="1342" y="516"/>
                        <a:pt x="1582" y="550"/>
                      </a:cubicBezTo>
                      <a:cubicBezTo>
                        <a:pt x="1582" y="447"/>
                        <a:pt x="1582" y="379"/>
                        <a:pt x="1582" y="275"/>
                      </a:cubicBezTo>
                      <a:cubicBezTo>
                        <a:pt x="1548" y="172"/>
                        <a:pt x="1548" y="103"/>
                        <a:pt x="1514" y="0"/>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4"/>
                <p:cNvSpPr/>
                <p:nvPr/>
              </p:nvSpPr>
              <p:spPr>
                <a:xfrm>
                  <a:off x="5373075" y="3986875"/>
                  <a:ext cx="122125" cy="49975"/>
                </a:xfrm>
                <a:custGeom>
                  <a:avLst/>
                  <a:gdLst/>
                  <a:ahLst/>
                  <a:cxnLst/>
                  <a:rect l="l" t="t" r="r" b="b"/>
                  <a:pathLst>
                    <a:path w="4885" h="1999" extrusionOk="0">
                      <a:moveTo>
                        <a:pt x="836" y="0"/>
                      </a:moveTo>
                      <a:cubicBezTo>
                        <a:pt x="535" y="0"/>
                        <a:pt x="255" y="160"/>
                        <a:pt x="104" y="412"/>
                      </a:cubicBezTo>
                      <a:cubicBezTo>
                        <a:pt x="1" y="618"/>
                        <a:pt x="1" y="824"/>
                        <a:pt x="104" y="996"/>
                      </a:cubicBezTo>
                      <a:cubicBezTo>
                        <a:pt x="173" y="1271"/>
                        <a:pt x="379" y="1443"/>
                        <a:pt x="654" y="1546"/>
                      </a:cubicBezTo>
                      <a:cubicBezTo>
                        <a:pt x="1067" y="1718"/>
                        <a:pt x="1548" y="1822"/>
                        <a:pt x="1995" y="1925"/>
                      </a:cubicBezTo>
                      <a:cubicBezTo>
                        <a:pt x="2347" y="1973"/>
                        <a:pt x="2698" y="1998"/>
                        <a:pt x="3049" y="1998"/>
                      </a:cubicBezTo>
                      <a:cubicBezTo>
                        <a:pt x="3454" y="1998"/>
                        <a:pt x="3860" y="1964"/>
                        <a:pt x="4265" y="1890"/>
                      </a:cubicBezTo>
                      <a:cubicBezTo>
                        <a:pt x="4472" y="1822"/>
                        <a:pt x="4678" y="1684"/>
                        <a:pt x="4781" y="1512"/>
                      </a:cubicBezTo>
                      <a:cubicBezTo>
                        <a:pt x="4884" y="1306"/>
                        <a:pt x="4884" y="1099"/>
                        <a:pt x="4816" y="893"/>
                      </a:cubicBezTo>
                      <a:cubicBezTo>
                        <a:pt x="4666" y="593"/>
                        <a:pt x="4360" y="398"/>
                        <a:pt x="4033" y="398"/>
                      </a:cubicBezTo>
                      <a:cubicBezTo>
                        <a:pt x="3985" y="398"/>
                        <a:pt x="3936" y="403"/>
                        <a:pt x="3887" y="412"/>
                      </a:cubicBezTo>
                      <a:cubicBezTo>
                        <a:pt x="3627" y="450"/>
                        <a:pt x="3367" y="470"/>
                        <a:pt x="3108" y="470"/>
                      </a:cubicBezTo>
                      <a:cubicBezTo>
                        <a:pt x="2444" y="470"/>
                        <a:pt x="1789" y="340"/>
                        <a:pt x="1170" y="68"/>
                      </a:cubicBezTo>
                      <a:cubicBezTo>
                        <a:pt x="1059" y="22"/>
                        <a:pt x="946"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4"/>
                <p:cNvSpPr/>
                <p:nvPr/>
              </p:nvSpPr>
              <p:spPr>
                <a:xfrm>
                  <a:off x="5200250" y="4020375"/>
                  <a:ext cx="86025" cy="86000"/>
                </a:xfrm>
                <a:custGeom>
                  <a:avLst/>
                  <a:gdLst/>
                  <a:ahLst/>
                  <a:cxnLst/>
                  <a:rect l="l" t="t" r="r" b="b"/>
                  <a:pathLst>
                    <a:path w="3441" h="3440" extrusionOk="0">
                      <a:moveTo>
                        <a:pt x="1721" y="0"/>
                      </a:moveTo>
                      <a:cubicBezTo>
                        <a:pt x="792" y="0"/>
                        <a:pt x="1" y="757"/>
                        <a:pt x="1" y="1720"/>
                      </a:cubicBezTo>
                      <a:cubicBezTo>
                        <a:pt x="1" y="2648"/>
                        <a:pt x="792" y="3439"/>
                        <a:pt x="1721" y="3439"/>
                      </a:cubicBezTo>
                      <a:cubicBezTo>
                        <a:pt x="2683" y="3439"/>
                        <a:pt x="3440" y="2648"/>
                        <a:pt x="3440" y="1720"/>
                      </a:cubicBezTo>
                      <a:cubicBezTo>
                        <a:pt x="3440" y="757"/>
                        <a:pt x="2683" y="0"/>
                        <a:pt x="17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4"/>
                <p:cNvSpPr/>
                <p:nvPr/>
              </p:nvSpPr>
              <p:spPr>
                <a:xfrm>
                  <a:off x="5200250" y="4051325"/>
                  <a:ext cx="86025" cy="23225"/>
                </a:xfrm>
                <a:custGeom>
                  <a:avLst/>
                  <a:gdLst/>
                  <a:ahLst/>
                  <a:cxnLst/>
                  <a:rect l="l" t="t" r="r" b="b"/>
                  <a:pathLst>
                    <a:path w="3441" h="929" extrusionOk="0">
                      <a:moveTo>
                        <a:pt x="70" y="0"/>
                      </a:moveTo>
                      <a:cubicBezTo>
                        <a:pt x="1" y="310"/>
                        <a:pt x="1" y="619"/>
                        <a:pt x="70" y="929"/>
                      </a:cubicBezTo>
                      <a:cubicBezTo>
                        <a:pt x="620" y="654"/>
                        <a:pt x="1205" y="516"/>
                        <a:pt x="1824" y="482"/>
                      </a:cubicBezTo>
                      <a:cubicBezTo>
                        <a:pt x="2374" y="516"/>
                        <a:pt x="2890" y="654"/>
                        <a:pt x="3406" y="929"/>
                      </a:cubicBezTo>
                      <a:cubicBezTo>
                        <a:pt x="3406" y="757"/>
                        <a:pt x="3440" y="585"/>
                        <a:pt x="3440" y="413"/>
                      </a:cubicBezTo>
                      <a:cubicBezTo>
                        <a:pt x="3440" y="275"/>
                        <a:pt x="3406" y="138"/>
                        <a:pt x="3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4"/>
                <p:cNvSpPr/>
                <p:nvPr/>
              </p:nvSpPr>
              <p:spPr>
                <a:xfrm>
                  <a:off x="5228625" y="4051325"/>
                  <a:ext cx="39575" cy="15500"/>
                </a:xfrm>
                <a:custGeom>
                  <a:avLst/>
                  <a:gdLst/>
                  <a:ahLst/>
                  <a:cxnLst/>
                  <a:rect l="l" t="t" r="r" b="b"/>
                  <a:pathLst>
                    <a:path w="1583" h="620" extrusionOk="0">
                      <a:moveTo>
                        <a:pt x="70" y="0"/>
                      </a:moveTo>
                      <a:cubicBezTo>
                        <a:pt x="35" y="103"/>
                        <a:pt x="35" y="172"/>
                        <a:pt x="1" y="275"/>
                      </a:cubicBezTo>
                      <a:cubicBezTo>
                        <a:pt x="1" y="379"/>
                        <a:pt x="1" y="447"/>
                        <a:pt x="1" y="550"/>
                      </a:cubicBezTo>
                      <a:cubicBezTo>
                        <a:pt x="242" y="516"/>
                        <a:pt x="448" y="482"/>
                        <a:pt x="689" y="482"/>
                      </a:cubicBezTo>
                      <a:cubicBezTo>
                        <a:pt x="964" y="482"/>
                        <a:pt x="1273" y="516"/>
                        <a:pt x="1548" y="619"/>
                      </a:cubicBezTo>
                      <a:cubicBezTo>
                        <a:pt x="1548" y="585"/>
                        <a:pt x="1548" y="516"/>
                        <a:pt x="1583" y="482"/>
                      </a:cubicBezTo>
                      <a:cubicBezTo>
                        <a:pt x="1583" y="310"/>
                        <a:pt x="1548" y="172"/>
                        <a:pt x="1514" y="0"/>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4"/>
                <p:cNvSpPr/>
                <p:nvPr/>
              </p:nvSpPr>
              <p:spPr>
                <a:xfrm>
                  <a:off x="5184775" y="3986875"/>
                  <a:ext cx="122125" cy="49850"/>
                </a:xfrm>
                <a:custGeom>
                  <a:avLst/>
                  <a:gdLst/>
                  <a:ahLst/>
                  <a:cxnLst/>
                  <a:rect l="l" t="t" r="r" b="b"/>
                  <a:pathLst>
                    <a:path w="4885" h="1994" extrusionOk="0">
                      <a:moveTo>
                        <a:pt x="4050" y="0"/>
                      </a:moveTo>
                      <a:cubicBezTo>
                        <a:pt x="3939" y="0"/>
                        <a:pt x="3826" y="22"/>
                        <a:pt x="3715" y="68"/>
                      </a:cubicBezTo>
                      <a:cubicBezTo>
                        <a:pt x="3096" y="340"/>
                        <a:pt x="2442" y="470"/>
                        <a:pt x="1790" y="470"/>
                      </a:cubicBezTo>
                      <a:cubicBezTo>
                        <a:pt x="1536" y="470"/>
                        <a:pt x="1283" y="450"/>
                        <a:pt x="1033" y="412"/>
                      </a:cubicBezTo>
                      <a:cubicBezTo>
                        <a:pt x="979" y="403"/>
                        <a:pt x="927" y="398"/>
                        <a:pt x="875" y="398"/>
                      </a:cubicBezTo>
                      <a:cubicBezTo>
                        <a:pt x="526" y="398"/>
                        <a:pt x="224" y="593"/>
                        <a:pt x="104" y="893"/>
                      </a:cubicBezTo>
                      <a:cubicBezTo>
                        <a:pt x="1" y="1099"/>
                        <a:pt x="35" y="1306"/>
                        <a:pt x="104" y="1512"/>
                      </a:cubicBezTo>
                      <a:cubicBezTo>
                        <a:pt x="242" y="1684"/>
                        <a:pt x="414" y="1822"/>
                        <a:pt x="654" y="1890"/>
                      </a:cubicBezTo>
                      <a:cubicBezTo>
                        <a:pt x="1015" y="1959"/>
                        <a:pt x="1385" y="1994"/>
                        <a:pt x="1759" y="1994"/>
                      </a:cubicBezTo>
                      <a:cubicBezTo>
                        <a:pt x="2133" y="1994"/>
                        <a:pt x="2511" y="1959"/>
                        <a:pt x="2890" y="1890"/>
                      </a:cubicBezTo>
                      <a:cubicBezTo>
                        <a:pt x="3371" y="1822"/>
                        <a:pt x="3818" y="1718"/>
                        <a:pt x="4265" y="1546"/>
                      </a:cubicBezTo>
                      <a:cubicBezTo>
                        <a:pt x="4506" y="1443"/>
                        <a:pt x="4713" y="1237"/>
                        <a:pt x="4816" y="996"/>
                      </a:cubicBezTo>
                      <a:cubicBezTo>
                        <a:pt x="4885" y="824"/>
                        <a:pt x="4885" y="618"/>
                        <a:pt x="4816" y="412"/>
                      </a:cubicBezTo>
                      <a:cubicBezTo>
                        <a:pt x="4639" y="160"/>
                        <a:pt x="4353" y="0"/>
                        <a:pt x="4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4"/>
              <p:cNvSpPr/>
              <p:nvPr/>
            </p:nvSpPr>
            <p:spPr>
              <a:xfrm>
                <a:off x="5948375" y="3738575"/>
                <a:ext cx="33325" cy="595300"/>
              </a:xfrm>
              <a:custGeom>
                <a:avLst/>
                <a:gdLst/>
                <a:ahLst/>
                <a:cxnLst/>
                <a:rect l="l" t="t" r="r" b="b"/>
                <a:pathLst>
                  <a:path w="1333" h="23812" extrusionOk="0">
                    <a:moveTo>
                      <a:pt x="0" y="23812"/>
                    </a:moveTo>
                    <a:cubicBezTo>
                      <a:pt x="64" y="21240"/>
                      <a:pt x="159" y="12351"/>
                      <a:pt x="381" y="8382"/>
                    </a:cubicBezTo>
                    <a:cubicBezTo>
                      <a:pt x="603" y="4413"/>
                      <a:pt x="1174" y="1397"/>
                      <a:pt x="1333" y="0"/>
                    </a:cubicBezTo>
                  </a:path>
                </a:pathLst>
              </a:custGeom>
              <a:noFill/>
              <a:ln w="28575" cap="flat" cmpd="sng">
                <a:solidFill>
                  <a:schemeClr val="lt2"/>
                </a:solidFill>
                <a:prstDash val="solid"/>
                <a:round/>
                <a:headEnd type="none" w="med" len="med"/>
                <a:tailEnd type="none" w="med" len="med"/>
              </a:ln>
            </p:spPr>
          </p:sp>
          <p:sp>
            <p:nvSpPr>
              <p:cNvPr id="879" name="Google Shape;879;p44"/>
              <p:cNvSpPr/>
              <p:nvPr/>
            </p:nvSpPr>
            <p:spPr>
              <a:xfrm>
                <a:off x="7610475" y="3762375"/>
                <a:ext cx="57150" cy="571500"/>
              </a:xfrm>
              <a:custGeom>
                <a:avLst/>
                <a:gdLst/>
                <a:ahLst/>
                <a:cxnLst/>
                <a:rect l="l" t="t" r="r" b="b"/>
                <a:pathLst>
                  <a:path w="2286" h="22860" extrusionOk="0">
                    <a:moveTo>
                      <a:pt x="2286" y="22860"/>
                    </a:moveTo>
                    <a:cubicBezTo>
                      <a:pt x="2032" y="20288"/>
                      <a:pt x="1143" y="11240"/>
                      <a:pt x="762" y="7430"/>
                    </a:cubicBezTo>
                    <a:cubicBezTo>
                      <a:pt x="381" y="3620"/>
                      <a:pt x="127" y="1238"/>
                      <a:pt x="0" y="0"/>
                    </a:cubicBezTo>
                  </a:path>
                </a:pathLst>
              </a:custGeom>
              <a:noFill/>
              <a:ln w="28575" cap="flat" cmpd="sng">
                <a:solidFill>
                  <a:schemeClr val="lt2"/>
                </a:solidFill>
                <a:prstDash val="solid"/>
                <a:round/>
                <a:headEnd type="none" w="med" len="med"/>
                <a:tailEnd type="none" w="med" len="med"/>
              </a:ln>
            </p:spPr>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8" name="Google Shape;828;p44"/>
          <p:cNvSpPr txBox="1">
            <a:spLocks noGrp="1"/>
          </p:cNvSpPr>
          <p:nvPr>
            <p:ph type="subTitle" idx="1"/>
          </p:nvPr>
        </p:nvSpPr>
        <p:spPr>
          <a:xfrm>
            <a:off x="725513" y="397231"/>
            <a:ext cx="7459482" cy="400602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Under this experiment that shows how similar they are made by 3 doctors from department of pediatrics at oxford university:</a:t>
            </a:r>
          </a:p>
          <a:p>
            <a:pPr marL="0" lvl="0" indent="0" algn="l" rtl="0">
              <a:spcBef>
                <a:spcPts val="0"/>
              </a:spcBef>
              <a:spcAft>
                <a:spcPts val="0"/>
              </a:spcAft>
              <a:buNone/>
            </a:pPr>
            <a:endParaRPr lang="en-US" sz="800" dirty="0"/>
          </a:p>
          <a:p>
            <a:pPr marL="0" lvl="0" indent="0" algn="l" rtl="0">
              <a:spcBef>
                <a:spcPts val="0"/>
              </a:spcBef>
              <a:spcAft>
                <a:spcPts val="0"/>
              </a:spcAft>
              <a:buNone/>
            </a:pPr>
            <a:r>
              <a:rPr lang="en-AE" sz="1500" dirty="0"/>
              <a:t>The blood glucose control obtained when human insulin (insulin A) was compared with porcine insulin (insulin B) in 14 children. At the start of the study age, duration of diabetes, insulin dose, and daily carbohydrate intake were the same in both groups. After a one month run in period of standard treatment with porcine insulin the children were randomly divided into group 1 (three months of insulin A followed by three months of insulin B) and group 2 (three months of insulin B followed by three months of insulin A).</a:t>
            </a:r>
          </a:p>
          <a:p>
            <a:pPr marL="0" lvl="0" indent="0" algn="l" rtl="0">
              <a:spcBef>
                <a:spcPts val="0"/>
              </a:spcBef>
              <a:spcAft>
                <a:spcPts val="0"/>
              </a:spcAft>
              <a:buNone/>
            </a:pPr>
            <a:r>
              <a:rPr lang="en-AE" sz="1500" dirty="0"/>
              <a:t>During each treatment period blood glucose control was assessed by clinical symptoms, and home blood glucose monitoring. </a:t>
            </a:r>
          </a:p>
          <a:p>
            <a:pPr marL="0" lvl="0" indent="0" algn="l" rtl="0">
              <a:spcBef>
                <a:spcPts val="0"/>
              </a:spcBef>
              <a:spcAft>
                <a:spcPts val="0"/>
              </a:spcAft>
              <a:buNone/>
            </a:pPr>
            <a:r>
              <a:rPr lang="en-AE" sz="1500" dirty="0"/>
              <a:t>Although a significant difference in the period after lunch during 24 hour blood glucose profiles suggested a shorter onset time and faster peak action time of human insulin, no significant difference in the overall diabetic control was seen between the two types of insulin, and there was no significant difference in the daily insulin dose between porcine and human insulin.</a:t>
            </a:r>
            <a:endParaRPr lang="en-US" sz="1500" dirty="0"/>
          </a:p>
        </p:txBody>
      </p:sp>
      <p:grpSp>
        <p:nvGrpSpPr>
          <p:cNvPr id="829" name="Google Shape;829;p44"/>
          <p:cNvGrpSpPr/>
          <p:nvPr/>
        </p:nvGrpSpPr>
        <p:grpSpPr>
          <a:xfrm rot="9651258">
            <a:off x="676902" y="4274119"/>
            <a:ext cx="643548" cy="377045"/>
            <a:chOff x="-1131628" y="1250953"/>
            <a:chExt cx="695437" cy="407447"/>
          </a:xfrm>
        </p:grpSpPr>
        <p:sp>
          <p:nvSpPr>
            <p:cNvPr id="830" name="Google Shape;830;p4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44"/>
          <p:cNvGrpSpPr/>
          <p:nvPr/>
        </p:nvGrpSpPr>
        <p:grpSpPr>
          <a:xfrm rot="13208110">
            <a:off x="4250234" y="4274122"/>
            <a:ext cx="643533" cy="377037"/>
            <a:chOff x="-1131628" y="1250953"/>
            <a:chExt cx="695437" cy="407447"/>
          </a:xfrm>
        </p:grpSpPr>
        <p:sp>
          <p:nvSpPr>
            <p:cNvPr id="834" name="Google Shape;834;p4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96517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3"/>
          <p:cNvSpPr txBox="1">
            <a:spLocks noGrp="1"/>
          </p:cNvSpPr>
          <p:nvPr>
            <p:ph type="title"/>
          </p:nvPr>
        </p:nvSpPr>
        <p:spPr>
          <a:xfrm>
            <a:off x="881925" y="1866022"/>
            <a:ext cx="4299675" cy="17819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2"/>
                </a:solidFill>
              </a:rPr>
              <a:t>Project functions</a:t>
            </a:r>
            <a:endParaRPr dirty="0">
              <a:solidFill>
                <a:schemeClr val="accent6"/>
              </a:solidFill>
            </a:endParaRPr>
          </a:p>
        </p:txBody>
      </p:sp>
      <p:sp>
        <p:nvSpPr>
          <p:cNvPr id="656" name="Google Shape;656;p43"/>
          <p:cNvSpPr txBox="1">
            <a:spLocks noGrp="1"/>
          </p:cNvSpPr>
          <p:nvPr>
            <p:ph type="title" idx="2"/>
          </p:nvPr>
        </p:nvSpPr>
        <p:spPr>
          <a:xfrm>
            <a:off x="881925" y="709175"/>
            <a:ext cx="1575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814" name="Google Shape;814;p43"/>
          <p:cNvSpPr/>
          <p:nvPr/>
        </p:nvSpPr>
        <p:spPr>
          <a:xfrm>
            <a:off x="8203299" y="43387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43"/>
          <p:cNvGrpSpPr/>
          <p:nvPr/>
        </p:nvGrpSpPr>
        <p:grpSpPr>
          <a:xfrm>
            <a:off x="7903223" y="1550975"/>
            <a:ext cx="357775" cy="295791"/>
            <a:chOff x="-783927" y="2108838"/>
            <a:chExt cx="357775" cy="295791"/>
          </a:xfrm>
        </p:grpSpPr>
        <p:sp>
          <p:nvSpPr>
            <p:cNvPr id="816" name="Google Shape;816;p4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8" name="Google Shape;818;p43"/>
          <p:cNvSpPr/>
          <p:nvPr/>
        </p:nvSpPr>
        <p:spPr>
          <a:xfrm>
            <a:off x="4456925" y="42344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 name="Google Shape;819;p43"/>
          <p:cNvGrpSpPr/>
          <p:nvPr/>
        </p:nvGrpSpPr>
        <p:grpSpPr>
          <a:xfrm rot="9651258">
            <a:off x="4662219" y="303407"/>
            <a:ext cx="643548" cy="377045"/>
            <a:chOff x="-1131628" y="1250953"/>
            <a:chExt cx="695437" cy="407447"/>
          </a:xfrm>
        </p:grpSpPr>
        <p:sp>
          <p:nvSpPr>
            <p:cNvPr id="820" name="Google Shape;820;p4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A picture containing logo&#10;&#10;Description automatically generated">
            <a:extLst>
              <a:ext uri="{FF2B5EF4-FFF2-40B4-BE49-F238E27FC236}">
                <a16:creationId xmlns:a16="http://schemas.microsoft.com/office/drawing/2014/main" id="{95A22939-9DFC-3CFA-A34C-23A00B9B00CD}"/>
              </a:ext>
            </a:extLst>
          </p:cNvPr>
          <p:cNvPicPr>
            <a:picLocks noChangeAspect="1"/>
          </p:cNvPicPr>
          <p:nvPr/>
        </p:nvPicPr>
        <p:blipFill>
          <a:blip r:embed="rId3"/>
          <a:stretch>
            <a:fillRect/>
          </a:stretch>
        </p:blipFill>
        <p:spPr>
          <a:xfrm>
            <a:off x="5467006" y="775557"/>
            <a:ext cx="2222787" cy="3458870"/>
          </a:xfrm>
          <a:prstGeom prst="rect">
            <a:avLst/>
          </a:prstGeom>
        </p:spPr>
      </p:pic>
    </p:spTree>
    <p:extLst>
      <p:ext uri="{BB962C8B-B14F-4D97-AF65-F5344CB8AC3E}">
        <p14:creationId xmlns:p14="http://schemas.microsoft.com/office/powerpoint/2010/main" val="1966812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5"/>
          <p:cNvSpPr txBox="1">
            <a:spLocks noGrp="1"/>
          </p:cNvSpPr>
          <p:nvPr>
            <p:ph type="title"/>
          </p:nvPr>
        </p:nvSpPr>
        <p:spPr>
          <a:xfrm>
            <a:off x="711299" y="391127"/>
            <a:ext cx="7721400" cy="10287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accent4">
                    <a:lumMod val="60000"/>
                    <a:lumOff val="40000"/>
                  </a:schemeClr>
                </a:solidFill>
                <a:latin typeface="Cairo" panose="020B0604020202020204" charset="-78"/>
                <a:cs typeface="Cairo" panose="020B0604020202020204" charset="-78"/>
              </a:rPr>
              <a:t>1. Sequence generation:</a:t>
            </a:r>
            <a:br>
              <a:rPr lang="en-US" sz="1800" b="1" dirty="0">
                <a:solidFill>
                  <a:schemeClr val="accent4">
                    <a:lumMod val="60000"/>
                    <a:lumOff val="40000"/>
                  </a:schemeClr>
                </a:solidFill>
                <a:latin typeface="Cairo" panose="020B0604020202020204" charset="-78"/>
                <a:cs typeface="Cairo" panose="020B0604020202020204" charset="-78"/>
              </a:rPr>
            </a:br>
            <a:r>
              <a:rPr lang="en-US" sz="1800" dirty="0">
                <a:solidFill>
                  <a:srgbClr val="FFFFFF"/>
                </a:solidFill>
                <a:latin typeface="Cairo" panose="020B0604020202020204" charset="-78"/>
                <a:cs typeface="Cairo" panose="020B0604020202020204" charset="-78"/>
              </a:rPr>
              <a:t>we are going to generate the sequence if the sequence were null and the user forgot to enter the sequence or have no </a:t>
            </a:r>
            <a:r>
              <a:rPr lang="en-US" sz="1800" dirty="0" err="1">
                <a:solidFill>
                  <a:srgbClr val="FFFFFF"/>
                </a:solidFill>
                <a:latin typeface="Cairo" panose="020B0604020202020204" charset="-78"/>
                <a:cs typeface="Cairo" panose="020B0604020202020204" charset="-78"/>
              </a:rPr>
              <a:t>fasta</a:t>
            </a:r>
            <a:r>
              <a:rPr lang="en-US" sz="1800" dirty="0">
                <a:solidFill>
                  <a:srgbClr val="FFFFFF"/>
                </a:solidFill>
                <a:latin typeface="Cairo" panose="020B0604020202020204" charset="-78"/>
                <a:cs typeface="Cairo" panose="020B0604020202020204" charset="-78"/>
              </a:rPr>
              <a:t> file.</a:t>
            </a:r>
            <a:endParaRPr sz="1800" dirty="0">
              <a:solidFill>
                <a:srgbClr val="FFFFFF"/>
              </a:solidFill>
              <a:latin typeface="Cairo" panose="020B0604020202020204" charset="-78"/>
              <a:cs typeface="Cairo" panose="020B0604020202020204" charset="-78"/>
            </a:endParaRPr>
          </a:p>
        </p:txBody>
      </p:sp>
      <p:pic>
        <p:nvPicPr>
          <p:cNvPr id="3" name="Picture 2" descr="Graphical user interface, application, Teams&#10;&#10;Description automatically generated">
            <a:extLst>
              <a:ext uri="{FF2B5EF4-FFF2-40B4-BE49-F238E27FC236}">
                <a16:creationId xmlns:a16="http://schemas.microsoft.com/office/drawing/2014/main" id="{B1439124-F518-A459-DF0F-F776029D6220}"/>
              </a:ext>
            </a:extLst>
          </p:cNvPr>
          <p:cNvPicPr>
            <a:picLocks noChangeAspect="1"/>
          </p:cNvPicPr>
          <p:nvPr/>
        </p:nvPicPr>
        <p:blipFill rotWithShape="1">
          <a:blip r:embed="rId3"/>
          <a:srcRect t="3762" r="12276" b="2264"/>
          <a:stretch/>
        </p:blipFill>
        <p:spPr>
          <a:xfrm>
            <a:off x="1512848" y="1479397"/>
            <a:ext cx="6118303" cy="3399358"/>
          </a:xfrm>
          <a:prstGeom prst="rect">
            <a:avLst/>
          </a:prstGeom>
        </p:spPr>
      </p:pic>
    </p:spTree>
    <p:extLst>
      <p:ext uri="{BB962C8B-B14F-4D97-AF65-F5344CB8AC3E}">
        <p14:creationId xmlns:p14="http://schemas.microsoft.com/office/powerpoint/2010/main" val="2701091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5"/>
          <p:cNvSpPr txBox="1">
            <a:spLocks noGrp="1"/>
          </p:cNvSpPr>
          <p:nvPr>
            <p:ph type="title"/>
          </p:nvPr>
        </p:nvSpPr>
        <p:spPr>
          <a:xfrm>
            <a:off x="711299" y="391127"/>
            <a:ext cx="7721400" cy="8132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accent4">
                    <a:lumMod val="60000"/>
                    <a:lumOff val="40000"/>
                  </a:schemeClr>
                </a:solidFill>
                <a:latin typeface="Cairo" panose="020B0604020202020204" charset="-78"/>
                <a:cs typeface="Cairo" panose="020B0604020202020204" charset="-78"/>
              </a:rPr>
              <a:t>2. Translated protein:</a:t>
            </a:r>
            <a:br>
              <a:rPr lang="en-US" sz="1800" b="1" dirty="0">
                <a:solidFill>
                  <a:schemeClr val="accent4">
                    <a:lumMod val="60000"/>
                    <a:lumOff val="40000"/>
                  </a:schemeClr>
                </a:solidFill>
                <a:latin typeface="Cairo" panose="020B0604020202020204" charset="-78"/>
                <a:cs typeface="Cairo" panose="020B0604020202020204" charset="-78"/>
              </a:rPr>
            </a:br>
            <a:r>
              <a:rPr lang="en-US" sz="1800" dirty="0">
                <a:solidFill>
                  <a:srgbClr val="FFFFFF"/>
                </a:solidFill>
                <a:latin typeface="Cairo" panose="020B0604020202020204" charset="-78"/>
                <a:cs typeface="Cairo" panose="020B0604020202020204" charset="-78"/>
              </a:rPr>
              <a:t>At this point, we are translating the RNA sequence to protein sequence.</a:t>
            </a:r>
            <a:endParaRPr sz="1800" dirty="0">
              <a:solidFill>
                <a:srgbClr val="FFFFFF"/>
              </a:solidFill>
              <a:latin typeface="Cairo" panose="020B0604020202020204" charset="-78"/>
              <a:cs typeface="Cairo" panose="020B0604020202020204" charset="-78"/>
            </a:endParaRPr>
          </a:p>
        </p:txBody>
      </p:sp>
      <p:pic>
        <p:nvPicPr>
          <p:cNvPr id="4" name="Picture 3" descr="Graphical user interface, application&#10;&#10;Description automatically generated">
            <a:extLst>
              <a:ext uri="{FF2B5EF4-FFF2-40B4-BE49-F238E27FC236}">
                <a16:creationId xmlns:a16="http://schemas.microsoft.com/office/drawing/2014/main" id="{63EC6CD6-367F-48AA-6B79-5AE09BDED755}"/>
              </a:ext>
            </a:extLst>
          </p:cNvPr>
          <p:cNvPicPr>
            <a:picLocks noChangeAspect="1"/>
          </p:cNvPicPr>
          <p:nvPr/>
        </p:nvPicPr>
        <p:blipFill rotWithShape="1">
          <a:blip r:embed="rId3"/>
          <a:srcRect l="-2032" r="11057"/>
          <a:stretch/>
        </p:blipFill>
        <p:spPr>
          <a:xfrm>
            <a:off x="297365" y="1460896"/>
            <a:ext cx="8318811" cy="2635319"/>
          </a:xfrm>
          <a:prstGeom prst="rect">
            <a:avLst/>
          </a:prstGeom>
        </p:spPr>
      </p:pic>
    </p:spTree>
    <p:extLst>
      <p:ext uri="{BB962C8B-B14F-4D97-AF65-F5344CB8AC3E}">
        <p14:creationId xmlns:p14="http://schemas.microsoft.com/office/powerpoint/2010/main" val="2445619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5"/>
          <p:cNvSpPr txBox="1">
            <a:spLocks noGrp="1"/>
          </p:cNvSpPr>
          <p:nvPr>
            <p:ph type="title"/>
          </p:nvPr>
        </p:nvSpPr>
        <p:spPr>
          <a:xfrm>
            <a:off x="711299" y="391127"/>
            <a:ext cx="7721400" cy="8132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accent4">
                    <a:lumMod val="60000"/>
                    <a:lumOff val="40000"/>
                  </a:schemeClr>
                </a:solidFill>
                <a:latin typeface="Cairo" panose="020B0604020202020204" charset="-78"/>
                <a:cs typeface="Cairo" panose="020B0604020202020204" charset="-78"/>
              </a:rPr>
              <a:t>3. Complement:</a:t>
            </a:r>
            <a:br>
              <a:rPr lang="en-US" sz="1800" b="1" dirty="0">
                <a:solidFill>
                  <a:schemeClr val="accent4">
                    <a:lumMod val="60000"/>
                    <a:lumOff val="40000"/>
                  </a:schemeClr>
                </a:solidFill>
                <a:latin typeface="Cairo" panose="020B0604020202020204" charset="-78"/>
                <a:cs typeface="Cairo" panose="020B0604020202020204" charset="-78"/>
              </a:rPr>
            </a:br>
            <a:r>
              <a:rPr lang="en-US" sz="1800" dirty="0">
                <a:solidFill>
                  <a:srgbClr val="FFFFFF"/>
                </a:solidFill>
                <a:latin typeface="Cairo" panose="020B0604020202020204" charset="-78"/>
                <a:cs typeface="Cairo" panose="020B0604020202020204" charset="-78"/>
              </a:rPr>
              <a:t>Third, we will complement the sequence we have to get its mirror.</a:t>
            </a:r>
            <a:endParaRPr sz="1800" dirty="0">
              <a:solidFill>
                <a:srgbClr val="FFFFFF"/>
              </a:solidFill>
              <a:latin typeface="Cairo" panose="020B0604020202020204" charset="-78"/>
              <a:cs typeface="Cairo" panose="020B0604020202020204" charset="-78"/>
            </a:endParaRPr>
          </a:p>
        </p:txBody>
      </p:sp>
      <p:pic>
        <p:nvPicPr>
          <p:cNvPr id="3" name="Picture 2" descr="Graphical user interface, application&#10;&#10;Description automatically generated">
            <a:extLst>
              <a:ext uri="{FF2B5EF4-FFF2-40B4-BE49-F238E27FC236}">
                <a16:creationId xmlns:a16="http://schemas.microsoft.com/office/drawing/2014/main" id="{7B3D4F68-12E8-B37C-767F-3D16BFFA396A}"/>
              </a:ext>
            </a:extLst>
          </p:cNvPr>
          <p:cNvPicPr>
            <a:picLocks noChangeAspect="1"/>
          </p:cNvPicPr>
          <p:nvPr/>
        </p:nvPicPr>
        <p:blipFill rotWithShape="1">
          <a:blip r:embed="rId3"/>
          <a:srcRect r="11057"/>
          <a:stretch/>
        </p:blipFill>
        <p:spPr>
          <a:xfrm>
            <a:off x="626995" y="1402411"/>
            <a:ext cx="7890008" cy="2636044"/>
          </a:xfrm>
          <a:prstGeom prst="rect">
            <a:avLst/>
          </a:prstGeom>
        </p:spPr>
      </p:pic>
    </p:spTree>
    <p:extLst>
      <p:ext uri="{BB962C8B-B14F-4D97-AF65-F5344CB8AC3E}">
        <p14:creationId xmlns:p14="http://schemas.microsoft.com/office/powerpoint/2010/main" val="1951670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40F9F56E-5A69-4F79-A578-5963B46C1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sp>
        <p:nvSpPr>
          <p:cNvPr id="2" name="Title 1">
            <a:extLst>
              <a:ext uri="{FF2B5EF4-FFF2-40B4-BE49-F238E27FC236}">
                <a16:creationId xmlns:a16="http://schemas.microsoft.com/office/drawing/2014/main" id="{297A684A-0D16-46AD-3C8C-3F033A40167C}"/>
              </a:ext>
            </a:extLst>
          </p:cNvPr>
          <p:cNvSpPr>
            <a:spLocks noGrp="1"/>
          </p:cNvSpPr>
          <p:nvPr>
            <p:ph type="title"/>
          </p:nvPr>
        </p:nvSpPr>
        <p:spPr>
          <a:xfrm>
            <a:off x="725454" y="-404959"/>
            <a:ext cx="4132263" cy="1184198"/>
          </a:xfrm>
        </p:spPr>
        <p:txBody>
          <a:bodyPr>
            <a:normAutofit/>
          </a:bodyPr>
          <a:lstStyle/>
          <a:p>
            <a:r>
              <a:rPr lang="en-US" dirty="0"/>
              <a:t>Introduction</a:t>
            </a:r>
            <a:endParaRPr lang="ar-EG" dirty="0"/>
          </a:p>
        </p:txBody>
      </p:sp>
      <p:sp>
        <p:nvSpPr>
          <p:cNvPr id="3" name="Content Placeholder 2">
            <a:extLst>
              <a:ext uri="{FF2B5EF4-FFF2-40B4-BE49-F238E27FC236}">
                <a16:creationId xmlns:a16="http://schemas.microsoft.com/office/drawing/2014/main" id="{241ED686-89B9-192C-E09A-184AF3B66130}"/>
              </a:ext>
            </a:extLst>
          </p:cNvPr>
          <p:cNvSpPr>
            <a:spLocks noGrp="1"/>
          </p:cNvSpPr>
          <p:nvPr>
            <p:ph idx="1"/>
          </p:nvPr>
        </p:nvSpPr>
        <p:spPr>
          <a:xfrm>
            <a:off x="840097" y="854912"/>
            <a:ext cx="4646462" cy="4008537"/>
          </a:xfrm>
        </p:spPr>
        <p:txBody>
          <a:bodyPr>
            <a:normAutofit lnSpcReduction="10000"/>
          </a:bodyPr>
          <a:lstStyle/>
          <a:p>
            <a:pPr>
              <a:lnSpc>
                <a:spcPct val="110000"/>
              </a:lnSpc>
            </a:pPr>
            <a:r>
              <a:rPr lang="en-US" sz="1500" b="1" dirty="0"/>
              <a:t>Recent Swedish research has indicated that the risk of developing diabetes can be predicted 20 years in advance, as the body issues warnings that may help prevent the disease.</a:t>
            </a:r>
          </a:p>
          <a:p>
            <a:pPr>
              <a:lnSpc>
                <a:spcPct val="110000"/>
              </a:lnSpc>
            </a:pPr>
            <a:r>
              <a:rPr lang="en-US" sz="1500" b="1" dirty="0"/>
              <a:t>The study, which was conducted on more than 200,000 people without diabetes, found that nearly 9 percent of them were diagnosed with type 2 diabetes.</a:t>
            </a:r>
          </a:p>
          <a:p>
            <a:pPr>
              <a:lnSpc>
                <a:spcPct val="110000"/>
              </a:lnSpc>
            </a:pPr>
            <a:r>
              <a:rPr lang="en-US" sz="1500" b="1" dirty="0"/>
              <a:t>The researchers said that the results of the study indicate indirect rises in metabolic markers, even if levels are still in the normal range, and that individuals can know if they are at risk and take measures to avoid the disease before it occurs.</a:t>
            </a:r>
            <a:endParaRPr lang="ar-EG" sz="1500" b="1" dirty="0"/>
          </a:p>
        </p:txBody>
      </p:sp>
      <p:sp>
        <p:nvSpPr>
          <p:cNvPr id="28" name="Rectangle 13">
            <a:extLst>
              <a:ext uri="{FF2B5EF4-FFF2-40B4-BE49-F238E27FC236}">
                <a16:creationId xmlns:a16="http://schemas.microsoft.com/office/drawing/2014/main" id="{E99323BC-1B70-447E-A2E4-BD7851671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245">
            <a:off x="5517982" y="434479"/>
            <a:ext cx="3155423" cy="4265594"/>
          </a:xfrm>
          <a:custGeom>
            <a:avLst/>
            <a:gdLst>
              <a:gd name="connsiteX0" fmla="*/ 0 w 4212976"/>
              <a:gd name="connsiteY0" fmla="*/ 0 h 5687201"/>
              <a:gd name="connsiteX1" fmla="*/ 4212976 w 4212976"/>
              <a:gd name="connsiteY1" fmla="*/ 0 h 5687201"/>
              <a:gd name="connsiteX2" fmla="*/ 4212976 w 4212976"/>
              <a:gd name="connsiteY2" fmla="*/ 5687201 h 5687201"/>
              <a:gd name="connsiteX3" fmla="*/ 0 w 4212976"/>
              <a:gd name="connsiteY3" fmla="*/ 5687201 h 5687201"/>
              <a:gd name="connsiteX4" fmla="*/ 0 w 4212976"/>
              <a:gd name="connsiteY4" fmla="*/ 0 h 5687201"/>
              <a:gd name="connsiteX0" fmla="*/ 0 w 4212976"/>
              <a:gd name="connsiteY0" fmla="*/ 0 h 5687201"/>
              <a:gd name="connsiteX1" fmla="*/ 4212976 w 4212976"/>
              <a:gd name="connsiteY1" fmla="*/ 0 h 5687201"/>
              <a:gd name="connsiteX2" fmla="*/ 4212976 w 4212976"/>
              <a:gd name="connsiteY2" fmla="*/ 5687201 h 5687201"/>
              <a:gd name="connsiteX3" fmla="*/ 22981 w 4212976"/>
              <a:gd name="connsiteY3" fmla="*/ 5686169 h 5687201"/>
              <a:gd name="connsiteX4" fmla="*/ 0 w 4212976"/>
              <a:gd name="connsiteY4" fmla="*/ 0 h 5687201"/>
              <a:gd name="connsiteX0" fmla="*/ 0 w 4207231"/>
              <a:gd name="connsiteY0" fmla="*/ 0 h 5687459"/>
              <a:gd name="connsiteX1" fmla="*/ 4207231 w 4207231"/>
              <a:gd name="connsiteY1" fmla="*/ 258 h 5687459"/>
              <a:gd name="connsiteX2" fmla="*/ 4207231 w 4207231"/>
              <a:gd name="connsiteY2" fmla="*/ 5687459 h 5687459"/>
              <a:gd name="connsiteX3" fmla="*/ 17236 w 4207231"/>
              <a:gd name="connsiteY3" fmla="*/ 5686427 h 5687459"/>
              <a:gd name="connsiteX4" fmla="*/ 0 w 4207231"/>
              <a:gd name="connsiteY4" fmla="*/ 0 h 5687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231" h="5687459">
                <a:moveTo>
                  <a:pt x="0" y="0"/>
                </a:moveTo>
                <a:lnTo>
                  <a:pt x="4207231" y="258"/>
                </a:lnTo>
                <a:lnTo>
                  <a:pt x="4207231" y="5687459"/>
                </a:lnTo>
                <a:lnTo>
                  <a:pt x="17236" y="5686427"/>
                </a:lnTo>
                <a:cubicBezTo>
                  <a:pt x="9576" y="3791037"/>
                  <a:pt x="7660" y="1895390"/>
                  <a:pt x="0" y="0"/>
                </a:cubicBezTo>
                <a:close/>
              </a:path>
            </a:pathLst>
          </a:cu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sp>
        <p:nvSpPr>
          <p:cNvPr id="29" name="Freeform: Shape 12">
            <a:extLst>
              <a:ext uri="{FF2B5EF4-FFF2-40B4-BE49-F238E27FC236}">
                <a16:creationId xmlns:a16="http://schemas.microsoft.com/office/drawing/2014/main" id="{1FFF5263-8C19-4573-8C94-FC74D1ED1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61469">
            <a:off x="5510437" y="427062"/>
            <a:ext cx="3194711" cy="4278886"/>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 name="connsiteX0" fmla="*/ 303549 w 4553570"/>
              <a:gd name="connsiteY0" fmla="*/ 0 h 5549951"/>
              <a:gd name="connsiteX1" fmla="*/ 3305735 w 4553570"/>
              <a:gd name="connsiteY1" fmla="*/ 171842 h 5549951"/>
              <a:gd name="connsiteX2" fmla="*/ 4134546 w 4553570"/>
              <a:gd name="connsiteY2" fmla="*/ 226950 h 5549951"/>
              <a:gd name="connsiteX3" fmla="*/ 4507740 w 4553570"/>
              <a:gd name="connsiteY3" fmla="*/ 247374 h 5549951"/>
              <a:gd name="connsiteX4" fmla="*/ 4535619 w 4553570"/>
              <a:gd name="connsiteY4" fmla="*/ 269179 h 5549951"/>
              <a:gd name="connsiteX5" fmla="*/ 4533845 w 4553570"/>
              <a:gd name="connsiteY5" fmla="*/ 300930 h 5549951"/>
              <a:gd name="connsiteX6" fmla="*/ 4536767 w 4553570"/>
              <a:gd name="connsiteY6" fmla="*/ 302647 h 5549951"/>
              <a:gd name="connsiteX7" fmla="*/ 4553193 w 4553570"/>
              <a:gd name="connsiteY7" fmla="*/ 334222 h 5549951"/>
              <a:gd name="connsiteX8" fmla="*/ 4530932 w 4553570"/>
              <a:gd name="connsiteY8" fmla="*/ 391868 h 5549951"/>
              <a:gd name="connsiteX9" fmla="*/ 4527444 w 4553570"/>
              <a:gd name="connsiteY9" fmla="*/ 415489 h 5549951"/>
              <a:gd name="connsiteX10" fmla="*/ 4522339 w 4553570"/>
              <a:gd name="connsiteY10" fmla="*/ 506828 h 5549951"/>
              <a:gd name="connsiteX11" fmla="*/ 4521689 w 4553570"/>
              <a:gd name="connsiteY11" fmla="*/ 553245 h 5549951"/>
              <a:gd name="connsiteX12" fmla="*/ 4518590 w 4553570"/>
              <a:gd name="connsiteY12" fmla="*/ 581709 h 5549951"/>
              <a:gd name="connsiteX13" fmla="*/ 4517921 w 4553570"/>
              <a:gd name="connsiteY13" fmla="*/ 585890 h 5549951"/>
              <a:gd name="connsiteX14" fmla="*/ 4504984 w 4553570"/>
              <a:gd name="connsiteY14" fmla="*/ 817404 h 5549951"/>
              <a:gd name="connsiteX15" fmla="*/ 4506697 w 4553570"/>
              <a:gd name="connsiteY15" fmla="*/ 822238 h 5549951"/>
              <a:gd name="connsiteX16" fmla="*/ 4504546 w 4553570"/>
              <a:gd name="connsiteY16" fmla="*/ 846069 h 5549951"/>
              <a:gd name="connsiteX17" fmla="*/ 4502946 w 4553570"/>
              <a:gd name="connsiteY17" fmla="*/ 853854 h 5549951"/>
              <a:gd name="connsiteX18" fmla="*/ 4496708 w 4553570"/>
              <a:gd name="connsiteY18" fmla="*/ 965485 h 5549951"/>
              <a:gd name="connsiteX19" fmla="*/ 4498785 w 4553570"/>
              <a:gd name="connsiteY19" fmla="*/ 966385 h 5549951"/>
              <a:gd name="connsiteX20" fmla="*/ 4502904 w 4553570"/>
              <a:gd name="connsiteY20" fmla="*/ 1002567 h 5549951"/>
              <a:gd name="connsiteX21" fmla="*/ 4498106 w 4553570"/>
              <a:gd name="connsiteY21" fmla="*/ 1101094 h 5549951"/>
              <a:gd name="connsiteX22" fmla="*/ 4498001 w 4553570"/>
              <a:gd name="connsiteY22" fmla="*/ 1159389 h 5549951"/>
              <a:gd name="connsiteX23" fmla="*/ 4502304 w 4553570"/>
              <a:gd name="connsiteY23" fmla="*/ 1180505 h 5549951"/>
              <a:gd name="connsiteX24" fmla="*/ 4505394 w 4553570"/>
              <a:gd name="connsiteY24" fmla="*/ 1210687 h 5549951"/>
              <a:gd name="connsiteX25" fmla="*/ 4514211 w 4553570"/>
              <a:gd name="connsiteY25" fmla="*/ 1263157 h 5549951"/>
              <a:gd name="connsiteX26" fmla="*/ 4516488 w 4553570"/>
              <a:gd name="connsiteY26" fmla="*/ 1313374 h 5549951"/>
              <a:gd name="connsiteX27" fmla="*/ 4515608 w 4553570"/>
              <a:gd name="connsiteY27" fmla="*/ 1347004 h 5549951"/>
              <a:gd name="connsiteX28" fmla="*/ 4515145 w 4553570"/>
              <a:gd name="connsiteY28" fmla="*/ 1351864 h 5549951"/>
              <a:gd name="connsiteX29" fmla="*/ 4506026 w 4553570"/>
              <a:gd name="connsiteY29" fmla="*/ 1391762 h 5549951"/>
              <a:gd name="connsiteX30" fmla="*/ 4509290 w 4553570"/>
              <a:gd name="connsiteY30" fmla="*/ 1395707 h 5549951"/>
              <a:gd name="connsiteX31" fmla="*/ 4512132 w 4553570"/>
              <a:gd name="connsiteY31" fmla="*/ 1408524 h 5549951"/>
              <a:gd name="connsiteX32" fmla="*/ 4507391 w 4553570"/>
              <a:gd name="connsiteY32" fmla="*/ 1419109 h 5549951"/>
              <a:gd name="connsiteX33" fmla="*/ 4497207 w 4553570"/>
              <a:gd name="connsiteY33" fmla="*/ 1469337 h 5549951"/>
              <a:gd name="connsiteX34" fmla="*/ 4486310 w 4553570"/>
              <a:gd name="connsiteY34" fmla="*/ 1543038 h 5549951"/>
              <a:gd name="connsiteX35" fmla="*/ 4481429 w 4553570"/>
              <a:gd name="connsiteY35" fmla="*/ 1553997 h 5549951"/>
              <a:gd name="connsiteX36" fmla="*/ 4467001 w 4553570"/>
              <a:gd name="connsiteY36" fmla="*/ 1626071 h 5549951"/>
              <a:gd name="connsiteX37" fmla="*/ 4463286 w 4553570"/>
              <a:gd name="connsiteY37" fmla="*/ 1664103 h 5549951"/>
              <a:gd name="connsiteX38" fmla="*/ 4466946 w 4553570"/>
              <a:gd name="connsiteY38" fmla="*/ 1668558 h 5549951"/>
              <a:gd name="connsiteX39" fmla="*/ 4465296 w 4553570"/>
              <a:gd name="connsiteY39" fmla="*/ 1679756 h 5549951"/>
              <a:gd name="connsiteX40" fmla="*/ 4465708 w 4553570"/>
              <a:gd name="connsiteY40" fmla="*/ 1682815 h 5549951"/>
              <a:gd name="connsiteX41" fmla="*/ 4467219 w 4553570"/>
              <a:gd name="connsiteY41" fmla="*/ 1700268 h 5549951"/>
              <a:gd name="connsiteX42" fmla="*/ 4455749 w 4553570"/>
              <a:gd name="connsiteY42" fmla="*/ 1735163 h 5549951"/>
              <a:gd name="connsiteX43" fmla="*/ 4453689 w 4553570"/>
              <a:gd name="connsiteY43" fmla="*/ 1735289 h 5549951"/>
              <a:gd name="connsiteX44" fmla="*/ 4445191 w 4553570"/>
              <a:gd name="connsiteY44" fmla="*/ 1887374 h 5549951"/>
              <a:gd name="connsiteX45" fmla="*/ 4453882 w 4553570"/>
              <a:gd name="connsiteY45" fmla="*/ 1911536 h 5549951"/>
              <a:gd name="connsiteX46" fmla="*/ 4456160 w 4553570"/>
              <a:gd name="connsiteY46" fmla="*/ 1961755 h 5549951"/>
              <a:gd name="connsiteX47" fmla="*/ 4455279 w 4553570"/>
              <a:gd name="connsiteY47" fmla="*/ 1995384 h 5549951"/>
              <a:gd name="connsiteX48" fmla="*/ 4454817 w 4553570"/>
              <a:gd name="connsiteY48" fmla="*/ 2000244 h 5549951"/>
              <a:gd name="connsiteX49" fmla="*/ 4445697 w 4553570"/>
              <a:gd name="connsiteY49" fmla="*/ 2040142 h 5549951"/>
              <a:gd name="connsiteX50" fmla="*/ 4448962 w 4553570"/>
              <a:gd name="connsiteY50" fmla="*/ 2044087 h 5549951"/>
              <a:gd name="connsiteX51" fmla="*/ 4451803 w 4553570"/>
              <a:gd name="connsiteY51" fmla="*/ 2056904 h 5549951"/>
              <a:gd name="connsiteX52" fmla="*/ 4447062 w 4553570"/>
              <a:gd name="connsiteY52" fmla="*/ 2067489 h 5549951"/>
              <a:gd name="connsiteX53" fmla="*/ 4436878 w 4553570"/>
              <a:gd name="connsiteY53" fmla="*/ 2117719 h 5549951"/>
              <a:gd name="connsiteX54" fmla="*/ 4429547 w 4553570"/>
              <a:gd name="connsiteY54" fmla="*/ 2167300 h 5549951"/>
              <a:gd name="connsiteX55" fmla="*/ 4373464 w 4553570"/>
              <a:gd name="connsiteY55" fmla="*/ 3223633 h 5549951"/>
              <a:gd name="connsiteX56" fmla="*/ 4360678 w 4553570"/>
              <a:gd name="connsiteY56" fmla="*/ 3477281 h 5549951"/>
              <a:gd name="connsiteX57" fmla="*/ 4349593 w 4553570"/>
              <a:gd name="connsiteY57" fmla="*/ 3639984 h 5549951"/>
              <a:gd name="connsiteX58" fmla="*/ 4258832 w 4553570"/>
              <a:gd name="connsiteY58" fmla="*/ 5278921 h 5549951"/>
              <a:gd name="connsiteX59" fmla="*/ 4264130 w 4553570"/>
              <a:gd name="connsiteY59" fmla="*/ 5315626 h 5549951"/>
              <a:gd name="connsiteX60" fmla="*/ 4267664 w 4553570"/>
              <a:gd name="connsiteY60" fmla="*/ 5350090 h 5549951"/>
              <a:gd name="connsiteX61" fmla="*/ 4270496 w 4553570"/>
              <a:gd name="connsiteY61" fmla="*/ 5450399 h 5549951"/>
              <a:gd name="connsiteX62" fmla="*/ 4251939 w 4553570"/>
              <a:gd name="connsiteY62" fmla="*/ 5484804 h 5549951"/>
              <a:gd name="connsiteX63" fmla="*/ 4247287 w 4553570"/>
              <a:gd name="connsiteY63" fmla="*/ 5487504 h 5549951"/>
              <a:gd name="connsiteX64" fmla="*/ 4243830 w 4553570"/>
              <a:gd name="connsiteY64" fmla="*/ 5549951 h 5549951"/>
              <a:gd name="connsiteX65" fmla="*/ 0 w 4553570"/>
              <a:gd name="connsiteY65" fmla="*/ 5309929 h 5549951"/>
              <a:gd name="connsiteX66" fmla="*/ 4447 w 4553570"/>
              <a:gd name="connsiteY66" fmla="*/ 5239903 h 5549951"/>
              <a:gd name="connsiteX67" fmla="*/ 8667 w 4553570"/>
              <a:gd name="connsiteY67" fmla="*/ 5233298 h 5549951"/>
              <a:gd name="connsiteX68" fmla="*/ 8936 w 4553570"/>
              <a:gd name="connsiteY68" fmla="*/ 5230552 h 5549951"/>
              <a:gd name="connsiteX69" fmla="*/ 9206 w 4553570"/>
              <a:gd name="connsiteY69" fmla="*/ 5227804 h 5549951"/>
              <a:gd name="connsiteX70" fmla="*/ 9743 w 4553570"/>
              <a:gd name="connsiteY70" fmla="*/ 5222308 h 5549951"/>
              <a:gd name="connsiteX71" fmla="*/ 9428 w 4553570"/>
              <a:gd name="connsiteY71" fmla="*/ 5216405 h 5549951"/>
              <a:gd name="connsiteX72" fmla="*/ 8844 w 4553570"/>
              <a:gd name="connsiteY72" fmla="*/ 5213249 h 5549951"/>
              <a:gd name="connsiteX73" fmla="*/ 9113 w 4553570"/>
              <a:gd name="connsiteY73" fmla="*/ 5210500 h 5549951"/>
              <a:gd name="connsiteX74" fmla="*/ 8797 w 4553570"/>
              <a:gd name="connsiteY74" fmla="*/ 5204597 h 5549951"/>
              <a:gd name="connsiteX75" fmla="*/ 8214 w 4553570"/>
              <a:gd name="connsiteY75" fmla="*/ 5201441 h 5549951"/>
              <a:gd name="connsiteX76" fmla="*/ 7584 w 4553570"/>
              <a:gd name="connsiteY76" fmla="*/ 5189632 h 5549951"/>
              <a:gd name="connsiteX77" fmla="*/ 7000 w 4553570"/>
              <a:gd name="connsiteY77" fmla="*/ 5186477 h 5549951"/>
              <a:gd name="connsiteX78" fmla="*/ 7268 w 4553570"/>
              <a:gd name="connsiteY78" fmla="*/ 5183728 h 5549951"/>
              <a:gd name="connsiteX79" fmla="*/ 5833 w 4553570"/>
              <a:gd name="connsiteY79" fmla="*/ 5180163 h 5549951"/>
              <a:gd name="connsiteX80" fmla="*/ 11245 w 4553570"/>
              <a:gd name="connsiteY80" fmla="*/ 5116566 h 5549951"/>
              <a:gd name="connsiteX81" fmla="*/ 78859 w 4553570"/>
              <a:gd name="connsiteY81" fmla="*/ 3839310 h 5549951"/>
              <a:gd name="connsiteX82" fmla="*/ 303549 w 4553570"/>
              <a:gd name="connsiteY82" fmla="*/ 0 h 5549951"/>
              <a:gd name="connsiteX0" fmla="*/ 303617 w 4553638"/>
              <a:gd name="connsiteY0" fmla="*/ 0 h 5549951"/>
              <a:gd name="connsiteX1" fmla="*/ 3305803 w 4553638"/>
              <a:gd name="connsiteY1" fmla="*/ 171842 h 5549951"/>
              <a:gd name="connsiteX2" fmla="*/ 4134614 w 4553638"/>
              <a:gd name="connsiteY2" fmla="*/ 226950 h 5549951"/>
              <a:gd name="connsiteX3" fmla="*/ 4507808 w 4553638"/>
              <a:gd name="connsiteY3" fmla="*/ 247374 h 5549951"/>
              <a:gd name="connsiteX4" fmla="*/ 4535687 w 4553638"/>
              <a:gd name="connsiteY4" fmla="*/ 269179 h 5549951"/>
              <a:gd name="connsiteX5" fmla="*/ 4533913 w 4553638"/>
              <a:gd name="connsiteY5" fmla="*/ 300930 h 5549951"/>
              <a:gd name="connsiteX6" fmla="*/ 4536835 w 4553638"/>
              <a:gd name="connsiteY6" fmla="*/ 302647 h 5549951"/>
              <a:gd name="connsiteX7" fmla="*/ 4553261 w 4553638"/>
              <a:gd name="connsiteY7" fmla="*/ 334222 h 5549951"/>
              <a:gd name="connsiteX8" fmla="*/ 4531000 w 4553638"/>
              <a:gd name="connsiteY8" fmla="*/ 391868 h 5549951"/>
              <a:gd name="connsiteX9" fmla="*/ 4527512 w 4553638"/>
              <a:gd name="connsiteY9" fmla="*/ 415489 h 5549951"/>
              <a:gd name="connsiteX10" fmla="*/ 4522407 w 4553638"/>
              <a:gd name="connsiteY10" fmla="*/ 506828 h 5549951"/>
              <a:gd name="connsiteX11" fmla="*/ 4521757 w 4553638"/>
              <a:gd name="connsiteY11" fmla="*/ 553245 h 5549951"/>
              <a:gd name="connsiteX12" fmla="*/ 4518658 w 4553638"/>
              <a:gd name="connsiteY12" fmla="*/ 581709 h 5549951"/>
              <a:gd name="connsiteX13" fmla="*/ 4517989 w 4553638"/>
              <a:gd name="connsiteY13" fmla="*/ 585890 h 5549951"/>
              <a:gd name="connsiteX14" fmla="*/ 4505052 w 4553638"/>
              <a:gd name="connsiteY14" fmla="*/ 817404 h 5549951"/>
              <a:gd name="connsiteX15" fmla="*/ 4506765 w 4553638"/>
              <a:gd name="connsiteY15" fmla="*/ 822238 h 5549951"/>
              <a:gd name="connsiteX16" fmla="*/ 4504614 w 4553638"/>
              <a:gd name="connsiteY16" fmla="*/ 846069 h 5549951"/>
              <a:gd name="connsiteX17" fmla="*/ 4503014 w 4553638"/>
              <a:gd name="connsiteY17" fmla="*/ 853854 h 5549951"/>
              <a:gd name="connsiteX18" fmla="*/ 4496776 w 4553638"/>
              <a:gd name="connsiteY18" fmla="*/ 965485 h 5549951"/>
              <a:gd name="connsiteX19" fmla="*/ 4498853 w 4553638"/>
              <a:gd name="connsiteY19" fmla="*/ 966385 h 5549951"/>
              <a:gd name="connsiteX20" fmla="*/ 4502972 w 4553638"/>
              <a:gd name="connsiteY20" fmla="*/ 1002567 h 5549951"/>
              <a:gd name="connsiteX21" fmla="*/ 4498174 w 4553638"/>
              <a:gd name="connsiteY21" fmla="*/ 1101094 h 5549951"/>
              <a:gd name="connsiteX22" fmla="*/ 4498069 w 4553638"/>
              <a:gd name="connsiteY22" fmla="*/ 1159389 h 5549951"/>
              <a:gd name="connsiteX23" fmla="*/ 4502372 w 4553638"/>
              <a:gd name="connsiteY23" fmla="*/ 1180505 h 5549951"/>
              <a:gd name="connsiteX24" fmla="*/ 4505462 w 4553638"/>
              <a:gd name="connsiteY24" fmla="*/ 1210687 h 5549951"/>
              <a:gd name="connsiteX25" fmla="*/ 4514279 w 4553638"/>
              <a:gd name="connsiteY25" fmla="*/ 1263157 h 5549951"/>
              <a:gd name="connsiteX26" fmla="*/ 4516556 w 4553638"/>
              <a:gd name="connsiteY26" fmla="*/ 1313374 h 5549951"/>
              <a:gd name="connsiteX27" fmla="*/ 4515676 w 4553638"/>
              <a:gd name="connsiteY27" fmla="*/ 1347004 h 5549951"/>
              <a:gd name="connsiteX28" fmla="*/ 4515213 w 4553638"/>
              <a:gd name="connsiteY28" fmla="*/ 1351864 h 5549951"/>
              <a:gd name="connsiteX29" fmla="*/ 4506094 w 4553638"/>
              <a:gd name="connsiteY29" fmla="*/ 1391762 h 5549951"/>
              <a:gd name="connsiteX30" fmla="*/ 4509358 w 4553638"/>
              <a:gd name="connsiteY30" fmla="*/ 1395707 h 5549951"/>
              <a:gd name="connsiteX31" fmla="*/ 4512200 w 4553638"/>
              <a:gd name="connsiteY31" fmla="*/ 1408524 h 5549951"/>
              <a:gd name="connsiteX32" fmla="*/ 4507459 w 4553638"/>
              <a:gd name="connsiteY32" fmla="*/ 1419109 h 5549951"/>
              <a:gd name="connsiteX33" fmla="*/ 4497275 w 4553638"/>
              <a:gd name="connsiteY33" fmla="*/ 1469337 h 5549951"/>
              <a:gd name="connsiteX34" fmla="*/ 4486378 w 4553638"/>
              <a:gd name="connsiteY34" fmla="*/ 1543038 h 5549951"/>
              <a:gd name="connsiteX35" fmla="*/ 4481497 w 4553638"/>
              <a:gd name="connsiteY35" fmla="*/ 1553997 h 5549951"/>
              <a:gd name="connsiteX36" fmla="*/ 4467069 w 4553638"/>
              <a:gd name="connsiteY36" fmla="*/ 1626071 h 5549951"/>
              <a:gd name="connsiteX37" fmla="*/ 4463354 w 4553638"/>
              <a:gd name="connsiteY37" fmla="*/ 1664103 h 5549951"/>
              <a:gd name="connsiteX38" fmla="*/ 4467014 w 4553638"/>
              <a:gd name="connsiteY38" fmla="*/ 1668558 h 5549951"/>
              <a:gd name="connsiteX39" fmla="*/ 4465364 w 4553638"/>
              <a:gd name="connsiteY39" fmla="*/ 1679756 h 5549951"/>
              <a:gd name="connsiteX40" fmla="*/ 4465776 w 4553638"/>
              <a:gd name="connsiteY40" fmla="*/ 1682815 h 5549951"/>
              <a:gd name="connsiteX41" fmla="*/ 4467287 w 4553638"/>
              <a:gd name="connsiteY41" fmla="*/ 1700268 h 5549951"/>
              <a:gd name="connsiteX42" fmla="*/ 4455817 w 4553638"/>
              <a:gd name="connsiteY42" fmla="*/ 1735163 h 5549951"/>
              <a:gd name="connsiteX43" fmla="*/ 4453757 w 4553638"/>
              <a:gd name="connsiteY43" fmla="*/ 1735289 h 5549951"/>
              <a:gd name="connsiteX44" fmla="*/ 4445259 w 4553638"/>
              <a:gd name="connsiteY44" fmla="*/ 1887374 h 5549951"/>
              <a:gd name="connsiteX45" fmla="*/ 4453950 w 4553638"/>
              <a:gd name="connsiteY45" fmla="*/ 1911536 h 5549951"/>
              <a:gd name="connsiteX46" fmla="*/ 4456228 w 4553638"/>
              <a:gd name="connsiteY46" fmla="*/ 1961755 h 5549951"/>
              <a:gd name="connsiteX47" fmla="*/ 4455347 w 4553638"/>
              <a:gd name="connsiteY47" fmla="*/ 1995384 h 5549951"/>
              <a:gd name="connsiteX48" fmla="*/ 4454885 w 4553638"/>
              <a:gd name="connsiteY48" fmla="*/ 2000244 h 5549951"/>
              <a:gd name="connsiteX49" fmla="*/ 4445765 w 4553638"/>
              <a:gd name="connsiteY49" fmla="*/ 2040142 h 5549951"/>
              <a:gd name="connsiteX50" fmla="*/ 4449030 w 4553638"/>
              <a:gd name="connsiteY50" fmla="*/ 2044087 h 5549951"/>
              <a:gd name="connsiteX51" fmla="*/ 4451871 w 4553638"/>
              <a:gd name="connsiteY51" fmla="*/ 2056904 h 5549951"/>
              <a:gd name="connsiteX52" fmla="*/ 4447130 w 4553638"/>
              <a:gd name="connsiteY52" fmla="*/ 2067489 h 5549951"/>
              <a:gd name="connsiteX53" fmla="*/ 4436946 w 4553638"/>
              <a:gd name="connsiteY53" fmla="*/ 2117719 h 5549951"/>
              <a:gd name="connsiteX54" fmla="*/ 4429615 w 4553638"/>
              <a:gd name="connsiteY54" fmla="*/ 2167300 h 5549951"/>
              <a:gd name="connsiteX55" fmla="*/ 4373532 w 4553638"/>
              <a:gd name="connsiteY55" fmla="*/ 3223633 h 5549951"/>
              <a:gd name="connsiteX56" fmla="*/ 4360746 w 4553638"/>
              <a:gd name="connsiteY56" fmla="*/ 3477281 h 5549951"/>
              <a:gd name="connsiteX57" fmla="*/ 4349661 w 4553638"/>
              <a:gd name="connsiteY57" fmla="*/ 3639984 h 5549951"/>
              <a:gd name="connsiteX58" fmla="*/ 4258900 w 4553638"/>
              <a:gd name="connsiteY58" fmla="*/ 5278921 h 5549951"/>
              <a:gd name="connsiteX59" fmla="*/ 4264198 w 4553638"/>
              <a:gd name="connsiteY59" fmla="*/ 5315626 h 5549951"/>
              <a:gd name="connsiteX60" fmla="*/ 4267732 w 4553638"/>
              <a:gd name="connsiteY60" fmla="*/ 5350090 h 5549951"/>
              <a:gd name="connsiteX61" fmla="*/ 4270564 w 4553638"/>
              <a:gd name="connsiteY61" fmla="*/ 5450399 h 5549951"/>
              <a:gd name="connsiteX62" fmla="*/ 4252007 w 4553638"/>
              <a:gd name="connsiteY62" fmla="*/ 5484804 h 5549951"/>
              <a:gd name="connsiteX63" fmla="*/ 4247355 w 4553638"/>
              <a:gd name="connsiteY63" fmla="*/ 5487504 h 5549951"/>
              <a:gd name="connsiteX64" fmla="*/ 4243898 w 4553638"/>
              <a:gd name="connsiteY64" fmla="*/ 5549951 h 5549951"/>
              <a:gd name="connsiteX65" fmla="*/ 0 w 4553638"/>
              <a:gd name="connsiteY65" fmla="*/ 5315524 h 5549951"/>
              <a:gd name="connsiteX66" fmla="*/ 4515 w 4553638"/>
              <a:gd name="connsiteY66" fmla="*/ 5239903 h 5549951"/>
              <a:gd name="connsiteX67" fmla="*/ 8735 w 4553638"/>
              <a:gd name="connsiteY67" fmla="*/ 5233298 h 5549951"/>
              <a:gd name="connsiteX68" fmla="*/ 9004 w 4553638"/>
              <a:gd name="connsiteY68" fmla="*/ 5230552 h 5549951"/>
              <a:gd name="connsiteX69" fmla="*/ 9274 w 4553638"/>
              <a:gd name="connsiteY69" fmla="*/ 5227804 h 5549951"/>
              <a:gd name="connsiteX70" fmla="*/ 9811 w 4553638"/>
              <a:gd name="connsiteY70" fmla="*/ 5222308 h 5549951"/>
              <a:gd name="connsiteX71" fmla="*/ 9496 w 4553638"/>
              <a:gd name="connsiteY71" fmla="*/ 5216405 h 5549951"/>
              <a:gd name="connsiteX72" fmla="*/ 8912 w 4553638"/>
              <a:gd name="connsiteY72" fmla="*/ 5213249 h 5549951"/>
              <a:gd name="connsiteX73" fmla="*/ 9181 w 4553638"/>
              <a:gd name="connsiteY73" fmla="*/ 5210500 h 5549951"/>
              <a:gd name="connsiteX74" fmla="*/ 8865 w 4553638"/>
              <a:gd name="connsiteY74" fmla="*/ 5204597 h 5549951"/>
              <a:gd name="connsiteX75" fmla="*/ 8282 w 4553638"/>
              <a:gd name="connsiteY75" fmla="*/ 5201441 h 5549951"/>
              <a:gd name="connsiteX76" fmla="*/ 7652 w 4553638"/>
              <a:gd name="connsiteY76" fmla="*/ 5189632 h 5549951"/>
              <a:gd name="connsiteX77" fmla="*/ 7068 w 4553638"/>
              <a:gd name="connsiteY77" fmla="*/ 5186477 h 5549951"/>
              <a:gd name="connsiteX78" fmla="*/ 7336 w 4553638"/>
              <a:gd name="connsiteY78" fmla="*/ 5183728 h 5549951"/>
              <a:gd name="connsiteX79" fmla="*/ 5901 w 4553638"/>
              <a:gd name="connsiteY79" fmla="*/ 5180163 h 5549951"/>
              <a:gd name="connsiteX80" fmla="*/ 11313 w 4553638"/>
              <a:gd name="connsiteY80" fmla="*/ 5116566 h 5549951"/>
              <a:gd name="connsiteX81" fmla="*/ 78927 w 4553638"/>
              <a:gd name="connsiteY81" fmla="*/ 3839310 h 5549951"/>
              <a:gd name="connsiteX82" fmla="*/ 303617 w 4553638"/>
              <a:gd name="connsiteY82" fmla="*/ 0 h 55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553638" h="5549951">
                <a:moveTo>
                  <a:pt x="303617" y="0"/>
                </a:moveTo>
                <a:cubicBezTo>
                  <a:pt x="628364" y="31218"/>
                  <a:pt x="2667304" y="134017"/>
                  <a:pt x="3305803" y="171842"/>
                </a:cubicBezTo>
                <a:lnTo>
                  <a:pt x="4134614" y="226950"/>
                </a:lnTo>
                <a:lnTo>
                  <a:pt x="4507808" y="247374"/>
                </a:lnTo>
                <a:lnTo>
                  <a:pt x="4535687" y="269179"/>
                </a:lnTo>
                <a:cubicBezTo>
                  <a:pt x="4535096" y="279763"/>
                  <a:pt x="4534504" y="290346"/>
                  <a:pt x="4533913" y="300930"/>
                </a:cubicBezTo>
                <a:lnTo>
                  <a:pt x="4536835" y="302647"/>
                </a:lnTo>
                <a:cubicBezTo>
                  <a:pt x="4546433" y="304354"/>
                  <a:pt x="4555631" y="291327"/>
                  <a:pt x="4553261" y="334222"/>
                </a:cubicBezTo>
                <a:cubicBezTo>
                  <a:pt x="4542620" y="354710"/>
                  <a:pt x="4535606" y="373686"/>
                  <a:pt x="4531000" y="391868"/>
                </a:cubicBezTo>
                <a:lnTo>
                  <a:pt x="4527512" y="415489"/>
                </a:lnTo>
                <a:lnTo>
                  <a:pt x="4522407" y="506828"/>
                </a:lnTo>
                <a:cubicBezTo>
                  <a:pt x="4522190" y="522300"/>
                  <a:pt x="4521974" y="537773"/>
                  <a:pt x="4521757" y="553245"/>
                </a:cubicBezTo>
                <a:cubicBezTo>
                  <a:pt x="4521486" y="558170"/>
                  <a:pt x="4520392" y="568699"/>
                  <a:pt x="4518658" y="581709"/>
                </a:cubicBezTo>
                <a:lnTo>
                  <a:pt x="4517989" y="585890"/>
                </a:lnTo>
                <a:lnTo>
                  <a:pt x="4505052" y="817404"/>
                </a:lnTo>
                <a:lnTo>
                  <a:pt x="4506765" y="822238"/>
                </a:lnTo>
                <a:cubicBezTo>
                  <a:pt x="4507267" y="829783"/>
                  <a:pt x="4506186" y="837845"/>
                  <a:pt x="4504614" y="846069"/>
                </a:cubicBezTo>
                <a:lnTo>
                  <a:pt x="4503014" y="853854"/>
                </a:lnTo>
                <a:lnTo>
                  <a:pt x="4496776" y="965485"/>
                </a:lnTo>
                <a:lnTo>
                  <a:pt x="4498853" y="966385"/>
                </a:lnTo>
                <a:cubicBezTo>
                  <a:pt x="4500294" y="972743"/>
                  <a:pt x="4503085" y="980116"/>
                  <a:pt x="4502972" y="1002567"/>
                </a:cubicBezTo>
                <a:cubicBezTo>
                  <a:pt x="4492134" y="1029868"/>
                  <a:pt x="4512590" y="1067217"/>
                  <a:pt x="4498174" y="1101094"/>
                </a:cubicBezTo>
                <a:cubicBezTo>
                  <a:pt x="4494447" y="1113552"/>
                  <a:pt x="4492555" y="1152106"/>
                  <a:pt x="4498069" y="1159389"/>
                </a:cubicBezTo>
                <a:cubicBezTo>
                  <a:pt x="4498884" y="1167426"/>
                  <a:pt x="4496227" y="1176807"/>
                  <a:pt x="4502372" y="1180505"/>
                </a:cubicBezTo>
                <a:cubicBezTo>
                  <a:pt x="4509671" y="1186625"/>
                  <a:pt x="4496190" y="1214705"/>
                  <a:pt x="4505462" y="1210687"/>
                </a:cubicBezTo>
                <a:cubicBezTo>
                  <a:pt x="4496186" y="1230628"/>
                  <a:pt x="4511297" y="1246424"/>
                  <a:pt x="4514279" y="1263157"/>
                </a:cubicBezTo>
                <a:lnTo>
                  <a:pt x="4516556" y="1313374"/>
                </a:lnTo>
                <a:cubicBezTo>
                  <a:pt x="4516263" y="1324584"/>
                  <a:pt x="4515969" y="1335794"/>
                  <a:pt x="4515676" y="1347004"/>
                </a:cubicBezTo>
                <a:cubicBezTo>
                  <a:pt x="4515522" y="1348624"/>
                  <a:pt x="4515367" y="1350244"/>
                  <a:pt x="4515213" y="1351864"/>
                </a:cubicBezTo>
                <a:lnTo>
                  <a:pt x="4506094" y="1391762"/>
                </a:lnTo>
                <a:cubicBezTo>
                  <a:pt x="4507300" y="1392770"/>
                  <a:pt x="4508402" y="1394098"/>
                  <a:pt x="4509358" y="1395707"/>
                </a:cubicBezTo>
                <a:lnTo>
                  <a:pt x="4512200" y="1408524"/>
                </a:lnTo>
                <a:lnTo>
                  <a:pt x="4507459" y="1419109"/>
                </a:lnTo>
                <a:lnTo>
                  <a:pt x="4497275" y="1469337"/>
                </a:lnTo>
                <a:lnTo>
                  <a:pt x="4486378" y="1543038"/>
                </a:lnTo>
                <a:lnTo>
                  <a:pt x="4481497" y="1553997"/>
                </a:lnTo>
                <a:cubicBezTo>
                  <a:pt x="4475406" y="1579288"/>
                  <a:pt x="4478554" y="1610368"/>
                  <a:pt x="4467069" y="1626071"/>
                </a:cubicBezTo>
                <a:lnTo>
                  <a:pt x="4463354" y="1664103"/>
                </a:lnTo>
                <a:lnTo>
                  <a:pt x="4467014" y="1668558"/>
                </a:lnTo>
                <a:lnTo>
                  <a:pt x="4465364" y="1679756"/>
                </a:lnTo>
                <a:cubicBezTo>
                  <a:pt x="4465501" y="1680776"/>
                  <a:pt x="4465639" y="1681795"/>
                  <a:pt x="4465776" y="1682815"/>
                </a:cubicBezTo>
                <a:cubicBezTo>
                  <a:pt x="4466583" y="1688654"/>
                  <a:pt x="4467240" y="1694439"/>
                  <a:pt x="4467287" y="1700268"/>
                </a:cubicBezTo>
                <a:cubicBezTo>
                  <a:pt x="4452715" y="1697000"/>
                  <a:pt x="4458424" y="1726126"/>
                  <a:pt x="4455817" y="1735163"/>
                </a:cubicBezTo>
                <a:lnTo>
                  <a:pt x="4453757" y="1735289"/>
                </a:lnTo>
                <a:lnTo>
                  <a:pt x="4445259" y="1887374"/>
                </a:lnTo>
                <a:lnTo>
                  <a:pt x="4453950" y="1911536"/>
                </a:lnTo>
                <a:cubicBezTo>
                  <a:pt x="4454709" y="1928276"/>
                  <a:pt x="4455469" y="1945015"/>
                  <a:pt x="4456228" y="1961755"/>
                </a:cubicBezTo>
                <a:cubicBezTo>
                  <a:pt x="4455934" y="1972965"/>
                  <a:pt x="4455641" y="1984174"/>
                  <a:pt x="4455347" y="1995384"/>
                </a:cubicBezTo>
                <a:lnTo>
                  <a:pt x="4454885" y="2000244"/>
                </a:lnTo>
                <a:lnTo>
                  <a:pt x="4445765" y="2040142"/>
                </a:lnTo>
                <a:cubicBezTo>
                  <a:pt x="4446972" y="2041150"/>
                  <a:pt x="4448073" y="2042479"/>
                  <a:pt x="4449030" y="2044087"/>
                </a:cubicBezTo>
                <a:lnTo>
                  <a:pt x="4451871" y="2056904"/>
                </a:lnTo>
                <a:lnTo>
                  <a:pt x="4447130" y="2067489"/>
                </a:lnTo>
                <a:lnTo>
                  <a:pt x="4436946" y="2117719"/>
                </a:lnTo>
                <a:lnTo>
                  <a:pt x="4429615" y="2167300"/>
                </a:lnTo>
                <a:cubicBezTo>
                  <a:pt x="4410921" y="2519411"/>
                  <a:pt x="4377147" y="2876607"/>
                  <a:pt x="4373532" y="3223633"/>
                </a:cubicBezTo>
                <a:cubicBezTo>
                  <a:pt x="4370580" y="3302336"/>
                  <a:pt x="4363697" y="3398578"/>
                  <a:pt x="4360746" y="3477281"/>
                </a:cubicBezTo>
                <a:cubicBezTo>
                  <a:pt x="4367353" y="3471365"/>
                  <a:pt x="4356962" y="3621544"/>
                  <a:pt x="4349661" y="3639984"/>
                </a:cubicBezTo>
                <a:lnTo>
                  <a:pt x="4258900" y="5278921"/>
                </a:lnTo>
                <a:lnTo>
                  <a:pt x="4264198" y="5315626"/>
                </a:lnTo>
                <a:cubicBezTo>
                  <a:pt x="4269986" y="5323538"/>
                  <a:pt x="4266671" y="5327627"/>
                  <a:pt x="4267732" y="5350090"/>
                </a:cubicBezTo>
                <a:cubicBezTo>
                  <a:pt x="4268793" y="5372551"/>
                  <a:pt x="4252068" y="5406222"/>
                  <a:pt x="4270564" y="5450399"/>
                </a:cubicBezTo>
                <a:cubicBezTo>
                  <a:pt x="4270146" y="5457964"/>
                  <a:pt x="4260467" y="5476308"/>
                  <a:pt x="4252007" y="5484804"/>
                </a:cubicBezTo>
                <a:lnTo>
                  <a:pt x="4247355" y="5487504"/>
                </a:lnTo>
                <a:cubicBezTo>
                  <a:pt x="4246203" y="5508319"/>
                  <a:pt x="4248163" y="5526348"/>
                  <a:pt x="4243898" y="5549951"/>
                </a:cubicBezTo>
                <a:lnTo>
                  <a:pt x="0" y="5315524"/>
                </a:lnTo>
                <a:lnTo>
                  <a:pt x="4515" y="5239903"/>
                </a:lnTo>
                <a:lnTo>
                  <a:pt x="8735" y="5233298"/>
                </a:lnTo>
                <a:cubicBezTo>
                  <a:pt x="9265" y="5232196"/>
                  <a:pt x="8913" y="5231467"/>
                  <a:pt x="9004" y="5230552"/>
                </a:cubicBezTo>
                <a:lnTo>
                  <a:pt x="9274" y="5227804"/>
                </a:lnTo>
                <a:cubicBezTo>
                  <a:pt x="9452" y="5225973"/>
                  <a:pt x="9819" y="5223940"/>
                  <a:pt x="9811" y="5222308"/>
                </a:cubicBezTo>
                <a:cubicBezTo>
                  <a:pt x="9755" y="5211840"/>
                  <a:pt x="8673" y="5224803"/>
                  <a:pt x="9496" y="5216405"/>
                </a:cubicBezTo>
                <a:cubicBezTo>
                  <a:pt x="9302" y="5215352"/>
                  <a:pt x="8977" y="5214469"/>
                  <a:pt x="8912" y="5213249"/>
                </a:cubicBezTo>
                <a:cubicBezTo>
                  <a:pt x="8870" y="5212477"/>
                  <a:pt x="9221" y="5211272"/>
                  <a:pt x="9181" y="5210500"/>
                </a:cubicBezTo>
                <a:cubicBezTo>
                  <a:pt x="8800" y="5203355"/>
                  <a:pt x="8248" y="5210896"/>
                  <a:pt x="8865" y="5204597"/>
                </a:cubicBezTo>
                <a:lnTo>
                  <a:pt x="8282" y="5201441"/>
                </a:lnTo>
                <a:cubicBezTo>
                  <a:pt x="6867" y="5193798"/>
                  <a:pt x="6830" y="5198023"/>
                  <a:pt x="7652" y="5189632"/>
                </a:cubicBezTo>
                <a:cubicBezTo>
                  <a:pt x="7457" y="5188581"/>
                  <a:pt x="7134" y="5187696"/>
                  <a:pt x="7068" y="5186477"/>
                </a:cubicBezTo>
                <a:cubicBezTo>
                  <a:pt x="7026" y="5185706"/>
                  <a:pt x="7459" y="5184394"/>
                  <a:pt x="7336" y="5183728"/>
                </a:cubicBezTo>
                <a:cubicBezTo>
                  <a:pt x="7062" y="5182241"/>
                  <a:pt x="4888" y="5182665"/>
                  <a:pt x="5901" y="5180163"/>
                </a:cubicBezTo>
                <a:lnTo>
                  <a:pt x="11313" y="5116566"/>
                </a:lnTo>
                <a:lnTo>
                  <a:pt x="78927" y="3839310"/>
                </a:lnTo>
                <a:lnTo>
                  <a:pt x="303617"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buClrTx/>
            </a:pPr>
            <a:endParaRPr lang="en-US" sz="1350" kern="1200">
              <a:solidFill>
                <a:srgbClr val="FFFFFF"/>
              </a:solidFill>
              <a:latin typeface="Consolas"/>
            </a:endParaRPr>
          </a:p>
        </p:txBody>
      </p:sp>
      <p:pic>
        <p:nvPicPr>
          <p:cNvPr id="4" name="Picture 3" descr="Graphical user interface, application&#10;&#10;Description automatically generated">
            <a:extLst>
              <a:ext uri="{FF2B5EF4-FFF2-40B4-BE49-F238E27FC236}">
                <a16:creationId xmlns:a16="http://schemas.microsoft.com/office/drawing/2014/main" id="{1C02C358-BA86-43CC-8D0B-BBF3D59B9FB6}"/>
              </a:ext>
            </a:extLst>
          </p:cNvPr>
          <p:cNvPicPr>
            <a:picLocks noChangeAspect="1"/>
          </p:cNvPicPr>
          <p:nvPr/>
        </p:nvPicPr>
        <p:blipFill>
          <a:blip r:embed="rId2"/>
          <a:stretch>
            <a:fillRect/>
          </a:stretch>
        </p:blipFill>
        <p:spPr>
          <a:xfrm rot="171272">
            <a:off x="6106117" y="-1034211"/>
            <a:ext cx="2294240" cy="5882671"/>
          </a:xfrm>
          <a:prstGeom prst="rect">
            <a:avLst/>
          </a:prstGeom>
        </p:spPr>
      </p:pic>
      <p:grpSp>
        <p:nvGrpSpPr>
          <p:cNvPr id="30" name="Group 14">
            <a:extLst>
              <a:ext uri="{FF2B5EF4-FFF2-40B4-BE49-F238E27FC236}">
                <a16:creationId xmlns:a16="http://schemas.microsoft.com/office/drawing/2014/main" id="{A02066EC-92CE-4F17-AB46-346119D15C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828" y="4791194"/>
            <a:ext cx="268562" cy="276723"/>
            <a:chOff x="4135740" y="1795926"/>
            <a:chExt cx="558732" cy="575710"/>
          </a:xfrm>
        </p:grpSpPr>
        <p:grpSp>
          <p:nvGrpSpPr>
            <p:cNvPr id="16" name="Group 15">
              <a:extLst>
                <a:ext uri="{FF2B5EF4-FFF2-40B4-BE49-F238E27FC236}">
                  <a16:creationId xmlns:a16="http://schemas.microsoft.com/office/drawing/2014/main" id="{48E4F93A-024D-4896-B535-C700CC6F24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303ABF7D-0FD3-47CF-BF62-C8D9561F03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18">
                <a:extLst>
                  <a:ext uri="{FF2B5EF4-FFF2-40B4-BE49-F238E27FC236}">
                    <a16:creationId xmlns:a16="http://schemas.microsoft.com/office/drawing/2014/main" id="{5656E970-02E8-4F91-8392-EC89484E4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Oval 16">
              <a:extLst>
                <a:ext uri="{FF2B5EF4-FFF2-40B4-BE49-F238E27FC236}">
                  <a16:creationId xmlns:a16="http://schemas.microsoft.com/office/drawing/2014/main" id="{3E8469CB-65C4-40BA-B613-75617EFBD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grpSp>
      <p:sp>
        <p:nvSpPr>
          <p:cNvPr id="33" name="Freeform: Shape 20">
            <a:extLst>
              <a:ext uri="{FF2B5EF4-FFF2-40B4-BE49-F238E27FC236}">
                <a16:creationId xmlns:a16="http://schemas.microsoft.com/office/drawing/2014/main" id="{5EC04BFF-C178-43B0-9567-EEA423F5C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52714">
            <a:off x="8070715" y="4023933"/>
            <a:ext cx="333596" cy="1401290"/>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buClrTx/>
            </a:pPr>
            <a:endParaRPr lang="en-US" sz="1350" kern="1200">
              <a:solidFill>
                <a:srgbClr val="FFFFFF"/>
              </a:solidFill>
              <a:latin typeface="Consolas"/>
            </a:endParaRPr>
          </a:p>
        </p:txBody>
      </p:sp>
    </p:spTree>
    <p:extLst>
      <p:ext uri="{BB962C8B-B14F-4D97-AF65-F5344CB8AC3E}">
        <p14:creationId xmlns:p14="http://schemas.microsoft.com/office/powerpoint/2010/main" val="2055690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5"/>
          <p:cNvSpPr txBox="1">
            <a:spLocks noGrp="1"/>
          </p:cNvSpPr>
          <p:nvPr>
            <p:ph type="title"/>
          </p:nvPr>
        </p:nvSpPr>
        <p:spPr>
          <a:xfrm>
            <a:off x="711299" y="391127"/>
            <a:ext cx="8083296" cy="9916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accent4">
                    <a:lumMod val="60000"/>
                    <a:lumOff val="40000"/>
                  </a:schemeClr>
                </a:solidFill>
                <a:latin typeface="Cairo" panose="020B0604020202020204" charset="-78"/>
                <a:cs typeface="Cairo" panose="020B0604020202020204" charset="-78"/>
              </a:rPr>
              <a:t>4. Convert to </a:t>
            </a:r>
            <a:r>
              <a:rPr lang="en-US" sz="2000" b="1" dirty="0" err="1">
                <a:solidFill>
                  <a:schemeClr val="accent4">
                    <a:lumMod val="60000"/>
                    <a:lumOff val="40000"/>
                  </a:schemeClr>
                </a:solidFill>
                <a:latin typeface="Cairo" panose="020B0604020202020204" charset="-78"/>
                <a:cs typeface="Cairo" panose="020B0604020202020204" charset="-78"/>
              </a:rPr>
              <a:t>fasta</a:t>
            </a:r>
            <a:r>
              <a:rPr lang="en-US" sz="2000" b="1" dirty="0">
                <a:solidFill>
                  <a:schemeClr val="accent4">
                    <a:lumMod val="60000"/>
                    <a:lumOff val="40000"/>
                  </a:schemeClr>
                </a:solidFill>
                <a:latin typeface="Cairo" panose="020B0604020202020204" charset="-78"/>
                <a:cs typeface="Cairo" panose="020B0604020202020204" charset="-78"/>
              </a:rPr>
              <a:t>:</a:t>
            </a:r>
            <a:br>
              <a:rPr lang="en-US" sz="1800" b="1" dirty="0">
                <a:solidFill>
                  <a:schemeClr val="accent4">
                    <a:lumMod val="60000"/>
                    <a:lumOff val="40000"/>
                  </a:schemeClr>
                </a:solidFill>
                <a:latin typeface="Cairo" panose="020B0604020202020204" charset="-78"/>
                <a:cs typeface="Cairo" panose="020B0604020202020204" charset="-78"/>
              </a:rPr>
            </a:br>
            <a:r>
              <a:rPr lang="en-US" sz="1800" dirty="0">
                <a:solidFill>
                  <a:srgbClr val="FFFFFF"/>
                </a:solidFill>
                <a:latin typeface="Cairo" panose="020B0604020202020204" charset="-78"/>
                <a:cs typeface="Cairo" panose="020B0604020202020204" charset="-78"/>
              </a:rPr>
              <a:t>this function aim to convert the txt file which have the sequence to valid </a:t>
            </a:r>
            <a:r>
              <a:rPr lang="en-US" sz="1800" dirty="0" err="1">
                <a:solidFill>
                  <a:srgbClr val="FFFFFF"/>
                </a:solidFill>
                <a:latin typeface="Cairo" panose="020B0604020202020204" charset="-78"/>
                <a:cs typeface="Cairo" panose="020B0604020202020204" charset="-78"/>
              </a:rPr>
              <a:t>fasta</a:t>
            </a:r>
            <a:r>
              <a:rPr lang="en-US" sz="1800" dirty="0">
                <a:solidFill>
                  <a:srgbClr val="FFFFFF"/>
                </a:solidFill>
                <a:latin typeface="Cairo" panose="020B0604020202020204" charset="-78"/>
                <a:cs typeface="Cairo" panose="020B0604020202020204" charset="-78"/>
              </a:rPr>
              <a:t> file.</a:t>
            </a:r>
            <a:endParaRPr sz="1800" dirty="0">
              <a:solidFill>
                <a:srgbClr val="FFFFFF"/>
              </a:solidFill>
              <a:latin typeface="Cairo" panose="020B0604020202020204" charset="-78"/>
              <a:cs typeface="Cairo" panose="020B0604020202020204" charset="-78"/>
            </a:endParaRPr>
          </a:p>
        </p:txBody>
      </p:sp>
      <p:pic>
        <p:nvPicPr>
          <p:cNvPr id="4" name="Picture 3" descr="Graphical user interface, application&#10;&#10;Description automatically generated">
            <a:extLst>
              <a:ext uri="{FF2B5EF4-FFF2-40B4-BE49-F238E27FC236}">
                <a16:creationId xmlns:a16="http://schemas.microsoft.com/office/drawing/2014/main" id="{53F0B43C-63AF-EB83-96D4-023225A40B6E}"/>
              </a:ext>
            </a:extLst>
          </p:cNvPr>
          <p:cNvPicPr>
            <a:picLocks noChangeAspect="1"/>
          </p:cNvPicPr>
          <p:nvPr/>
        </p:nvPicPr>
        <p:blipFill rotWithShape="1">
          <a:blip r:embed="rId3"/>
          <a:srcRect r="12927"/>
          <a:stretch/>
        </p:blipFill>
        <p:spPr>
          <a:xfrm>
            <a:off x="771961" y="1533032"/>
            <a:ext cx="7961971" cy="2478881"/>
          </a:xfrm>
          <a:prstGeom prst="rect">
            <a:avLst/>
          </a:prstGeom>
        </p:spPr>
      </p:pic>
    </p:spTree>
    <p:extLst>
      <p:ext uri="{BB962C8B-B14F-4D97-AF65-F5344CB8AC3E}">
        <p14:creationId xmlns:p14="http://schemas.microsoft.com/office/powerpoint/2010/main" val="2801826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5"/>
          <p:cNvSpPr txBox="1">
            <a:spLocks noGrp="1"/>
          </p:cNvSpPr>
          <p:nvPr>
            <p:ph type="title"/>
          </p:nvPr>
        </p:nvSpPr>
        <p:spPr>
          <a:xfrm>
            <a:off x="711299" y="391127"/>
            <a:ext cx="8083296" cy="9916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accent4">
                    <a:lumMod val="60000"/>
                    <a:lumOff val="40000"/>
                  </a:schemeClr>
                </a:solidFill>
                <a:latin typeface="Cairo" panose="020B0604020202020204" charset="-78"/>
                <a:cs typeface="Cairo" panose="020B0604020202020204" charset="-78"/>
              </a:rPr>
              <a:t>5. Filtering DNA file:</a:t>
            </a:r>
            <a:br>
              <a:rPr lang="en-US" sz="1800" b="1" dirty="0">
                <a:solidFill>
                  <a:schemeClr val="accent4">
                    <a:lumMod val="60000"/>
                    <a:lumOff val="40000"/>
                  </a:schemeClr>
                </a:solidFill>
                <a:latin typeface="Cairo" panose="020B0604020202020204" charset="-78"/>
                <a:cs typeface="Cairo" panose="020B0604020202020204" charset="-78"/>
              </a:rPr>
            </a:br>
            <a:r>
              <a:rPr lang="en-US" sz="1800" dirty="0">
                <a:solidFill>
                  <a:srgbClr val="FFFFFF"/>
                </a:solidFill>
                <a:latin typeface="Cairo" panose="020B0604020202020204" charset="-78"/>
                <a:cs typeface="Cairo" panose="020B0604020202020204" charset="-78"/>
              </a:rPr>
              <a:t>This function seek to clear the sequence from any N-iteration and left it clear to complete the coming operations.</a:t>
            </a:r>
            <a:endParaRPr sz="1800" dirty="0">
              <a:solidFill>
                <a:srgbClr val="FFFFFF"/>
              </a:solidFill>
              <a:latin typeface="Cairo" panose="020B0604020202020204" charset="-78"/>
              <a:cs typeface="Cairo" panose="020B0604020202020204" charset="-78"/>
            </a:endParaRPr>
          </a:p>
        </p:txBody>
      </p:sp>
      <p:pic>
        <p:nvPicPr>
          <p:cNvPr id="3" name="Picture 2" descr="Graphical user interface, application&#10;&#10;Description automatically generated">
            <a:extLst>
              <a:ext uri="{FF2B5EF4-FFF2-40B4-BE49-F238E27FC236}">
                <a16:creationId xmlns:a16="http://schemas.microsoft.com/office/drawing/2014/main" id="{63FC0805-9C45-63BA-EC95-29E9A6513348}"/>
              </a:ext>
            </a:extLst>
          </p:cNvPr>
          <p:cNvPicPr>
            <a:picLocks noChangeAspect="1"/>
          </p:cNvPicPr>
          <p:nvPr/>
        </p:nvPicPr>
        <p:blipFill rotWithShape="1">
          <a:blip r:embed="rId3"/>
          <a:srcRect r="11600"/>
          <a:stretch/>
        </p:blipFill>
        <p:spPr>
          <a:xfrm>
            <a:off x="530352" y="1869688"/>
            <a:ext cx="8083296" cy="2400300"/>
          </a:xfrm>
          <a:prstGeom prst="rect">
            <a:avLst/>
          </a:prstGeom>
        </p:spPr>
      </p:pic>
    </p:spTree>
    <p:extLst>
      <p:ext uri="{BB962C8B-B14F-4D97-AF65-F5344CB8AC3E}">
        <p14:creationId xmlns:p14="http://schemas.microsoft.com/office/powerpoint/2010/main" val="3878782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5"/>
          <p:cNvSpPr txBox="1">
            <a:spLocks noGrp="1"/>
          </p:cNvSpPr>
          <p:nvPr>
            <p:ph type="title"/>
          </p:nvPr>
        </p:nvSpPr>
        <p:spPr>
          <a:xfrm>
            <a:off x="711299" y="391127"/>
            <a:ext cx="8083296" cy="8280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accent4">
                    <a:lumMod val="60000"/>
                    <a:lumOff val="40000"/>
                  </a:schemeClr>
                </a:solidFill>
                <a:latin typeface="Cairo" panose="020B0604020202020204" charset="-78"/>
                <a:cs typeface="Cairo" panose="020B0604020202020204" charset="-78"/>
              </a:rPr>
              <a:t>6. Calculate GC-content:</a:t>
            </a:r>
            <a:br>
              <a:rPr lang="en-US" sz="1800" b="1" dirty="0">
                <a:solidFill>
                  <a:schemeClr val="accent4">
                    <a:lumMod val="60000"/>
                    <a:lumOff val="40000"/>
                  </a:schemeClr>
                </a:solidFill>
                <a:latin typeface="Cairo" panose="020B0604020202020204" charset="-78"/>
                <a:cs typeface="Cairo" panose="020B0604020202020204" charset="-78"/>
              </a:rPr>
            </a:br>
            <a:r>
              <a:rPr lang="en-US" sz="1800" dirty="0">
                <a:solidFill>
                  <a:srgbClr val="FFFFFF"/>
                </a:solidFill>
                <a:latin typeface="Cairo" panose="020B0604020202020204" charset="-78"/>
                <a:cs typeface="Cairo" panose="020B0604020202020204" charset="-78"/>
              </a:rPr>
              <a:t>This function is going to calculate the GC content of the sequence. </a:t>
            </a:r>
            <a:endParaRPr sz="1800" dirty="0">
              <a:solidFill>
                <a:srgbClr val="FFFFFF"/>
              </a:solidFill>
              <a:latin typeface="Cairo" panose="020B0604020202020204" charset="-78"/>
              <a:cs typeface="Cairo" panose="020B0604020202020204" charset="-78"/>
            </a:endParaRPr>
          </a:p>
        </p:txBody>
      </p:sp>
      <p:pic>
        <p:nvPicPr>
          <p:cNvPr id="4" name="Picture 3" descr="Graphical user interface, application&#10;&#10;Description automatically generated">
            <a:extLst>
              <a:ext uri="{FF2B5EF4-FFF2-40B4-BE49-F238E27FC236}">
                <a16:creationId xmlns:a16="http://schemas.microsoft.com/office/drawing/2014/main" id="{29F7AE16-5DEF-1616-7E3B-7BAD13A0B7D2}"/>
              </a:ext>
            </a:extLst>
          </p:cNvPr>
          <p:cNvPicPr>
            <a:picLocks noChangeAspect="1"/>
          </p:cNvPicPr>
          <p:nvPr/>
        </p:nvPicPr>
        <p:blipFill rotWithShape="1">
          <a:blip r:embed="rId3"/>
          <a:srcRect t="2905" r="10894"/>
          <a:stretch/>
        </p:blipFill>
        <p:spPr>
          <a:xfrm>
            <a:off x="646771" y="1419922"/>
            <a:ext cx="8147824" cy="3079711"/>
          </a:xfrm>
          <a:prstGeom prst="rect">
            <a:avLst/>
          </a:prstGeom>
        </p:spPr>
      </p:pic>
    </p:spTree>
    <p:extLst>
      <p:ext uri="{BB962C8B-B14F-4D97-AF65-F5344CB8AC3E}">
        <p14:creationId xmlns:p14="http://schemas.microsoft.com/office/powerpoint/2010/main" val="3397792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5"/>
          <p:cNvSpPr txBox="1">
            <a:spLocks noGrp="1"/>
          </p:cNvSpPr>
          <p:nvPr>
            <p:ph type="title"/>
          </p:nvPr>
        </p:nvSpPr>
        <p:spPr>
          <a:xfrm>
            <a:off x="711299" y="391127"/>
            <a:ext cx="8083296" cy="8280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accent4">
                    <a:lumMod val="60000"/>
                    <a:lumOff val="40000"/>
                  </a:schemeClr>
                </a:solidFill>
                <a:latin typeface="Cairo" panose="020B0604020202020204" charset="-78"/>
                <a:cs typeface="Cairo" panose="020B0604020202020204" charset="-78"/>
              </a:rPr>
              <a:t>7. Alignment the 2 sequences:</a:t>
            </a:r>
            <a:br>
              <a:rPr lang="en-US" sz="1800" b="1" dirty="0">
                <a:solidFill>
                  <a:schemeClr val="accent4">
                    <a:lumMod val="60000"/>
                    <a:lumOff val="40000"/>
                  </a:schemeClr>
                </a:solidFill>
                <a:latin typeface="Cairo" panose="020B0604020202020204" charset="-78"/>
                <a:cs typeface="Cairo" panose="020B0604020202020204" charset="-78"/>
              </a:rPr>
            </a:br>
            <a:r>
              <a:rPr lang="en-US" sz="1800" dirty="0">
                <a:solidFill>
                  <a:srgbClr val="FFFFFF"/>
                </a:solidFill>
                <a:latin typeface="Cairo" panose="020B0604020202020204" charset="-78"/>
                <a:cs typeface="Cairo" panose="020B0604020202020204" charset="-78"/>
              </a:rPr>
              <a:t>This function make alignment between the insulin of the pig and of the human. </a:t>
            </a:r>
            <a:endParaRPr sz="1800" dirty="0">
              <a:solidFill>
                <a:srgbClr val="FFFFFF"/>
              </a:solidFill>
              <a:latin typeface="Cairo" panose="020B0604020202020204" charset="-78"/>
              <a:cs typeface="Cairo" panose="020B0604020202020204" charset="-78"/>
            </a:endParaRPr>
          </a:p>
        </p:txBody>
      </p:sp>
      <p:pic>
        <p:nvPicPr>
          <p:cNvPr id="3" name="Picture 2" descr="Graphical user interface, application&#10;&#10;Description automatically generated">
            <a:extLst>
              <a:ext uri="{FF2B5EF4-FFF2-40B4-BE49-F238E27FC236}">
                <a16:creationId xmlns:a16="http://schemas.microsoft.com/office/drawing/2014/main" id="{9766057E-9E88-B710-5B02-092F35505698}"/>
              </a:ext>
            </a:extLst>
          </p:cNvPr>
          <p:cNvPicPr>
            <a:picLocks noChangeAspect="1"/>
          </p:cNvPicPr>
          <p:nvPr/>
        </p:nvPicPr>
        <p:blipFill rotWithShape="1">
          <a:blip r:embed="rId3"/>
          <a:srcRect t="3151" r="10732" b="6425"/>
          <a:stretch/>
        </p:blipFill>
        <p:spPr>
          <a:xfrm>
            <a:off x="631902" y="1219200"/>
            <a:ext cx="8162693" cy="3055435"/>
          </a:xfrm>
          <a:prstGeom prst="rect">
            <a:avLst/>
          </a:prstGeom>
        </p:spPr>
      </p:pic>
    </p:spTree>
    <p:extLst>
      <p:ext uri="{BB962C8B-B14F-4D97-AF65-F5344CB8AC3E}">
        <p14:creationId xmlns:p14="http://schemas.microsoft.com/office/powerpoint/2010/main" val="2216852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5"/>
          <p:cNvSpPr txBox="1">
            <a:spLocks noGrp="1"/>
          </p:cNvSpPr>
          <p:nvPr>
            <p:ph type="title"/>
          </p:nvPr>
        </p:nvSpPr>
        <p:spPr>
          <a:xfrm>
            <a:off x="711299" y="391127"/>
            <a:ext cx="8083296" cy="8280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accent4">
                    <a:lumMod val="60000"/>
                    <a:lumOff val="40000"/>
                  </a:schemeClr>
                </a:solidFill>
                <a:latin typeface="Cairo" panose="020B0604020202020204" charset="-78"/>
                <a:cs typeface="Cairo" panose="020B0604020202020204" charset="-78"/>
              </a:rPr>
              <a:t>8. </a:t>
            </a:r>
            <a:r>
              <a:rPr lang="en-US" sz="2000" b="1" dirty="0" err="1">
                <a:solidFill>
                  <a:schemeClr val="accent4">
                    <a:lumMod val="60000"/>
                    <a:lumOff val="40000"/>
                  </a:schemeClr>
                </a:solidFill>
                <a:latin typeface="Cairo" panose="020B0604020202020204" charset="-78"/>
                <a:cs typeface="Cairo" panose="020B0604020202020204" charset="-78"/>
              </a:rPr>
              <a:t>Vitualization</a:t>
            </a:r>
            <a:r>
              <a:rPr lang="en-US" sz="2000" b="1" dirty="0">
                <a:solidFill>
                  <a:schemeClr val="accent4">
                    <a:lumMod val="60000"/>
                    <a:lumOff val="40000"/>
                  </a:schemeClr>
                </a:solidFill>
                <a:latin typeface="Cairo" panose="020B0604020202020204" charset="-78"/>
                <a:cs typeface="Cairo" panose="020B0604020202020204" charset="-78"/>
              </a:rPr>
              <a:t>:</a:t>
            </a:r>
            <a:br>
              <a:rPr lang="en-US" sz="1800" b="1" dirty="0">
                <a:solidFill>
                  <a:schemeClr val="accent4">
                    <a:lumMod val="60000"/>
                    <a:lumOff val="40000"/>
                  </a:schemeClr>
                </a:solidFill>
                <a:latin typeface="Cairo" panose="020B0604020202020204" charset="-78"/>
                <a:cs typeface="Cairo" panose="020B0604020202020204" charset="-78"/>
              </a:rPr>
            </a:br>
            <a:r>
              <a:rPr lang="en-US" sz="1800" dirty="0">
                <a:solidFill>
                  <a:srgbClr val="FFFFFF"/>
                </a:solidFill>
                <a:latin typeface="Cairo" panose="020B0604020202020204" charset="-78"/>
                <a:cs typeface="Cairo" panose="020B0604020202020204" charset="-78"/>
              </a:rPr>
              <a:t>This function will show some visualizations that clarify the results. </a:t>
            </a:r>
            <a:endParaRPr sz="1800" dirty="0">
              <a:solidFill>
                <a:srgbClr val="FFFFFF"/>
              </a:solidFill>
              <a:latin typeface="Cairo" panose="020B0604020202020204" charset="-78"/>
              <a:cs typeface="Cairo" panose="020B0604020202020204" charset="-78"/>
            </a:endParaRPr>
          </a:p>
        </p:txBody>
      </p:sp>
      <p:pic>
        <p:nvPicPr>
          <p:cNvPr id="4" name="Picture 3" descr="Graphical user interface, application&#10;&#10;Description automatically generated">
            <a:extLst>
              <a:ext uri="{FF2B5EF4-FFF2-40B4-BE49-F238E27FC236}">
                <a16:creationId xmlns:a16="http://schemas.microsoft.com/office/drawing/2014/main" id="{7CB0464E-EE82-38F9-EF16-B765300CF226}"/>
              </a:ext>
            </a:extLst>
          </p:cNvPr>
          <p:cNvPicPr>
            <a:picLocks noChangeAspect="1"/>
          </p:cNvPicPr>
          <p:nvPr/>
        </p:nvPicPr>
        <p:blipFill rotWithShape="1">
          <a:blip r:embed="rId3"/>
          <a:srcRect t="4434" r="12358" b="4396"/>
          <a:stretch/>
        </p:blipFill>
        <p:spPr>
          <a:xfrm>
            <a:off x="654205" y="1219200"/>
            <a:ext cx="7627434" cy="2393795"/>
          </a:xfrm>
          <a:prstGeom prst="rect">
            <a:avLst/>
          </a:prstGeom>
        </p:spPr>
      </p:pic>
      <p:sp>
        <p:nvSpPr>
          <p:cNvPr id="6" name="Google Shape;884;p45">
            <a:extLst>
              <a:ext uri="{FF2B5EF4-FFF2-40B4-BE49-F238E27FC236}">
                <a16:creationId xmlns:a16="http://schemas.microsoft.com/office/drawing/2014/main" id="{CEA8ED32-D0AB-57CB-B335-3623FA3F7A90}"/>
              </a:ext>
            </a:extLst>
          </p:cNvPr>
          <p:cNvSpPr txBox="1">
            <a:spLocks/>
          </p:cNvSpPr>
          <p:nvPr/>
        </p:nvSpPr>
        <p:spPr>
          <a:xfrm>
            <a:off x="711299" y="3924300"/>
            <a:ext cx="8083296" cy="697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Bungee"/>
              <a:buNone/>
              <a:defRPr sz="3500" b="0" i="0" u="none" strike="noStrike" cap="none">
                <a:solidFill>
                  <a:schemeClr val="dk1"/>
                </a:solidFill>
                <a:latin typeface="Bungee"/>
                <a:ea typeface="Bungee"/>
                <a:cs typeface="Bungee"/>
                <a:sym typeface="Bungee"/>
              </a:defRPr>
            </a:lvl1pPr>
            <a:lvl2pPr marR="0" lvl="1"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9pPr>
          </a:lstStyle>
          <a:p>
            <a:pPr algn="l"/>
            <a:r>
              <a:rPr lang="en-US" sz="1800" dirty="0">
                <a:solidFill>
                  <a:srgbClr val="FFFFFF"/>
                </a:solidFill>
                <a:latin typeface="Cairo" panose="020B0604020202020204" charset="-78"/>
                <a:cs typeface="Cairo" panose="020B0604020202020204" charset="-78"/>
              </a:rPr>
              <a:t>Let’s show all of it with a slight description:</a:t>
            </a:r>
            <a:endParaRPr lang="en-AE" sz="1800" dirty="0">
              <a:solidFill>
                <a:srgbClr val="FFFFFF"/>
              </a:solidFill>
              <a:latin typeface="Cairo" panose="020B0604020202020204" charset="-78"/>
              <a:cs typeface="Cairo" panose="020B0604020202020204" charset="-78"/>
            </a:endParaRPr>
          </a:p>
        </p:txBody>
      </p:sp>
    </p:spTree>
    <p:extLst>
      <p:ext uri="{BB962C8B-B14F-4D97-AF65-F5344CB8AC3E}">
        <p14:creationId xmlns:p14="http://schemas.microsoft.com/office/powerpoint/2010/main" val="3079641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5"/>
          <p:cNvSpPr txBox="1">
            <a:spLocks noGrp="1"/>
          </p:cNvSpPr>
          <p:nvPr>
            <p:ph type="title"/>
          </p:nvPr>
        </p:nvSpPr>
        <p:spPr>
          <a:xfrm>
            <a:off x="758283" y="391127"/>
            <a:ext cx="7389541" cy="9767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accent1">
                    <a:lumMod val="60000"/>
                    <a:lumOff val="40000"/>
                  </a:schemeClr>
                </a:solidFill>
                <a:latin typeface="Cairo" panose="020B0604020202020204" charset="-78"/>
                <a:cs typeface="Cairo" panose="020B0604020202020204" charset="-78"/>
              </a:rPr>
              <a:t>1) GC content:</a:t>
            </a:r>
            <a:br>
              <a:rPr lang="en-US" sz="2000" b="1" dirty="0">
                <a:solidFill>
                  <a:schemeClr val="accent4">
                    <a:lumMod val="60000"/>
                    <a:lumOff val="40000"/>
                  </a:schemeClr>
                </a:solidFill>
                <a:latin typeface="Cairo" panose="020B0604020202020204" charset="-78"/>
                <a:cs typeface="Cairo" panose="020B0604020202020204" charset="-78"/>
              </a:rPr>
            </a:br>
            <a:r>
              <a:rPr lang="en-US" sz="1800" b="1" dirty="0">
                <a:solidFill>
                  <a:srgbClr val="FFFFFF"/>
                </a:solidFill>
                <a:latin typeface="Cairo" panose="020B0604020202020204" charset="-78"/>
                <a:cs typeface="Cairo" panose="020B0604020202020204" charset="-78"/>
              </a:rPr>
              <a:t>this visualization calculates the percentage of the C and G nucleotides of the sequence. </a:t>
            </a:r>
            <a:endParaRPr sz="1800" dirty="0">
              <a:solidFill>
                <a:srgbClr val="FFFFFF"/>
              </a:solidFill>
              <a:latin typeface="Cairo" panose="020B0604020202020204" charset="-78"/>
              <a:cs typeface="Cairo" panose="020B0604020202020204" charset="-78"/>
            </a:endParaRPr>
          </a:p>
        </p:txBody>
      </p:sp>
      <p:pic>
        <p:nvPicPr>
          <p:cNvPr id="3" name="Picture 2" descr="Chart, line chart&#10;&#10;Description automatically generated">
            <a:extLst>
              <a:ext uri="{FF2B5EF4-FFF2-40B4-BE49-F238E27FC236}">
                <a16:creationId xmlns:a16="http://schemas.microsoft.com/office/drawing/2014/main" id="{2BDCD379-AFE7-33A5-4856-4406CAA023AF}"/>
              </a:ext>
            </a:extLst>
          </p:cNvPr>
          <p:cNvPicPr>
            <a:picLocks noChangeAspect="1"/>
          </p:cNvPicPr>
          <p:nvPr/>
        </p:nvPicPr>
        <p:blipFill>
          <a:blip r:embed="rId3"/>
          <a:stretch>
            <a:fillRect/>
          </a:stretch>
        </p:blipFill>
        <p:spPr>
          <a:xfrm>
            <a:off x="1955180" y="1444178"/>
            <a:ext cx="5412059" cy="3308195"/>
          </a:xfrm>
          <a:prstGeom prst="rect">
            <a:avLst/>
          </a:prstGeom>
        </p:spPr>
      </p:pic>
    </p:spTree>
    <p:extLst>
      <p:ext uri="{BB962C8B-B14F-4D97-AF65-F5344CB8AC3E}">
        <p14:creationId xmlns:p14="http://schemas.microsoft.com/office/powerpoint/2010/main" val="3908738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5"/>
          <p:cNvSpPr txBox="1">
            <a:spLocks noGrp="1"/>
          </p:cNvSpPr>
          <p:nvPr>
            <p:ph type="title"/>
          </p:nvPr>
        </p:nvSpPr>
        <p:spPr>
          <a:xfrm>
            <a:off x="758283" y="391127"/>
            <a:ext cx="7389541" cy="9767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accent1">
                    <a:lumMod val="60000"/>
                    <a:lumOff val="40000"/>
                  </a:schemeClr>
                </a:solidFill>
                <a:latin typeface="Cairo" panose="020B0604020202020204" charset="-78"/>
                <a:cs typeface="Cairo" panose="020B0604020202020204" charset="-78"/>
              </a:rPr>
              <a:t>2) </a:t>
            </a:r>
            <a:r>
              <a:rPr lang="en-US" sz="2000" b="1" dirty="0" err="1">
                <a:solidFill>
                  <a:schemeClr val="accent1">
                    <a:lumMod val="60000"/>
                    <a:lumOff val="40000"/>
                  </a:schemeClr>
                </a:solidFill>
                <a:latin typeface="Cairo" panose="020B0604020202020204" charset="-78"/>
                <a:cs typeface="Cairo" panose="020B0604020202020204" charset="-78"/>
              </a:rPr>
              <a:t>sns.FacetGrid</a:t>
            </a:r>
            <a:r>
              <a:rPr lang="en-US" sz="2000" b="1" dirty="0">
                <a:solidFill>
                  <a:schemeClr val="accent1">
                    <a:lumMod val="60000"/>
                    <a:lumOff val="40000"/>
                  </a:schemeClr>
                </a:solidFill>
                <a:latin typeface="Cairo" panose="020B0604020202020204" charset="-78"/>
                <a:cs typeface="Cairo" panose="020B0604020202020204" charset="-78"/>
              </a:rPr>
              <a:t>:</a:t>
            </a:r>
            <a:br>
              <a:rPr lang="en-US" sz="2000" b="1" dirty="0">
                <a:solidFill>
                  <a:schemeClr val="accent4">
                    <a:lumMod val="60000"/>
                    <a:lumOff val="40000"/>
                  </a:schemeClr>
                </a:solidFill>
                <a:latin typeface="Cairo" panose="020B0604020202020204" charset="-78"/>
                <a:cs typeface="Cairo" panose="020B0604020202020204" charset="-78"/>
              </a:rPr>
            </a:br>
            <a:r>
              <a:rPr lang="en-US" sz="1800" b="1" dirty="0">
                <a:solidFill>
                  <a:srgbClr val="FFFFFF"/>
                </a:solidFill>
                <a:latin typeface="Cairo" panose="020B0604020202020204" charset="-78"/>
                <a:cs typeface="Cairo" panose="020B0604020202020204" charset="-78"/>
              </a:rPr>
              <a:t>this visualization compare between the age and the glucose.</a:t>
            </a:r>
            <a:endParaRPr sz="1800" dirty="0">
              <a:solidFill>
                <a:srgbClr val="FFFFFF"/>
              </a:solidFill>
              <a:latin typeface="Cairo" panose="020B0604020202020204" charset="-78"/>
              <a:cs typeface="Cairo" panose="020B0604020202020204" charset="-78"/>
            </a:endParaRPr>
          </a:p>
        </p:txBody>
      </p:sp>
      <p:pic>
        <p:nvPicPr>
          <p:cNvPr id="18" name="Picture 17" descr="Chart, histogram&#10;&#10;Description automatically generated">
            <a:extLst>
              <a:ext uri="{FF2B5EF4-FFF2-40B4-BE49-F238E27FC236}">
                <a16:creationId xmlns:a16="http://schemas.microsoft.com/office/drawing/2014/main" id="{A6B3D928-CA77-995B-A7E3-631D8BB213F7}"/>
              </a:ext>
            </a:extLst>
          </p:cNvPr>
          <p:cNvPicPr>
            <a:picLocks noChangeAspect="1"/>
          </p:cNvPicPr>
          <p:nvPr/>
        </p:nvPicPr>
        <p:blipFill>
          <a:blip r:embed="rId3"/>
          <a:stretch>
            <a:fillRect/>
          </a:stretch>
        </p:blipFill>
        <p:spPr>
          <a:xfrm>
            <a:off x="1918983" y="1442224"/>
            <a:ext cx="5611808" cy="3310149"/>
          </a:xfrm>
          <a:prstGeom prst="rect">
            <a:avLst/>
          </a:prstGeom>
        </p:spPr>
      </p:pic>
    </p:spTree>
    <p:extLst>
      <p:ext uri="{BB962C8B-B14F-4D97-AF65-F5344CB8AC3E}">
        <p14:creationId xmlns:p14="http://schemas.microsoft.com/office/powerpoint/2010/main" val="763087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5"/>
          <p:cNvSpPr txBox="1">
            <a:spLocks noGrp="1"/>
          </p:cNvSpPr>
          <p:nvPr>
            <p:ph type="title"/>
          </p:nvPr>
        </p:nvSpPr>
        <p:spPr>
          <a:xfrm>
            <a:off x="758283" y="391127"/>
            <a:ext cx="7389541" cy="8652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accent1">
                    <a:lumMod val="60000"/>
                    <a:lumOff val="40000"/>
                  </a:schemeClr>
                </a:solidFill>
                <a:latin typeface="Cairo" panose="020B0604020202020204" charset="-78"/>
                <a:cs typeface="Cairo" panose="020B0604020202020204" charset="-78"/>
              </a:rPr>
              <a:t>2) </a:t>
            </a:r>
            <a:r>
              <a:rPr lang="en-US" sz="2000" b="1" dirty="0" err="1">
                <a:solidFill>
                  <a:schemeClr val="accent1">
                    <a:lumMod val="60000"/>
                    <a:lumOff val="40000"/>
                  </a:schemeClr>
                </a:solidFill>
                <a:latin typeface="Cairo" panose="020B0604020202020204" charset="-78"/>
                <a:cs typeface="Cairo" panose="020B0604020202020204" charset="-78"/>
              </a:rPr>
              <a:t>sns.FacetGrid</a:t>
            </a:r>
            <a:r>
              <a:rPr lang="en-US" sz="2000" b="1" dirty="0">
                <a:solidFill>
                  <a:schemeClr val="accent1">
                    <a:lumMod val="60000"/>
                    <a:lumOff val="40000"/>
                  </a:schemeClr>
                </a:solidFill>
                <a:latin typeface="Cairo" panose="020B0604020202020204" charset="-78"/>
                <a:cs typeface="Cairo" panose="020B0604020202020204" charset="-78"/>
              </a:rPr>
              <a:t>:</a:t>
            </a:r>
            <a:br>
              <a:rPr lang="en-US" sz="2000" b="1" dirty="0">
                <a:solidFill>
                  <a:schemeClr val="accent4">
                    <a:lumMod val="60000"/>
                    <a:lumOff val="40000"/>
                  </a:schemeClr>
                </a:solidFill>
                <a:latin typeface="Cairo" panose="020B0604020202020204" charset="-78"/>
                <a:cs typeface="Cairo" panose="020B0604020202020204" charset="-78"/>
              </a:rPr>
            </a:br>
            <a:r>
              <a:rPr lang="en-US" sz="1800" b="1" dirty="0">
                <a:solidFill>
                  <a:srgbClr val="FFFFFF"/>
                </a:solidFill>
                <a:latin typeface="Cairo" panose="020B0604020202020204" charset="-78"/>
                <a:cs typeface="Cairo" panose="020B0604020202020204" charset="-78"/>
              </a:rPr>
              <a:t>this visualization compare between the age and the diabetes.</a:t>
            </a:r>
            <a:endParaRPr sz="1800" dirty="0">
              <a:solidFill>
                <a:srgbClr val="FFFFFF"/>
              </a:solidFill>
              <a:latin typeface="Cairo" panose="020B0604020202020204" charset="-78"/>
              <a:cs typeface="Cairo" panose="020B0604020202020204" charset="-78"/>
            </a:endParaRPr>
          </a:p>
        </p:txBody>
      </p:sp>
      <p:pic>
        <p:nvPicPr>
          <p:cNvPr id="4" name="Picture 3" descr="Chart, histogram&#10;&#10;Description automatically generated">
            <a:extLst>
              <a:ext uri="{FF2B5EF4-FFF2-40B4-BE49-F238E27FC236}">
                <a16:creationId xmlns:a16="http://schemas.microsoft.com/office/drawing/2014/main" id="{4DD96B99-2BF4-EA7A-6255-4A209F4E120D}"/>
              </a:ext>
            </a:extLst>
          </p:cNvPr>
          <p:cNvPicPr>
            <a:picLocks noChangeAspect="1"/>
          </p:cNvPicPr>
          <p:nvPr/>
        </p:nvPicPr>
        <p:blipFill>
          <a:blip r:embed="rId3"/>
          <a:stretch>
            <a:fillRect/>
          </a:stretch>
        </p:blipFill>
        <p:spPr>
          <a:xfrm>
            <a:off x="1471960" y="1256371"/>
            <a:ext cx="5531005" cy="3503437"/>
          </a:xfrm>
          <a:prstGeom prst="rect">
            <a:avLst/>
          </a:prstGeom>
        </p:spPr>
      </p:pic>
    </p:spTree>
    <p:extLst>
      <p:ext uri="{BB962C8B-B14F-4D97-AF65-F5344CB8AC3E}">
        <p14:creationId xmlns:p14="http://schemas.microsoft.com/office/powerpoint/2010/main" val="3033398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5"/>
          <p:cNvSpPr txBox="1">
            <a:spLocks noGrp="1"/>
          </p:cNvSpPr>
          <p:nvPr>
            <p:ph type="title"/>
          </p:nvPr>
        </p:nvSpPr>
        <p:spPr>
          <a:xfrm>
            <a:off x="758283" y="391127"/>
            <a:ext cx="7389541" cy="8652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accent1">
                    <a:lumMod val="60000"/>
                    <a:lumOff val="40000"/>
                  </a:schemeClr>
                </a:solidFill>
                <a:latin typeface="Cairo" panose="020B0604020202020204" charset="-78"/>
                <a:cs typeface="Cairo" panose="020B0604020202020204" charset="-78"/>
              </a:rPr>
              <a:t>2) </a:t>
            </a:r>
            <a:r>
              <a:rPr lang="en-US" sz="2000" b="1" dirty="0" err="1">
                <a:solidFill>
                  <a:schemeClr val="accent1">
                    <a:lumMod val="60000"/>
                    <a:lumOff val="40000"/>
                  </a:schemeClr>
                </a:solidFill>
                <a:latin typeface="Cairo" panose="020B0604020202020204" charset="-78"/>
                <a:cs typeface="Cairo" panose="020B0604020202020204" charset="-78"/>
              </a:rPr>
              <a:t>sns.FacetGrid</a:t>
            </a:r>
            <a:r>
              <a:rPr lang="en-US" sz="2000" b="1" dirty="0">
                <a:solidFill>
                  <a:schemeClr val="accent1">
                    <a:lumMod val="60000"/>
                    <a:lumOff val="40000"/>
                  </a:schemeClr>
                </a:solidFill>
                <a:latin typeface="Cairo" panose="020B0604020202020204" charset="-78"/>
                <a:cs typeface="Cairo" panose="020B0604020202020204" charset="-78"/>
              </a:rPr>
              <a:t>:</a:t>
            </a:r>
            <a:br>
              <a:rPr lang="en-US" sz="2000" b="1" dirty="0">
                <a:solidFill>
                  <a:schemeClr val="accent4">
                    <a:lumMod val="60000"/>
                    <a:lumOff val="40000"/>
                  </a:schemeClr>
                </a:solidFill>
                <a:latin typeface="Cairo" panose="020B0604020202020204" charset="-78"/>
                <a:cs typeface="Cairo" panose="020B0604020202020204" charset="-78"/>
              </a:rPr>
            </a:br>
            <a:r>
              <a:rPr lang="en-US" sz="1800" b="1" dirty="0">
                <a:solidFill>
                  <a:srgbClr val="FFFFFF"/>
                </a:solidFill>
                <a:latin typeface="Cairo" panose="020B0604020202020204" charset="-78"/>
                <a:cs typeface="Cairo" panose="020B0604020202020204" charset="-78"/>
              </a:rPr>
              <a:t>this visualization compare between the age and insulin.</a:t>
            </a:r>
            <a:endParaRPr sz="1800" dirty="0">
              <a:solidFill>
                <a:srgbClr val="FFFFFF"/>
              </a:solidFill>
              <a:latin typeface="Cairo" panose="020B0604020202020204" charset="-78"/>
              <a:cs typeface="Cairo" panose="020B0604020202020204" charset="-78"/>
            </a:endParaRPr>
          </a:p>
        </p:txBody>
      </p:sp>
      <p:pic>
        <p:nvPicPr>
          <p:cNvPr id="5" name="Picture 4" descr="Chart, histogram&#10;&#10;Description automatically generated">
            <a:extLst>
              <a:ext uri="{FF2B5EF4-FFF2-40B4-BE49-F238E27FC236}">
                <a16:creationId xmlns:a16="http://schemas.microsoft.com/office/drawing/2014/main" id="{EE40F996-C023-2FBF-547D-745DF87E8CF4}"/>
              </a:ext>
            </a:extLst>
          </p:cNvPr>
          <p:cNvPicPr>
            <a:picLocks noChangeAspect="1"/>
          </p:cNvPicPr>
          <p:nvPr/>
        </p:nvPicPr>
        <p:blipFill>
          <a:blip r:embed="rId3"/>
          <a:stretch>
            <a:fillRect/>
          </a:stretch>
        </p:blipFill>
        <p:spPr>
          <a:xfrm>
            <a:off x="869795" y="1397619"/>
            <a:ext cx="6683297" cy="3233853"/>
          </a:xfrm>
          <a:prstGeom prst="rect">
            <a:avLst/>
          </a:prstGeom>
        </p:spPr>
      </p:pic>
    </p:spTree>
    <p:extLst>
      <p:ext uri="{BB962C8B-B14F-4D97-AF65-F5344CB8AC3E}">
        <p14:creationId xmlns:p14="http://schemas.microsoft.com/office/powerpoint/2010/main" val="2958173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5"/>
          <p:cNvSpPr txBox="1">
            <a:spLocks noGrp="1"/>
          </p:cNvSpPr>
          <p:nvPr>
            <p:ph type="title"/>
          </p:nvPr>
        </p:nvSpPr>
        <p:spPr>
          <a:xfrm>
            <a:off x="758283" y="391127"/>
            <a:ext cx="7389541" cy="8652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accent1">
                    <a:lumMod val="60000"/>
                    <a:lumOff val="40000"/>
                  </a:schemeClr>
                </a:solidFill>
                <a:latin typeface="Cairo" panose="020B0604020202020204" charset="-78"/>
                <a:cs typeface="Cairo" panose="020B0604020202020204" charset="-78"/>
              </a:rPr>
              <a:t>2) </a:t>
            </a:r>
            <a:r>
              <a:rPr lang="en-US" sz="2000" b="1" dirty="0" err="1">
                <a:solidFill>
                  <a:schemeClr val="accent1">
                    <a:lumMod val="60000"/>
                    <a:lumOff val="40000"/>
                  </a:schemeClr>
                </a:solidFill>
                <a:latin typeface="Cairo" panose="020B0604020202020204" charset="-78"/>
                <a:cs typeface="Cairo" panose="020B0604020202020204" charset="-78"/>
              </a:rPr>
              <a:t>sns.FacetGrid</a:t>
            </a:r>
            <a:r>
              <a:rPr lang="en-US" sz="2000" b="1" dirty="0">
                <a:solidFill>
                  <a:schemeClr val="accent1">
                    <a:lumMod val="60000"/>
                    <a:lumOff val="40000"/>
                  </a:schemeClr>
                </a:solidFill>
                <a:latin typeface="Cairo" panose="020B0604020202020204" charset="-78"/>
                <a:cs typeface="Cairo" panose="020B0604020202020204" charset="-78"/>
              </a:rPr>
              <a:t>:</a:t>
            </a:r>
            <a:br>
              <a:rPr lang="en-US" sz="2000" b="1" dirty="0">
                <a:solidFill>
                  <a:schemeClr val="accent4">
                    <a:lumMod val="60000"/>
                    <a:lumOff val="40000"/>
                  </a:schemeClr>
                </a:solidFill>
                <a:latin typeface="Cairo" panose="020B0604020202020204" charset="-78"/>
                <a:cs typeface="Cairo" panose="020B0604020202020204" charset="-78"/>
              </a:rPr>
            </a:br>
            <a:r>
              <a:rPr lang="en-US" sz="1800" b="1" dirty="0">
                <a:solidFill>
                  <a:srgbClr val="FFFFFF"/>
                </a:solidFill>
                <a:latin typeface="Cairo" panose="020B0604020202020204" charset="-78"/>
                <a:cs typeface="Cairo" panose="020B0604020202020204" charset="-78"/>
              </a:rPr>
              <a:t>this visualization compare between the age and the BMI.</a:t>
            </a:r>
            <a:endParaRPr sz="1800" dirty="0">
              <a:solidFill>
                <a:srgbClr val="FFFFFF"/>
              </a:solidFill>
              <a:latin typeface="Cairo" panose="020B0604020202020204" charset="-78"/>
              <a:cs typeface="Cairo" panose="020B0604020202020204" charset="-78"/>
            </a:endParaRPr>
          </a:p>
        </p:txBody>
      </p:sp>
      <p:pic>
        <p:nvPicPr>
          <p:cNvPr id="4" name="Picture 3" descr="Chart, histogram&#10;&#10;Description automatically generated">
            <a:extLst>
              <a:ext uri="{FF2B5EF4-FFF2-40B4-BE49-F238E27FC236}">
                <a16:creationId xmlns:a16="http://schemas.microsoft.com/office/drawing/2014/main" id="{0884E91B-0DEE-6C24-5B47-72C6ECBD3C0C}"/>
              </a:ext>
            </a:extLst>
          </p:cNvPr>
          <p:cNvPicPr>
            <a:picLocks noChangeAspect="1"/>
          </p:cNvPicPr>
          <p:nvPr/>
        </p:nvPicPr>
        <p:blipFill>
          <a:blip r:embed="rId3"/>
          <a:stretch>
            <a:fillRect/>
          </a:stretch>
        </p:blipFill>
        <p:spPr>
          <a:xfrm>
            <a:off x="1018478" y="1401142"/>
            <a:ext cx="6556917" cy="3247153"/>
          </a:xfrm>
          <a:prstGeom prst="rect">
            <a:avLst/>
          </a:prstGeom>
        </p:spPr>
      </p:pic>
    </p:spTree>
    <p:extLst>
      <p:ext uri="{BB962C8B-B14F-4D97-AF65-F5344CB8AC3E}">
        <p14:creationId xmlns:p14="http://schemas.microsoft.com/office/powerpoint/2010/main" val="1181154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869131-809F-4714-9B05-385CAF009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sp>
        <p:nvSpPr>
          <p:cNvPr id="13" name="Rectangle 12">
            <a:extLst>
              <a:ext uri="{FF2B5EF4-FFF2-40B4-BE49-F238E27FC236}">
                <a16:creationId xmlns:a16="http://schemas.microsoft.com/office/drawing/2014/main" id="{04BA3935-5258-425A-B52A-BBF28BCE0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4206">
            <a:off x="368308" y="297163"/>
            <a:ext cx="5059998" cy="3994191"/>
          </a:xfrm>
          <a:prstGeom prst="rect">
            <a:avLst/>
          </a:prstGeom>
          <a:solidFill>
            <a:schemeClr val="tx1"/>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sp>
        <p:nvSpPr>
          <p:cNvPr id="15" name="Freeform: Shape 14">
            <a:extLst>
              <a:ext uri="{FF2B5EF4-FFF2-40B4-BE49-F238E27FC236}">
                <a16:creationId xmlns:a16="http://schemas.microsoft.com/office/drawing/2014/main" id="{CDD1AA99-03AE-49F6-9116-9CA2BBCA0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234206">
            <a:off x="984706" y="-149118"/>
            <a:ext cx="3830495" cy="4865114"/>
          </a:xfrm>
          <a:custGeom>
            <a:avLst/>
            <a:gdLst>
              <a:gd name="connsiteX0" fmla="*/ 0 w 4401242"/>
              <a:gd name="connsiteY0" fmla="*/ 4137242 h 5590022"/>
              <a:gd name="connsiteX1" fmla="*/ 5579 w 4401242"/>
              <a:gd name="connsiteY1" fmla="*/ 4114978 h 5590022"/>
              <a:gd name="connsiteX2" fmla="*/ 3258 w 4401242"/>
              <a:gd name="connsiteY2" fmla="*/ 4099949 h 5590022"/>
              <a:gd name="connsiteX3" fmla="*/ 9236 w 4401242"/>
              <a:gd name="connsiteY3" fmla="*/ 4071959 h 5590022"/>
              <a:gd name="connsiteX4" fmla="*/ 14743 w 4401242"/>
              <a:gd name="connsiteY4" fmla="*/ 4031013 h 5590022"/>
              <a:gd name="connsiteX5" fmla="*/ 20613 w 4401242"/>
              <a:gd name="connsiteY5" fmla="*/ 4002827 h 5590022"/>
              <a:gd name="connsiteX6" fmla="*/ 22410 w 4401242"/>
              <a:gd name="connsiteY6" fmla="*/ 3997392 h 5590022"/>
              <a:gd name="connsiteX7" fmla="*/ 22410 w 4401242"/>
              <a:gd name="connsiteY7" fmla="*/ 3812956 h 5590022"/>
              <a:gd name="connsiteX8" fmla="*/ 20401 w 4401242"/>
              <a:gd name="connsiteY8" fmla="*/ 3799351 h 5590022"/>
              <a:gd name="connsiteX9" fmla="*/ 22410 w 4401242"/>
              <a:gd name="connsiteY9" fmla="*/ 3753450 h 5590022"/>
              <a:gd name="connsiteX10" fmla="*/ 19673 w 4401242"/>
              <a:gd name="connsiteY10" fmla="*/ 3746784 h 5590022"/>
              <a:gd name="connsiteX11" fmla="*/ 22410 w 4401242"/>
              <a:gd name="connsiteY11" fmla="*/ 3701909 h 5590022"/>
              <a:gd name="connsiteX12" fmla="*/ 20086 w 4401242"/>
              <a:gd name="connsiteY12" fmla="*/ 3652741 h 5590022"/>
              <a:gd name="connsiteX13" fmla="*/ 13839 w 4401242"/>
              <a:gd name="connsiteY13" fmla="*/ 3649070 h 5590022"/>
              <a:gd name="connsiteX14" fmla="*/ 13290 w 4401242"/>
              <a:gd name="connsiteY14" fmla="*/ 3638287 h 5590022"/>
              <a:gd name="connsiteX15" fmla="*/ 13410 w 4401242"/>
              <a:gd name="connsiteY15" fmla="*/ 3621311 h 5590022"/>
              <a:gd name="connsiteX16" fmla="*/ 19966 w 4401242"/>
              <a:gd name="connsiteY16" fmla="*/ 3583286 h 5590022"/>
              <a:gd name="connsiteX17" fmla="*/ 16089 w 4401242"/>
              <a:gd name="connsiteY17" fmla="*/ 21355 h 5590022"/>
              <a:gd name="connsiteX18" fmla="*/ 34619 w 4401242"/>
              <a:gd name="connsiteY18" fmla="*/ 2606 h 5590022"/>
              <a:gd name="connsiteX19" fmla="*/ 49927 w 4401242"/>
              <a:gd name="connsiteY19" fmla="*/ 185 h 5590022"/>
              <a:gd name="connsiteX20" fmla="*/ 917193 w 4401242"/>
              <a:gd name="connsiteY20" fmla="*/ 11 h 5590022"/>
              <a:gd name="connsiteX21" fmla="*/ 938319 w 4401242"/>
              <a:gd name="connsiteY21" fmla="*/ 10 h 5590022"/>
              <a:gd name="connsiteX22" fmla="*/ 938338 w 4401242"/>
              <a:gd name="connsiteY22" fmla="*/ 0 h 5590022"/>
              <a:gd name="connsiteX23" fmla="*/ 4365378 w 4401242"/>
              <a:gd name="connsiteY23" fmla="*/ 0 h 5590022"/>
              <a:gd name="connsiteX24" fmla="*/ 4397257 w 4401242"/>
              <a:gd name="connsiteY24" fmla="*/ 31881 h 5590022"/>
              <a:gd name="connsiteX25" fmla="*/ 4397256 w 4401242"/>
              <a:gd name="connsiteY25" fmla="*/ 5558231 h 5590022"/>
              <a:gd name="connsiteX26" fmla="*/ 4365377 w 4401242"/>
              <a:gd name="connsiteY26" fmla="*/ 5590021 h 5590022"/>
              <a:gd name="connsiteX27" fmla="*/ 4322085 w 4401242"/>
              <a:gd name="connsiteY27" fmla="*/ 5590021 h 5590022"/>
              <a:gd name="connsiteX28" fmla="*/ 4322083 w 4401242"/>
              <a:gd name="connsiteY28" fmla="*/ 5590022 h 5590022"/>
              <a:gd name="connsiteX29" fmla="*/ 49916 w 4401242"/>
              <a:gd name="connsiteY29" fmla="*/ 5590022 h 5590022"/>
              <a:gd name="connsiteX30" fmla="*/ 22410 w 4401242"/>
              <a:gd name="connsiteY30" fmla="*/ 5571435 h 5590022"/>
              <a:gd name="connsiteX31" fmla="*/ 22410 w 4401242"/>
              <a:gd name="connsiteY31" fmla="*/ 4726767 h 5590022"/>
              <a:gd name="connsiteX32" fmla="*/ 14670 w 4401242"/>
              <a:gd name="connsiteY32" fmla="*/ 4699196 h 5590022"/>
              <a:gd name="connsiteX33" fmla="*/ 22410 w 4401242"/>
              <a:gd name="connsiteY33" fmla="*/ 4670837 h 5590022"/>
              <a:gd name="connsiteX34" fmla="*/ 22410 w 4401242"/>
              <a:gd name="connsiteY34" fmla="*/ 4292925 h 5590022"/>
              <a:gd name="connsiteX35" fmla="*/ 22410 w 4401242"/>
              <a:gd name="connsiteY35" fmla="*/ 4242762 h 5590022"/>
              <a:gd name="connsiteX36" fmla="*/ 14161 w 4401242"/>
              <a:gd name="connsiteY36" fmla="*/ 4214744 h 5590022"/>
              <a:gd name="connsiteX37" fmla="*/ 4708 w 4401242"/>
              <a:gd name="connsiteY37" fmla="*/ 4186098 h 5590022"/>
              <a:gd name="connsiteX38" fmla="*/ 632 w 4401242"/>
              <a:gd name="connsiteY38" fmla="*/ 4158493 h 559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401242" h="5590022">
                <a:moveTo>
                  <a:pt x="0" y="4137242"/>
                </a:moveTo>
                <a:lnTo>
                  <a:pt x="5579" y="4114978"/>
                </a:lnTo>
                <a:cubicBezTo>
                  <a:pt x="6121" y="4108762"/>
                  <a:pt x="2648" y="4107119"/>
                  <a:pt x="3258" y="4099949"/>
                </a:cubicBezTo>
                <a:lnTo>
                  <a:pt x="9236" y="4071959"/>
                </a:lnTo>
                <a:lnTo>
                  <a:pt x="14743" y="4031013"/>
                </a:lnTo>
                <a:lnTo>
                  <a:pt x="20613" y="4002827"/>
                </a:lnTo>
                <a:lnTo>
                  <a:pt x="22410" y="3997392"/>
                </a:lnTo>
                <a:lnTo>
                  <a:pt x="22410" y="3812956"/>
                </a:lnTo>
                <a:lnTo>
                  <a:pt x="20401" y="3799351"/>
                </a:lnTo>
                <a:lnTo>
                  <a:pt x="22410" y="3753450"/>
                </a:lnTo>
                <a:lnTo>
                  <a:pt x="19673" y="3746784"/>
                </a:lnTo>
                <a:lnTo>
                  <a:pt x="22410" y="3701909"/>
                </a:lnTo>
                <a:cubicBezTo>
                  <a:pt x="22023" y="3687048"/>
                  <a:pt x="22634" y="3661297"/>
                  <a:pt x="20086" y="3652741"/>
                </a:cubicBezTo>
                <a:lnTo>
                  <a:pt x="13839" y="3649070"/>
                </a:lnTo>
                <a:lnTo>
                  <a:pt x="13290" y="3638287"/>
                </a:lnTo>
                <a:cubicBezTo>
                  <a:pt x="13769" y="3637498"/>
                  <a:pt x="13370" y="3621952"/>
                  <a:pt x="13410" y="3621311"/>
                </a:cubicBezTo>
                <a:lnTo>
                  <a:pt x="19966" y="3583286"/>
                </a:lnTo>
                <a:lnTo>
                  <a:pt x="16089" y="21355"/>
                </a:lnTo>
                <a:cubicBezTo>
                  <a:pt x="22266" y="10589"/>
                  <a:pt x="23964" y="8856"/>
                  <a:pt x="34619" y="2606"/>
                </a:cubicBezTo>
                <a:lnTo>
                  <a:pt x="49927" y="185"/>
                </a:lnTo>
                <a:cubicBezTo>
                  <a:pt x="228245" y="83"/>
                  <a:pt x="539504" y="31"/>
                  <a:pt x="917193" y="11"/>
                </a:cubicBezTo>
                <a:lnTo>
                  <a:pt x="938319" y="10"/>
                </a:lnTo>
                <a:lnTo>
                  <a:pt x="938338" y="0"/>
                </a:lnTo>
                <a:lnTo>
                  <a:pt x="4365378" y="0"/>
                </a:lnTo>
                <a:cubicBezTo>
                  <a:pt x="4382966" y="50"/>
                  <a:pt x="4397213" y="14294"/>
                  <a:pt x="4397257" y="31881"/>
                </a:cubicBezTo>
                <a:cubicBezTo>
                  <a:pt x="4402571" y="958253"/>
                  <a:pt x="4402570" y="4631875"/>
                  <a:pt x="4397256" y="5558231"/>
                </a:cubicBezTo>
                <a:cubicBezTo>
                  <a:pt x="4397157" y="5575784"/>
                  <a:pt x="4382929" y="5589975"/>
                  <a:pt x="4365377" y="5590021"/>
                </a:cubicBezTo>
                <a:lnTo>
                  <a:pt x="4322085" y="5590021"/>
                </a:lnTo>
                <a:lnTo>
                  <a:pt x="4322083" y="5590022"/>
                </a:lnTo>
                <a:lnTo>
                  <a:pt x="49916" y="5590022"/>
                </a:lnTo>
                <a:cubicBezTo>
                  <a:pt x="34729" y="5589963"/>
                  <a:pt x="22450" y="5581668"/>
                  <a:pt x="22410" y="5571435"/>
                </a:cubicBezTo>
                <a:lnTo>
                  <a:pt x="22410" y="4726767"/>
                </a:lnTo>
                <a:lnTo>
                  <a:pt x="14670" y="4699196"/>
                </a:lnTo>
                <a:cubicBezTo>
                  <a:pt x="15011" y="4683722"/>
                  <a:pt x="19831" y="4680290"/>
                  <a:pt x="22410" y="4670837"/>
                </a:cubicBezTo>
                <a:lnTo>
                  <a:pt x="22410" y="4292925"/>
                </a:lnTo>
                <a:lnTo>
                  <a:pt x="22410" y="4242762"/>
                </a:lnTo>
                <a:lnTo>
                  <a:pt x="14161" y="4214744"/>
                </a:lnTo>
                <a:cubicBezTo>
                  <a:pt x="20757" y="4203473"/>
                  <a:pt x="7860" y="4195229"/>
                  <a:pt x="4708" y="4186098"/>
                </a:cubicBezTo>
                <a:lnTo>
                  <a:pt x="632" y="4158493"/>
                </a:lnTo>
                <a:close/>
              </a:path>
            </a:pathLst>
          </a:custGeom>
          <a:blipFill>
            <a:blip r:embed="rId2"/>
            <a:tile tx="0" ty="0" sx="100000" sy="100000" flip="none" algn="tl"/>
          </a:blipFill>
          <a:ln w="9525" cap="flat">
            <a:noFill/>
            <a:prstDash val="solid"/>
            <a:miter/>
          </a:ln>
        </p:spPr>
        <p:txBody>
          <a:bodyPr rtlCol="0" anchor="ctr"/>
          <a:lstStyle/>
          <a:p>
            <a:pPr defTabSz="685800">
              <a:buClrTx/>
            </a:pPr>
            <a:endParaRPr lang="en-US" sz="1350" kern="1200">
              <a:latin typeface="Consolas"/>
              <a:ea typeface="+mn-ea"/>
              <a:cs typeface="+mn-cs"/>
            </a:endParaRPr>
          </a:p>
        </p:txBody>
      </p:sp>
      <p:pic>
        <p:nvPicPr>
          <p:cNvPr id="6" name="Picture 5">
            <a:extLst>
              <a:ext uri="{FF2B5EF4-FFF2-40B4-BE49-F238E27FC236}">
                <a16:creationId xmlns:a16="http://schemas.microsoft.com/office/drawing/2014/main" id="{A158A410-CD51-E130-B225-87A9F5E68323}"/>
              </a:ext>
            </a:extLst>
          </p:cNvPr>
          <p:cNvPicPr>
            <a:picLocks noChangeAspect="1"/>
          </p:cNvPicPr>
          <p:nvPr/>
        </p:nvPicPr>
        <p:blipFill rotWithShape="1">
          <a:blip r:embed="rId3">
            <a:alphaModFix amt="84000"/>
          </a:blip>
          <a:srcRect l="2100" r="4750" b="-1"/>
          <a:stretch/>
        </p:blipFill>
        <p:spPr>
          <a:xfrm rot="86286">
            <a:off x="337135" y="211844"/>
            <a:ext cx="5127356" cy="4155876"/>
          </a:xfrm>
          <a:custGeom>
            <a:avLst/>
            <a:gdLst/>
            <a:ahLst/>
            <a:cxnLst/>
            <a:rect l="l" t="t" r="r" b="b"/>
            <a:pathLst>
              <a:path w="5517787" h="4472333">
                <a:moveTo>
                  <a:pt x="5199334" y="0"/>
                </a:moveTo>
                <a:cubicBezTo>
                  <a:pt x="5209814" y="5031"/>
                  <a:pt x="5211549" y="6498"/>
                  <a:pt x="5218118" y="16022"/>
                </a:cubicBezTo>
                <a:lnTo>
                  <a:pt x="5221430" y="30155"/>
                </a:lnTo>
                <a:cubicBezTo>
                  <a:pt x="5233761" y="196710"/>
                  <a:pt x="5255167" y="487447"/>
                  <a:pt x="5281101" y="840236"/>
                </a:cubicBezTo>
                <a:lnTo>
                  <a:pt x="5282551" y="859969"/>
                </a:lnTo>
                <a:lnTo>
                  <a:pt x="5282562" y="859986"/>
                </a:lnTo>
                <a:lnTo>
                  <a:pt x="5517712" y="4061104"/>
                </a:lnTo>
                <a:cubicBezTo>
                  <a:pt x="5518872" y="4077535"/>
                  <a:pt x="5506545" y="4091821"/>
                  <a:pt x="5490120" y="4093069"/>
                </a:cubicBezTo>
                <a:cubicBezTo>
                  <a:pt x="4625183" y="4161596"/>
                  <a:pt x="1193739" y="4413665"/>
                  <a:pt x="328087" y="4472264"/>
                </a:cubicBezTo>
                <a:cubicBezTo>
                  <a:pt x="311684" y="4473376"/>
                  <a:pt x="297453" y="4461060"/>
                  <a:pt x="296206" y="4444668"/>
                </a:cubicBezTo>
                <a:lnTo>
                  <a:pt x="293235" y="4404230"/>
                </a:lnTo>
                <a:lnTo>
                  <a:pt x="293234" y="4404228"/>
                </a:lnTo>
                <a:lnTo>
                  <a:pt x="94" y="413698"/>
                </a:lnTo>
                <a:cubicBezTo>
                  <a:pt x="-893" y="399508"/>
                  <a:pt x="6013" y="387469"/>
                  <a:pt x="15568" y="386729"/>
                </a:cubicBezTo>
                <a:lnTo>
                  <a:pt x="804553" y="328772"/>
                </a:lnTo>
                <a:lnTo>
                  <a:pt x="829775" y="319650"/>
                </a:lnTo>
                <a:cubicBezTo>
                  <a:pt x="844253" y="318907"/>
                  <a:pt x="847789" y="323174"/>
                  <a:pt x="856796" y="324934"/>
                </a:cubicBezTo>
                <a:lnTo>
                  <a:pt x="1209795" y="299003"/>
                </a:lnTo>
                <a:lnTo>
                  <a:pt x="1256651" y="295561"/>
                </a:lnTo>
                <a:lnTo>
                  <a:pt x="1282256" y="285933"/>
                </a:lnTo>
                <a:cubicBezTo>
                  <a:pt x="1293236" y="291321"/>
                  <a:pt x="1300052" y="278709"/>
                  <a:pt x="1308365" y="275138"/>
                </a:cubicBezTo>
                <a:lnTo>
                  <a:pt x="1333870" y="269436"/>
                </a:lnTo>
                <a:lnTo>
                  <a:pt x="1353677" y="267388"/>
                </a:lnTo>
                <a:lnTo>
                  <a:pt x="1374856" y="271072"/>
                </a:lnTo>
                <a:cubicBezTo>
                  <a:pt x="1380699" y="271151"/>
                  <a:pt x="1381996" y="267795"/>
                  <a:pt x="1388735" y="267872"/>
                </a:cubicBezTo>
                <a:lnTo>
                  <a:pt x="1415290" y="271536"/>
                </a:lnTo>
                <a:lnTo>
                  <a:pt x="1453914" y="273870"/>
                </a:lnTo>
                <a:lnTo>
                  <a:pt x="1480645" y="277419"/>
                </a:lnTo>
                <a:lnTo>
                  <a:pt x="1485845" y="278725"/>
                </a:lnTo>
                <a:lnTo>
                  <a:pt x="1658122" y="266069"/>
                </a:lnTo>
                <a:lnTo>
                  <a:pt x="1670693" y="263259"/>
                </a:lnTo>
                <a:lnTo>
                  <a:pt x="1713706" y="261986"/>
                </a:lnTo>
                <a:lnTo>
                  <a:pt x="1719744" y="258972"/>
                </a:lnTo>
                <a:lnTo>
                  <a:pt x="1761849" y="258450"/>
                </a:lnTo>
                <a:cubicBezTo>
                  <a:pt x="1775704" y="257068"/>
                  <a:pt x="1799799" y="255872"/>
                  <a:pt x="1807616" y="252905"/>
                </a:cubicBezTo>
                <a:lnTo>
                  <a:pt x="1810616" y="246818"/>
                </a:lnTo>
                <a:lnTo>
                  <a:pt x="1820651" y="245565"/>
                </a:lnTo>
                <a:cubicBezTo>
                  <a:pt x="1821421" y="245959"/>
                  <a:pt x="1835914" y="244519"/>
                  <a:pt x="1836516" y="244513"/>
                </a:cubicBezTo>
                <a:lnTo>
                  <a:pt x="1872484" y="248027"/>
                </a:lnTo>
                <a:close/>
              </a:path>
            </a:pathLst>
          </a:custGeom>
        </p:spPr>
      </p:pic>
      <p:sp>
        <p:nvSpPr>
          <p:cNvPr id="2" name="Title 1">
            <a:extLst>
              <a:ext uri="{FF2B5EF4-FFF2-40B4-BE49-F238E27FC236}">
                <a16:creationId xmlns:a16="http://schemas.microsoft.com/office/drawing/2014/main" id="{F53A18D7-854C-4667-9A9A-505B6B97C47D}"/>
              </a:ext>
            </a:extLst>
          </p:cNvPr>
          <p:cNvSpPr>
            <a:spLocks noGrp="1"/>
          </p:cNvSpPr>
          <p:nvPr>
            <p:ph type="title"/>
          </p:nvPr>
        </p:nvSpPr>
        <p:spPr>
          <a:xfrm>
            <a:off x="4891087" y="514351"/>
            <a:ext cx="3738563" cy="1423037"/>
          </a:xfrm>
        </p:spPr>
        <p:txBody>
          <a:bodyPr anchor="b">
            <a:normAutofit/>
          </a:bodyPr>
          <a:lstStyle/>
          <a:p>
            <a:r>
              <a:rPr lang="en-US" dirty="0"/>
              <a:t>About the Dataset</a:t>
            </a:r>
            <a:endParaRPr lang="ar-EG" dirty="0"/>
          </a:p>
        </p:txBody>
      </p:sp>
      <p:sp>
        <p:nvSpPr>
          <p:cNvPr id="17" name="Freeform: Shape 16">
            <a:extLst>
              <a:ext uri="{FF2B5EF4-FFF2-40B4-BE49-F238E27FC236}">
                <a16:creationId xmlns:a16="http://schemas.microsoft.com/office/drawing/2014/main" id="{CEEA22ED-BC21-4C7E-844F-8AB35456E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395168" y="3548581"/>
            <a:ext cx="333596" cy="1401290"/>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buClrTx/>
            </a:pPr>
            <a:endParaRPr lang="en-US" sz="1350" kern="1200">
              <a:solidFill>
                <a:srgbClr val="FFFFFF"/>
              </a:solidFill>
              <a:latin typeface="Consolas"/>
            </a:endParaRPr>
          </a:p>
        </p:txBody>
      </p:sp>
      <p:sp>
        <p:nvSpPr>
          <p:cNvPr id="3" name="Content Placeholder 2">
            <a:extLst>
              <a:ext uri="{FF2B5EF4-FFF2-40B4-BE49-F238E27FC236}">
                <a16:creationId xmlns:a16="http://schemas.microsoft.com/office/drawing/2014/main" id="{8873E452-9932-F5AA-D213-7711C7B9FAF0}"/>
              </a:ext>
            </a:extLst>
          </p:cNvPr>
          <p:cNvSpPr>
            <a:spLocks noGrp="1"/>
          </p:cNvSpPr>
          <p:nvPr>
            <p:ph idx="1"/>
          </p:nvPr>
        </p:nvSpPr>
        <p:spPr>
          <a:xfrm>
            <a:off x="5696339" y="1937388"/>
            <a:ext cx="3366018" cy="2926061"/>
          </a:xfrm>
        </p:spPr>
        <p:txBody>
          <a:bodyPr>
            <a:normAutofit/>
          </a:bodyPr>
          <a:lstStyle/>
          <a:p>
            <a:r>
              <a:rPr lang="en-US" sz="1350" b="1" dirty="0"/>
              <a:t>The datasets consist of several medical predictor (independent) variables and one target (dependent) variable, Outcome. Independent variables include the number of pregnancies the patient has had, their BMI, insulin level, age, and so on.</a:t>
            </a:r>
          </a:p>
          <a:p>
            <a:endParaRPr lang="ar-EG" b="1" dirty="0"/>
          </a:p>
        </p:txBody>
      </p:sp>
      <p:grpSp>
        <p:nvGrpSpPr>
          <p:cNvPr id="19" name="Group 18">
            <a:extLst>
              <a:ext uri="{FF2B5EF4-FFF2-40B4-BE49-F238E27FC236}">
                <a16:creationId xmlns:a16="http://schemas.microsoft.com/office/drawing/2014/main" id="{001DBD1F-8E52-43C2-A83A-4800C73D3C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828" y="4791194"/>
            <a:ext cx="268562" cy="276723"/>
            <a:chOff x="4135740" y="1795926"/>
            <a:chExt cx="558732" cy="575710"/>
          </a:xfrm>
        </p:grpSpPr>
        <p:grpSp>
          <p:nvGrpSpPr>
            <p:cNvPr id="20" name="Group 19">
              <a:extLst>
                <a:ext uri="{FF2B5EF4-FFF2-40B4-BE49-F238E27FC236}">
                  <a16:creationId xmlns:a16="http://schemas.microsoft.com/office/drawing/2014/main" id="{25031631-88BB-4771-A661-4465025C7D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2" name="Straight Connector 21">
                <a:extLst>
                  <a:ext uri="{FF2B5EF4-FFF2-40B4-BE49-F238E27FC236}">
                    <a16:creationId xmlns:a16="http://schemas.microsoft.com/office/drawing/2014/main" id="{D46EA35F-157C-4C42-AD22-A71CECD018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3A8545A-5ED6-4596-8451-859896FA1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9CB5F092-293F-440B-AFCC-4F26EB988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grpSp>
    </p:spTree>
    <p:extLst>
      <p:ext uri="{BB962C8B-B14F-4D97-AF65-F5344CB8AC3E}">
        <p14:creationId xmlns:p14="http://schemas.microsoft.com/office/powerpoint/2010/main" val="3048909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5"/>
          <p:cNvSpPr txBox="1">
            <a:spLocks noGrp="1"/>
          </p:cNvSpPr>
          <p:nvPr>
            <p:ph type="title"/>
          </p:nvPr>
        </p:nvSpPr>
        <p:spPr>
          <a:xfrm>
            <a:off x="758283" y="391127"/>
            <a:ext cx="7389541" cy="8652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accent1">
                    <a:lumMod val="60000"/>
                    <a:lumOff val="40000"/>
                  </a:schemeClr>
                </a:solidFill>
                <a:latin typeface="Cairo" panose="020B0604020202020204" charset="-78"/>
                <a:cs typeface="Cairo" panose="020B0604020202020204" charset="-78"/>
              </a:rPr>
              <a:t>2) </a:t>
            </a:r>
            <a:r>
              <a:rPr lang="en-US" sz="2000" b="1" dirty="0" err="1">
                <a:solidFill>
                  <a:schemeClr val="accent1">
                    <a:lumMod val="60000"/>
                    <a:lumOff val="40000"/>
                  </a:schemeClr>
                </a:solidFill>
                <a:latin typeface="Cairo" panose="020B0604020202020204" charset="-78"/>
                <a:cs typeface="Cairo" panose="020B0604020202020204" charset="-78"/>
              </a:rPr>
              <a:t>sns.FacetGrid</a:t>
            </a:r>
            <a:r>
              <a:rPr lang="en-US" sz="2000" b="1" dirty="0">
                <a:solidFill>
                  <a:schemeClr val="accent1">
                    <a:lumMod val="60000"/>
                    <a:lumOff val="40000"/>
                  </a:schemeClr>
                </a:solidFill>
                <a:latin typeface="Cairo" panose="020B0604020202020204" charset="-78"/>
                <a:cs typeface="Cairo" panose="020B0604020202020204" charset="-78"/>
              </a:rPr>
              <a:t>:</a:t>
            </a:r>
            <a:br>
              <a:rPr lang="en-US" sz="2000" b="1" dirty="0">
                <a:solidFill>
                  <a:schemeClr val="accent4">
                    <a:lumMod val="60000"/>
                    <a:lumOff val="40000"/>
                  </a:schemeClr>
                </a:solidFill>
                <a:latin typeface="Cairo" panose="020B0604020202020204" charset="-78"/>
                <a:cs typeface="Cairo" panose="020B0604020202020204" charset="-78"/>
              </a:rPr>
            </a:br>
            <a:r>
              <a:rPr lang="en-US" sz="1800" b="1" dirty="0">
                <a:solidFill>
                  <a:srgbClr val="FFFFFF"/>
                </a:solidFill>
                <a:latin typeface="Cairo" panose="020B0604020202020204" charset="-78"/>
                <a:cs typeface="Cairo" panose="020B0604020202020204" charset="-78"/>
              </a:rPr>
              <a:t>this visualization compare between the age and the Skin </a:t>
            </a:r>
            <a:r>
              <a:rPr lang="en-US" sz="1800" b="1" dirty="0" err="1">
                <a:solidFill>
                  <a:srgbClr val="FFFFFF"/>
                </a:solidFill>
                <a:latin typeface="Cairo" panose="020B0604020202020204" charset="-78"/>
                <a:cs typeface="Cairo" panose="020B0604020202020204" charset="-78"/>
              </a:rPr>
              <a:t>Thinkness</a:t>
            </a:r>
            <a:r>
              <a:rPr lang="en-US" sz="1800" b="1" dirty="0">
                <a:solidFill>
                  <a:srgbClr val="FFFFFF"/>
                </a:solidFill>
                <a:latin typeface="Cairo" panose="020B0604020202020204" charset="-78"/>
                <a:cs typeface="Cairo" panose="020B0604020202020204" charset="-78"/>
              </a:rPr>
              <a:t>.</a:t>
            </a:r>
            <a:endParaRPr sz="1800" dirty="0">
              <a:solidFill>
                <a:srgbClr val="FFFFFF"/>
              </a:solidFill>
              <a:latin typeface="Cairo" panose="020B0604020202020204" charset="-78"/>
              <a:cs typeface="Cairo" panose="020B0604020202020204" charset="-78"/>
            </a:endParaRPr>
          </a:p>
        </p:txBody>
      </p:sp>
      <p:pic>
        <p:nvPicPr>
          <p:cNvPr id="5" name="Picture 4" descr="Chart, histogram&#10;&#10;Description automatically generated">
            <a:extLst>
              <a:ext uri="{FF2B5EF4-FFF2-40B4-BE49-F238E27FC236}">
                <a16:creationId xmlns:a16="http://schemas.microsoft.com/office/drawing/2014/main" id="{7484CEF7-3003-2D4B-8F35-1F35588686C5}"/>
              </a:ext>
            </a:extLst>
          </p:cNvPr>
          <p:cNvPicPr>
            <a:picLocks noChangeAspect="1"/>
          </p:cNvPicPr>
          <p:nvPr/>
        </p:nvPicPr>
        <p:blipFill>
          <a:blip r:embed="rId3"/>
          <a:stretch>
            <a:fillRect/>
          </a:stretch>
        </p:blipFill>
        <p:spPr>
          <a:xfrm>
            <a:off x="1319561" y="1330712"/>
            <a:ext cx="6504878" cy="3366049"/>
          </a:xfrm>
          <a:prstGeom prst="rect">
            <a:avLst/>
          </a:prstGeom>
        </p:spPr>
      </p:pic>
    </p:spTree>
    <p:extLst>
      <p:ext uri="{BB962C8B-B14F-4D97-AF65-F5344CB8AC3E}">
        <p14:creationId xmlns:p14="http://schemas.microsoft.com/office/powerpoint/2010/main" val="4218115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5"/>
          <p:cNvSpPr txBox="1">
            <a:spLocks noGrp="1"/>
          </p:cNvSpPr>
          <p:nvPr>
            <p:ph type="title"/>
          </p:nvPr>
        </p:nvSpPr>
        <p:spPr>
          <a:xfrm>
            <a:off x="758283" y="391127"/>
            <a:ext cx="7389541" cy="8652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accent1">
                    <a:lumMod val="60000"/>
                    <a:lumOff val="40000"/>
                  </a:schemeClr>
                </a:solidFill>
                <a:latin typeface="Cairo" panose="020B0604020202020204" charset="-78"/>
                <a:cs typeface="Cairo" panose="020B0604020202020204" charset="-78"/>
              </a:rPr>
              <a:t>2) </a:t>
            </a:r>
            <a:r>
              <a:rPr lang="en-US" sz="2000" b="1" dirty="0" err="1">
                <a:solidFill>
                  <a:schemeClr val="accent1">
                    <a:lumMod val="60000"/>
                    <a:lumOff val="40000"/>
                  </a:schemeClr>
                </a:solidFill>
                <a:latin typeface="Cairo" panose="020B0604020202020204" charset="-78"/>
                <a:cs typeface="Cairo" panose="020B0604020202020204" charset="-78"/>
              </a:rPr>
              <a:t>sns.FacetGrid</a:t>
            </a:r>
            <a:r>
              <a:rPr lang="en-US" sz="2000" b="1" dirty="0">
                <a:solidFill>
                  <a:schemeClr val="accent1">
                    <a:lumMod val="60000"/>
                    <a:lumOff val="40000"/>
                  </a:schemeClr>
                </a:solidFill>
                <a:latin typeface="Cairo" panose="020B0604020202020204" charset="-78"/>
                <a:cs typeface="Cairo" panose="020B0604020202020204" charset="-78"/>
              </a:rPr>
              <a:t>:</a:t>
            </a:r>
            <a:br>
              <a:rPr lang="en-US" sz="2000" b="1" dirty="0">
                <a:solidFill>
                  <a:schemeClr val="accent4">
                    <a:lumMod val="60000"/>
                    <a:lumOff val="40000"/>
                  </a:schemeClr>
                </a:solidFill>
                <a:latin typeface="Cairo" panose="020B0604020202020204" charset="-78"/>
                <a:cs typeface="Cairo" panose="020B0604020202020204" charset="-78"/>
              </a:rPr>
            </a:br>
            <a:r>
              <a:rPr lang="en-US" sz="1800" b="1" dirty="0">
                <a:solidFill>
                  <a:srgbClr val="FFFFFF"/>
                </a:solidFill>
                <a:latin typeface="Cairo" panose="020B0604020202020204" charset="-78"/>
                <a:cs typeface="Cairo" panose="020B0604020202020204" charset="-78"/>
              </a:rPr>
              <a:t>this visualization compare between the age and the Blood pressure.</a:t>
            </a:r>
            <a:endParaRPr sz="1800" dirty="0">
              <a:solidFill>
                <a:srgbClr val="FFFFFF"/>
              </a:solidFill>
              <a:latin typeface="Cairo" panose="020B0604020202020204" charset="-78"/>
              <a:cs typeface="Cairo" panose="020B0604020202020204" charset="-78"/>
            </a:endParaRPr>
          </a:p>
        </p:txBody>
      </p:sp>
      <p:pic>
        <p:nvPicPr>
          <p:cNvPr id="4" name="Picture 3" descr="Chart, histogram&#10;&#10;Description automatically generated">
            <a:extLst>
              <a:ext uri="{FF2B5EF4-FFF2-40B4-BE49-F238E27FC236}">
                <a16:creationId xmlns:a16="http://schemas.microsoft.com/office/drawing/2014/main" id="{CFF09EC3-6EF7-B215-B3B6-02E969311A69}"/>
              </a:ext>
            </a:extLst>
          </p:cNvPr>
          <p:cNvPicPr>
            <a:picLocks noChangeAspect="1"/>
          </p:cNvPicPr>
          <p:nvPr/>
        </p:nvPicPr>
        <p:blipFill>
          <a:blip r:embed="rId3"/>
          <a:stretch>
            <a:fillRect/>
          </a:stretch>
        </p:blipFill>
        <p:spPr>
          <a:xfrm>
            <a:off x="1122558" y="1340317"/>
            <a:ext cx="6527180" cy="3283722"/>
          </a:xfrm>
          <a:prstGeom prst="rect">
            <a:avLst/>
          </a:prstGeom>
        </p:spPr>
      </p:pic>
    </p:spTree>
    <p:extLst>
      <p:ext uri="{BB962C8B-B14F-4D97-AF65-F5344CB8AC3E}">
        <p14:creationId xmlns:p14="http://schemas.microsoft.com/office/powerpoint/2010/main" val="3440402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5"/>
          <p:cNvSpPr txBox="1">
            <a:spLocks noGrp="1"/>
          </p:cNvSpPr>
          <p:nvPr>
            <p:ph type="title"/>
          </p:nvPr>
        </p:nvSpPr>
        <p:spPr>
          <a:xfrm>
            <a:off x="758283" y="391127"/>
            <a:ext cx="7389541" cy="8280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accent1">
                    <a:lumMod val="60000"/>
                    <a:lumOff val="40000"/>
                  </a:schemeClr>
                </a:solidFill>
                <a:latin typeface="Cairo" panose="020B0604020202020204" charset="-78"/>
                <a:cs typeface="Cairo" panose="020B0604020202020204" charset="-78"/>
              </a:rPr>
              <a:t>3) Analysis of diabetes:</a:t>
            </a:r>
            <a:br>
              <a:rPr lang="en-US" sz="2000" b="1" dirty="0">
                <a:solidFill>
                  <a:schemeClr val="accent4">
                    <a:lumMod val="60000"/>
                    <a:lumOff val="40000"/>
                  </a:schemeClr>
                </a:solidFill>
                <a:latin typeface="Cairo" panose="020B0604020202020204" charset="-78"/>
                <a:cs typeface="Cairo" panose="020B0604020202020204" charset="-78"/>
              </a:rPr>
            </a:br>
            <a:r>
              <a:rPr lang="en-US" sz="1800" b="1" dirty="0">
                <a:solidFill>
                  <a:srgbClr val="FFFFFF"/>
                </a:solidFill>
                <a:latin typeface="Cairo" panose="020B0604020202020204" charset="-78"/>
                <a:cs typeface="Cairo" panose="020B0604020202020204" charset="-78"/>
              </a:rPr>
              <a:t>these visualizations calculates all the factors that causes the diabetes.</a:t>
            </a:r>
            <a:endParaRPr sz="1800" dirty="0">
              <a:solidFill>
                <a:srgbClr val="FFFFFF"/>
              </a:solidFill>
              <a:latin typeface="Cairo" panose="020B0604020202020204" charset="-78"/>
              <a:cs typeface="Cairo" panose="020B0604020202020204" charset="-78"/>
            </a:endParaRPr>
          </a:p>
        </p:txBody>
      </p:sp>
      <p:pic>
        <p:nvPicPr>
          <p:cNvPr id="6" name="Picture 5">
            <a:extLst>
              <a:ext uri="{FF2B5EF4-FFF2-40B4-BE49-F238E27FC236}">
                <a16:creationId xmlns:a16="http://schemas.microsoft.com/office/drawing/2014/main" id="{B8B2D0B7-11D2-430B-E8C3-7D0923B35817}"/>
              </a:ext>
            </a:extLst>
          </p:cNvPr>
          <p:cNvPicPr>
            <a:picLocks noChangeAspect="1"/>
          </p:cNvPicPr>
          <p:nvPr/>
        </p:nvPicPr>
        <p:blipFill>
          <a:blip r:embed="rId3"/>
          <a:stretch>
            <a:fillRect/>
          </a:stretch>
        </p:blipFill>
        <p:spPr>
          <a:xfrm>
            <a:off x="758283" y="1643179"/>
            <a:ext cx="2703823" cy="3047766"/>
          </a:xfrm>
          <a:prstGeom prst="rect">
            <a:avLst/>
          </a:prstGeom>
        </p:spPr>
      </p:pic>
      <p:pic>
        <p:nvPicPr>
          <p:cNvPr id="8" name="Picture 7">
            <a:extLst>
              <a:ext uri="{FF2B5EF4-FFF2-40B4-BE49-F238E27FC236}">
                <a16:creationId xmlns:a16="http://schemas.microsoft.com/office/drawing/2014/main" id="{E0D11AF2-EED2-36C1-9E94-65650D9399CC}"/>
              </a:ext>
            </a:extLst>
          </p:cNvPr>
          <p:cNvPicPr>
            <a:picLocks noChangeAspect="1"/>
          </p:cNvPicPr>
          <p:nvPr/>
        </p:nvPicPr>
        <p:blipFill>
          <a:blip r:embed="rId4"/>
          <a:stretch>
            <a:fillRect/>
          </a:stretch>
        </p:blipFill>
        <p:spPr>
          <a:xfrm>
            <a:off x="3636767" y="1286561"/>
            <a:ext cx="3358552" cy="1933265"/>
          </a:xfrm>
          <a:prstGeom prst="rect">
            <a:avLst/>
          </a:prstGeom>
        </p:spPr>
      </p:pic>
      <p:pic>
        <p:nvPicPr>
          <p:cNvPr id="10" name="Picture 9">
            <a:extLst>
              <a:ext uri="{FF2B5EF4-FFF2-40B4-BE49-F238E27FC236}">
                <a16:creationId xmlns:a16="http://schemas.microsoft.com/office/drawing/2014/main" id="{A31DC8BD-4501-6DA5-24A7-B4364795DE3B}"/>
              </a:ext>
            </a:extLst>
          </p:cNvPr>
          <p:cNvPicPr>
            <a:picLocks noChangeAspect="1"/>
          </p:cNvPicPr>
          <p:nvPr/>
        </p:nvPicPr>
        <p:blipFill>
          <a:blip r:embed="rId5"/>
          <a:stretch>
            <a:fillRect/>
          </a:stretch>
        </p:blipFill>
        <p:spPr>
          <a:xfrm>
            <a:off x="4453053" y="3346660"/>
            <a:ext cx="3418447" cy="1636171"/>
          </a:xfrm>
          <a:prstGeom prst="rect">
            <a:avLst/>
          </a:prstGeom>
        </p:spPr>
      </p:pic>
    </p:spTree>
    <p:extLst>
      <p:ext uri="{BB962C8B-B14F-4D97-AF65-F5344CB8AC3E}">
        <p14:creationId xmlns:p14="http://schemas.microsoft.com/office/powerpoint/2010/main" val="3420477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5"/>
          <p:cNvSpPr txBox="1">
            <a:spLocks noGrp="1"/>
          </p:cNvSpPr>
          <p:nvPr>
            <p:ph type="title"/>
          </p:nvPr>
        </p:nvSpPr>
        <p:spPr>
          <a:xfrm>
            <a:off x="758283" y="391127"/>
            <a:ext cx="7389541" cy="8057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accent1">
                    <a:lumMod val="60000"/>
                    <a:lumOff val="40000"/>
                  </a:schemeClr>
                </a:solidFill>
                <a:latin typeface="Cairo" panose="020B0604020202020204" charset="-78"/>
                <a:cs typeface="Cairo" panose="020B0604020202020204" charset="-78"/>
              </a:rPr>
              <a:t>4) Dot Plot:</a:t>
            </a:r>
            <a:br>
              <a:rPr lang="en-US" sz="2000" b="1" dirty="0">
                <a:solidFill>
                  <a:schemeClr val="accent4">
                    <a:lumMod val="60000"/>
                    <a:lumOff val="40000"/>
                  </a:schemeClr>
                </a:solidFill>
                <a:latin typeface="Cairo" panose="020B0604020202020204" charset="-78"/>
                <a:cs typeface="Cairo" panose="020B0604020202020204" charset="-78"/>
              </a:rPr>
            </a:br>
            <a:r>
              <a:rPr lang="en-US" sz="1800" b="1" dirty="0">
                <a:solidFill>
                  <a:srgbClr val="FFFFFF"/>
                </a:solidFill>
                <a:latin typeface="Cairo" panose="020B0604020202020204" charset="-78"/>
                <a:cs typeface="Cairo" panose="020B0604020202020204" charset="-78"/>
              </a:rPr>
              <a:t>this visualization comparing the data from human insulin and pig insulin. </a:t>
            </a:r>
            <a:endParaRPr sz="1800" dirty="0">
              <a:solidFill>
                <a:srgbClr val="FFFFFF"/>
              </a:solidFill>
              <a:latin typeface="Cairo" panose="020B0604020202020204" charset="-78"/>
              <a:cs typeface="Cairo" panose="020B0604020202020204" charset="-78"/>
            </a:endParaRPr>
          </a:p>
        </p:txBody>
      </p:sp>
      <p:pic>
        <p:nvPicPr>
          <p:cNvPr id="4" name="Picture 3" descr="Chart, scatter chart&#10;&#10;Description automatically generated">
            <a:extLst>
              <a:ext uri="{FF2B5EF4-FFF2-40B4-BE49-F238E27FC236}">
                <a16:creationId xmlns:a16="http://schemas.microsoft.com/office/drawing/2014/main" id="{BDEE5514-D1DE-6F7D-8662-9D711FEB29CF}"/>
              </a:ext>
            </a:extLst>
          </p:cNvPr>
          <p:cNvPicPr>
            <a:picLocks noChangeAspect="1"/>
          </p:cNvPicPr>
          <p:nvPr/>
        </p:nvPicPr>
        <p:blipFill rotWithShape="1">
          <a:blip r:embed="rId3"/>
          <a:srcRect l="37154" t="13731" r="15122" b="5908"/>
          <a:stretch/>
        </p:blipFill>
        <p:spPr>
          <a:xfrm>
            <a:off x="2299009" y="1427356"/>
            <a:ext cx="4545981" cy="3325017"/>
          </a:xfrm>
          <a:prstGeom prst="rect">
            <a:avLst/>
          </a:prstGeom>
        </p:spPr>
      </p:pic>
    </p:spTree>
    <p:extLst>
      <p:ext uri="{BB962C8B-B14F-4D97-AF65-F5344CB8AC3E}">
        <p14:creationId xmlns:p14="http://schemas.microsoft.com/office/powerpoint/2010/main" val="2467015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EC84-0725-47A9-8A32-C19CF22DA613}"/>
              </a:ext>
            </a:extLst>
          </p:cNvPr>
          <p:cNvSpPr>
            <a:spLocks noGrp="1"/>
          </p:cNvSpPr>
          <p:nvPr>
            <p:ph type="title"/>
          </p:nvPr>
        </p:nvSpPr>
        <p:spPr/>
        <p:txBody>
          <a:bodyPr/>
          <a:lstStyle/>
          <a:p>
            <a:r>
              <a:rPr lang="en-US" dirty="0"/>
              <a:t>Team Members:</a:t>
            </a:r>
            <a:endParaRPr lang="ar-EG" dirty="0"/>
          </a:p>
        </p:txBody>
      </p:sp>
      <p:sp>
        <p:nvSpPr>
          <p:cNvPr id="3" name="TextBox 2">
            <a:extLst>
              <a:ext uri="{FF2B5EF4-FFF2-40B4-BE49-F238E27FC236}">
                <a16:creationId xmlns:a16="http://schemas.microsoft.com/office/drawing/2014/main" id="{5056DEC0-B946-44D6-833A-4F9C96CA0748}"/>
              </a:ext>
            </a:extLst>
          </p:cNvPr>
          <p:cNvSpPr txBox="1"/>
          <p:nvPr/>
        </p:nvSpPr>
        <p:spPr>
          <a:xfrm>
            <a:off x="559981" y="1339702"/>
            <a:ext cx="8031126" cy="2804870"/>
          </a:xfrm>
          <a:prstGeom prst="rect">
            <a:avLst/>
          </a:prstGeom>
          <a:noFill/>
        </p:spPr>
        <p:txBody>
          <a:bodyPr wrap="square" rtlCol="1">
            <a:spAutoFit/>
          </a:bodyPr>
          <a:lstStyle/>
          <a:p>
            <a:pPr algn="ctr">
              <a:lnSpc>
                <a:spcPct val="150000"/>
              </a:lnSpc>
            </a:pPr>
            <a:r>
              <a:rPr lang="en-US" sz="2000" dirty="0">
                <a:solidFill>
                  <a:schemeClr val="tx1"/>
                </a:solidFill>
                <a:latin typeface="Arial Rounded MT Bold" panose="020F0704030504030204" pitchFamily="34" charset="0"/>
              </a:rPr>
              <a:t>Mahmoud Sayed Youssef Kotb (Group 4 section 1) </a:t>
            </a:r>
            <a:r>
              <a:rPr lang="en-US" dirty="0">
                <a:solidFill>
                  <a:schemeClr val="tx1"/>
                </a:solidFill>
                <a:latin typeface="Arial Rounded MT Bold" panose="020F0704030504030204" pitchFamily="34" charset="0"/>
              </a:rPr>
              <a:t>“Leader”</a:t>
            </a:r>
          </a:p>
          <a:p>
            <a:pPr algn="ctr">
              <a:lnSpc>
                <a:spcPct val="150000"/>
              </a:lnSpc>
            </a:pPr>
            <a:r>
              <a:rPr lang="en-US" sz="2000" dirty="0">
                <a:solidFill>
                  <a:schemeClr val="tx1"/>
                </a:solidFill>
                <a:latin typeface="Arial Rounded MT Bold" panose="020F0704030504030204" pitchFamily="34" charset="0"/>
              </a:rPr>
              <a:t>Doaa Sayed Ibrahim Morsy (Group 2 section 1)</a:t>
            </a:r>
          </a:p>
          <a:p>
            <a:pPr algn="ctr">
              <a:lnSpc>
                <a:spcPct val="150000"/>
              </a:lnSpc>
            </a:pPr>
            <a:r>
              <a:rPr lang="en-US" sz="2000" dirty="0">
                <a:solidFill>
                  <a:schemeClr val="tx1"/>
                </a:solidFill>
                <a:latin typeface="Arial Rounded MT Bold" panose="020F0704030504030204" pitchFamily="34" charset="0"/>
              </a:rPr>
              <a:t>Rahma Yasser Mahmoud Abd- elsalam (Group 2 section 2)</a:t>
            </a:r>
          </a:p>
          <a:p>
            <a:pPr algn="ctr">
              <a:lnSpc>
                <a:spcPct val="150000"/>
              </a:lnSpc>
            </a:pPr>
            <a:r>
              <a:rPr lang="en-US" sz="2000" dirty="0">
                <a:solidFill>
                  <a:schemeClr val="tx1"/>
                </a:solidFill>
                <a:latin typeface="Arial Rounded MT Bold" panose="020F0704030504030204" pitchFamily="34" charset="0"/>
              </a:rPr>
              <a:t>Yasmeen Hossam El-din Mohamed Mahran (Group 4 section 4)</a:t>
            </a:r>
          </a:p>
          <a:p>
            <a:pPr algn="ctr">
              <a:lnSpc>
                <a:spcPct val="150000"/>
              </a:lnSpc>
            </a:pPr>
            <a:r>
              <a:rPr lang="en-US" sz="2000" dirty="0">
                <a:solidFill>
                  <a:schemeClr val="tx1"/>
                </a:solidFill>
                <a:latin typeface="Arial Rounded MT Bold" panose="020F0704030504030204" pitchFamily="34" charset="0"/>
              </a:rPr>
              <a:t>Mohamed Mamdouh Allam Ahmed (Group 4 section 1)</a:t>
            </a:r>
          </a:p>
          <a:p>
            <a:pPr algn="ctr">
              <a:lnSpc>
                <a:spcPct val="150000"/>
              </a:lnSpc>
            </a:pPr>
            <a:r>
              <a:rPr lang="en-US" sz="2000" dirty="0">
                <a:solidFill>
                  <a:schemeClr val="tx1"/>
                </a:solidFill>
                <a:latin typeface="Arial Rounded MT Bold" panose="020F0704030504030204" pitchFamily="34" charset="0"/>
              </a:rPr>
              <a:t>Mena Nashaat Fayez Khalil (Group 4 section 1)</a:t>
            </a:r>
            <a:endParaRPr lang="ar-EG" sz="2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9304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1AD9-6391-FA1D-B8A0-B8E3D999D7AD}"/>
              </a:ext>
            </a:extLst>
          </p:cNvPr>
          <p:cNvSpPr>
            <a:spLocks noGrp="1"/>
          </p:cNvSpPr>
          <p:nvPr>
            <p:ph type="title"/>
          </p:nvPr>
        </p:nvSpPr>
        <p:spPr/>
        <p:txBody>
          <a:bodyPr/>
          <a:lstStyle/>
          <a:p>
            <a:r>
              <a:rPr lang="en-US" dirty="0"/>
              <a:t>Columns</a:t>
            </a:r>
            <a:endParaRPr lang="ar-EG" dirty="0"/>
          </a:p>
        </p:txBody>
      </p:sp>
      <p:sp>
        <p:nvSpPr>
          <p:cNvPr id="3" name="Content Placeholder 2">
            <a:extLst>
              <a:ext uri="{FF2B5EF4-FFF2-40B4-BE49-F238E27FC236}">
                <a16:creationId xmlns:a16="http://schemas.microsoft.com/office/drawing/2014/main" id="{5645ECCA-E6A8-F071-7581-6DBEA05E23B0}"/>
              </a:ext>
            </a:extLst>
          </p:cNvPr>
          <p:cNvSpPr>
            <a:spLocks noGrp="1"/>
          </p:cNvSpPr>
          <p:nvPr>
            <p:ph idx="1"/>
          </p:nvPr>
        </p:nvSpPr>
        <p:spPr>
          <a:xfrm>
            <a:off x="914400" y="1584569"/>
            <a:ext cx="7119938" cy="2890625"/>
          </a:xfrm>
        </p:spPr>
        <p:txBody>
          <a:bodyPr>
            <a:normAutofit fontScale="92500" lnSpcReduction="10000"/>
          </a:bodyPr>
          <a:lstStyle/>
          <a:p>
            <a:r>
              <a:rPr lang="en-US" dirty="0"/>
              <a:t>Pregnancies: Number of times pregnant</a:t>
            </a:r>
          </a:p>
          <a:p>
            <a:r>
              <a:rPr lang="en-US" dirty="0"/>
              <a:t>Glucose : Plasma glucose concentration a 2 hours in an oral glucose tolerance test</a:t>
            </a:r>
          </a:p>
          <a:p>
            <a:r>
              <a:rPr lang="en-US" dirty="0" err="1"/>
              <a:t>BloodPressure</a:t>
            </a:r>
            <a:r>
              <a:rPr lang="en-US" dirty="0"/>
              <a:t> : Diastolic blood pressure (mm Hg)</a:t>
            </a:r>
          </a:p>
          <a:p>
            <a:r>
              <a:rPr lang="en-US" dirty="0" err="1"/>
              <a:t>SkinThickness</a:t>
            </a:r>
            <a:r>
              <a:rPr lang="en-US" dirty="0"/>
              <a:t> : Triceps skin fold thickness (mm)</a:t>
            </a:r>
          </a:p>
          <a:p>
            <a:r>
              <a:rPr lang="en-US" dirty="0"/>
              <a:t>Insulin : 2-Hour serum insulin (mu U/ml)</a:t>
            </a:r>
          </a:p>
          <a:p>
            <a:r>
              <a:rPr lang="en-US" dirty="0"/>
              <a:t>BMI : Body mass index (weight in kg/(height in m)^2)</a:t>
            </a:r>
          </a:p>
          <a:p>
            <a:r>
              <a:rPr lang="en-US" dirty="0" err="1"/>
              <a:t>DiabetesPedigreeFunction</a:t>
            </a:r>
            <a:r>
              <a:rPr lang="en-US" dirty="0"/>
              <a:t> : It provided some data on diabetes mellitus history in relatives and the genetic relationship of those relatives to the patient.</a:t>
            </a:r>
          </a:p>
          <a:p>
            <a:r>
              <a:rPr lang="en-US" dirty="0"/>
              <a:t>Age : Age (years)</a:t>
            </a:r>
          </a:p>
          <a:p>
            <a:r>
              <a:rPr lang="en-US" dirty="0"/>
              <a:t>Outcome : Class variable (0 or 1) 268 of 768 are 1, the others are 0</a:t>
            </a:r>
            <a:endParaRPr lang="ar-EG" dirty="0"/>
          </a:p>
        </p:txBody>
      </p:sp>
    </p:spTree>
    <p:extLst>
      <p:ext uri="{BB962C8B-B14F-4D97-AF65-F5344CB8AC3E}">
        <p14:creationId xmlns:p14="http://schemas.microsoft.com/office/powerpoint/2010/main" val="260334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7" name="Group 32">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828" y="4791194"/>
            <a:ext cx="268562" cy="276723"/>
            <a:chOff x="4135740" y="1795926"/>
            <a:chExt cx="558732" cy="575710"/>
          </a:xfrm>
        </p:grpSpPr>
        <p:grpSp>
          <p:nvGrpSpPr>
            <p:cNvPr id="34" name="Group 33">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6" name="Straight Connector 35">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Oval 34">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grpSp>
      <p:sp useBgFill="1">
        <p:nvSpPr>
          <p:cNvPr id="59" name="Rectangle 38">
            <a:extLst>
              <a:ext uri="{FF2B5EF4-FFF2-40B4-BE49-F238E27FC236}">
                <a16:creationId xmlns:a16="http://schemas.microsoft.com/office/drawing/2014/main" id="{450FBA5D-3C8A-4C32-B7D0-B45D4B660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sp>
        <p:nvSpPr>
          <p:cNvPr id="60" name="Rectangle 40">
            <a:extLst>
              <a:ext uri="{FF2B5EF4-FFF2-40B4-BE49-F238E27FC236}">
                <a16:creationId xmlns:a16="http://schemas.microsoft.com/office/drawing/2014/main" id="{024C0170-3916-4625-8190-2E3BF113A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578" y="365487"/>
            <a:ext cx="8184427" cy="4343287"/>
          </a:xfrm>
          <a:prstGeom prst="rect">
            <a:avLst/>
          </a:prstGeom>
          <a:solidFill>
            <a:schemeClr val="tx1"/>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sp>
        <p:nvSpPr>
          <p:cNvPr id="61" name="Freeform: Shape 42">
            <a:extLst>
              <a:ext uri="{FF2B5EF4-FFF2-40B4-BE49-F238E27FC236}">
                <a16:creationId xmlns:a16="http://schemas.microsoft.com/office/drawing/2014/main" id="{23CE7398-691E-4D63-BCA9-06B1A5F66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933" y="426373"/>
            <a:ext cx="7998135" cy="4232696"/>
          </a:xfrm>
          <a:custGeom>
            <a:avLst/>
            <a:gdLst>
              <a:gd name="connsiteX0" fmla="*/ 7523612 w 10307628"/>
              <a:gd name="connsiteY0" fmla="*/ 0 h 5643595"/>
              <a:gd name="connsiteX1" fmla="*/ 7564336 w 10307628"/>
              <a:gd name="connsiteY1" fmla="*/ 814 h 5643595"/>
              <a:gd name="connsiteX2" fmla="*/ 7617236 w 10307628"/>
              <a:gd name="connsiteY2" fmla="*/ 6056 h 5643595"/>
              <a:gd name="connsiteX3" fmla="*/ 7672131 w 10307628"/>
              <a:gd name="connsiteY3" fmla="*/ 18215 h 5643595"/>
              <a:gd name="connsiteX4" fmla="*/ 7725823 w 10307628"/>
              <a:gd name="connsiteY4" fmla="*/ 28825 h 5643595"/>
              <a:gd name="connsiteX5" fmla="*/ 7821953 w 10307628"/>
              <a:gd name="connsiteY5" fmla="*/ 28825 h 5643595"/>
              <a:gd name="connsiteX6" fmla="*/ 8546161 w 10307628"/>
              <a:gd name="connsiteY6" fmla="*/ 28825 h 5643595"/>
              <a:gd name="connsiteX7" fmla="*/ 8600506 w 10307628"/>
              <a:gd name="connsiteY7" fmla="*/ 18870 h 5643595"/>
              <a:gd name="connsiteX8" fmla="*/ 8653340 w 10307628"/>
              <a:gd name="connsiteY8" fmla="*/ 28825 h 5643595"/>
              <a:gd name="connsiteX9" fmla="*/ 10272011 w 10307628"/>
              <a:gd name="connsiteY9" fmla="*/ 28825 h 5643595"/>
              <a:gd name="connsiteX10" fmla="*/ 10307628 w 10307628"/>
              <a:gd name="connsiteY10" fmla="*/ 64204 h 5643595"/>
              <a:gd name="connsiteX11" fmla="*/ 10307628 w 10307628"/>
              <a:gd name="connsiteY11" fmla="*/ 2653338 h 5643595"/>
              <a:gd name="connsiteX12" fmla="*/ 10307628 w 10307628"/>
              <a:gd name="connsiteY12" fmla="*/ 2970007 h 5643595"/>
              <a:gd name="connsiteX13" fmla="*/ 10307628 w 10307628"/>
              <a:gd name="connsiteY13" fmla="*/ 5559141 h 5643595"/>
              <a:gd name="connsiteX14" fmla="*/ 10272011 w 10307628"/>
              <a:gd name="connsiteY14" fmla="*/ 5594621 h 5643595"/>
              <a:gd name="connsiteX15" fmla="*/ 6443177 w 10307628"/>
              <a:gd name="connsiteY15" fmla="*/ 5594621 h 5643595"/>
              <a:gd name="connsiteX16" fmla="*/ 4119673 w 10307628"/>
              <a:gd name="connsiteY16" fmla="*/ 5594621 h 5643595"/>
              <a:gd name="connsiteX17" fmla="*/ 4118280 w 10307628"/>
              <a:gd name="connsiteY17" fmla="*/ 5594853 h 5643595"/>
              <a:gd name="connsiteX18" fmla="*/ 3917240 w 10307628"/>
              <a:gd name="connsiteY18" fmla="*/ 5594778 h 5643595"/>
              <a:gd name="connsiteX19" fmla="*/ 3884156 w 10307628"/>
              <a:gd name="connsiteY19" fmla="*/ 5594621 h 5643595"/>
              <a:gd name="connsiteX20" fmla="*/ 3470148 w 10307628"/>
              <a:gd name="connsiteY20" fmla="*/ 5594621 h 5643595"/>
              <a:gd name="connsiteX21" fmla="*/ 2841591 w 10307628"/>
              <a:gd name="connsiteY21" fmla="*/ 5594621 h 5643595"/>
              <a:gd name="connsiteX22" fmla="*/ 2114476 w 10307628"/>
              <a:gd name="connsiteY22" fmla="*/ 5594621 h 5643595"/>
              <a:gd name="connsiteX23" fmla="*/ 2097071 w 10307628"/>
              <a:gd name="connsiteY23" fmla="*/ 5596192 h 5643595"/>
              <a:gd name="connsiteX24" fmla="*/ 2029282 w 10307628"/>
              <a:gd name="connsiteY24" fmla="*/ 5605909 h 5643595"/>
              <a:gd name="connsiteX25" fmla="*/ 2014804 w 10307628"/>
              <a:gd name="connsiteY25" fmla="*/ 5611360 h 5643595"/>
              <a:gd name="connsiteX26" fmla="*/ 1997908 w 10307628"/>
              <a:gd name="connsiteY26" fmla="*/ 5606704 h 5643595"/>
              <a:gd name="connsiteX27" fmla="*/ 1992883 w 10307628"/>
              <a:gd name="connsiteY27" fmla="*/ 5602137 h 5643595"/>
              <a:gd name="connsiteX28" fmla="*/ 1938960 w 10307628"/>
              <a:gd name="connsiteY28" fmla="*/ 5611206 h 5643595"/>
              <a:gd name="connsiteX29" fmla="*/ 1932440 w 10307628"/>
              <a:gd name="connsiteY29" fmla="*/ 5611460 h 5643595"/>
              <a:gd name="connsiteX30" fmla="*/ 1887491 w 10307628"/>
              <a:gd name="connsiteY30" fmla="*/ 5610177 h 5643595"/>
              <a:gd name="connsiteX31" fmla="*/ 1820635 w 10307628"/>
              <a:gd name="connsiteY31" fmla="*/ 5603551 h 5643595"/>
              <a:gd name="connsiteX32" fmla="*/ 1799173 w 10307628"/>
              <a:gd name="connsiteY32" fmla="*/ 5594621 h 5643595"/>
              <a:gd name="connsiteX33" fmla="*/ 1548815 w 10307628"/>
              <a:gd name="connsiteY33" fmla="*/ 5594621 h 5643595"/>
              <a:gd name="connsiteX34" fmla="*/ 1541980 w 10307628"/>
              <a:gd name="connsiteY34" fmla="*/ 5596003 h 5643595"/>
              <a:gd name="connsiteX35" fmla="*/ 1537680 w 10307628"/>
              <a:gd name="connsiteY35" fmla="*/ 5605733 h 5643595"/>
              <a:gd name="connsiteX36" fmla="*/ 1514498 w 10307628"/>
              <a:gd name="connsiteY36" fmla="*/ 5602486 h 5643595"/>
              <a:gd name="connsiteX37" fmla="*/ 1510445 w 10307628"/>
              <a:gd name="connsiteY37" fmla="*/ 5601724 h 5643595"/>
              <a:gd name="connsiteX38" fmla="*/ 1495380 w 10307628"/>
              <a:gd name="connsiteY38" fmla="*/ 5603076 h 5643595"/>
              <a:gd name="connsiteX39" fmla="*/ 1489703 w 10307628"/>
              <a:gd name="connsiteY39" fmla="*/ 5597953 h 5643595"/>
              <a:gd name="connsiteX40" fmla="*/ 1438669 w 10307628"/>
              <a:gd name="connsiteY40" fmla="*/ 5600070 h 5643595"/>
              <a:gd name="connsiteX41" fmla="*/ 1341411 w 10307628"/>
              <a:gd name="connsiteY41" fmla="*/ 5613769 h 5643595"/>
              <a:gd name="connsiteX42" fmla="*/ 1326425 w 10307628"/>
              <a:gd name="connsiteY42" fmla="*/ 5619375 h 5643595"/>
              <a:gd name="connsiteX43" fmla="*/ 1227256 w 10307628"/>
              <a:gd name="connsiteY43" fmla="*/ 5628327 h 5643595"/>
              <a:gd name="connsiteX44" fmla="*/ 1159467 w 10307628"/>
              <a:gd name="connsiteY44" fmla="*/ 5638044 h 5643595"/>
              <a:gd name="connsiteX45" fmla="*/ 1144990 w 10307628"/>
              <a:gd name="connsiteY45" fmla="*/ 5643495 h 5643595"/>
              <a:gd name="connsiteX46" fmla="*/ 1128094 w 10307628"/>
              <a:gd name="connsiteY46" fmla="*/ 5638839 h 5643595"/>
              <a:gd name="connsiteX47" fmla="*/ 1123068 w 10307628"/>
              <a:gd name="connsiteY47" fmla="*/ 5634272 h 5643595"/>
              <a:gd name="connsiteX48" fmla="*/ 1069146 w 10307628"/>
              <a:gd name="connsiteY48" fmla="*/ 5643341 h 5643595"/>
              <a:gd name="connsiteX49" fmla="*/ 1062626 w 10307628"/>
              <a:gd name="connsiteY49" fmla="*/ 5643595 h 5643595"/>
              <a:gd name="connsiteX50" fmla="*/ 1017678 w 10307628"/>
              <a:gd name="connsiteY50" fmla="*/ 5642312 h 5643595"/>
              <a:gd name="connsiteX51" fmla="*/ 950822 w 10307628"/>
              <a:gd name="connsiteY51" fmla="*/ 5635687 h 5643595"/>
              <a:gd name="connsiteX52" fmla="*/ 881443 w 10307628"/>
              <a:gd name="connsiteY52" fmla="*/ 5620321 h 5643595"/>
              <a:gd name="connsiteX53" fmla="*/ 841388 w 10307628"/>
              <a:gd name="connsiteY53" fmla="*/ 5614082 h 5643595"/>
              <a:gd name="connsiteX54" fmla="*/ 813523 w 10307628"/>
              <a:gd name="connsiteY54" fmla="*/ 5606907 h 5643595"/>
              <a:gd name="connsiteX55" fmla="*/ 735712 w 10307628"/>
              <a:gd name="connsiteY55" fmla="*/ 5602820 h 5643595"/>
              <a:gd name="connsiteX56" fmla="*/ 603858 w 10307628"/>
              <a:gd name="connsiteY56" fmla="*/ 5601972 h 5643595"/>
              <a:gd name="connsiteX57" fmla="*/ 571767 w 10307628"/>
              <a:gd name="connsiteY57" fmla="*/ 5598288 h 5643595"/>
              <a:gd name="connsiteX58" fmla="*/ 558333 w 10307628"/>
              <a:gd name="connsiteY58" fmla="*/ 5594621 h 5643595"/>
              <a:gd name="connsiteX59" fmla="*/ 33335 w 10307628"/>
              <a:gd name="connsiteY59" fmla="*/ 5594621 h 5643595"/>
              <a:gd name="connsiteX60" fmla="*/ 33335 w 10307628"/>
              <a:gd name="connsiteY60" fmla="*/ 5592586 h 5643595"/>
              <a:gd name="connsiteX61" fmla="*/ 9849 w 10307628"/>
              <a:gd name="connsiteY61" fmla="*/ 5582821 h 5643595"/>
              <a:gd name="connsiteX62" fmla="*/ 0 w 10307628"/>
              <a:gd name="connsiteY62" fmla="*/ 5559138 h 5643595"/>
              <a:gd name="connsiteX63" fmla="*/ 0 w 10307628"/>
              <a:gd name="connsiteY63" fmla="*/ 2822796 h 5643595"/>
              <a:gd name="connsiteX64" fmla="*/ 4140 w 10307628"/>
              <a:gd name="connsiteY64" fmla="*/ 2814726 h 5643595"/>
              <a:gd name="connsiteX65" fmla="*/ 37 w 10307628"/>
              <a:gd name="connsiteY65" fmla="*/ 2804856 h 5643595"/>
              <a:gd name="connsiteX66" fmla="*/ 37 w 10307628"/>
              <a:gd name="connsiteY66" fmla="*/ 58894 h 5643595"/>
              <a:gd name="connsiteX67" fmla="*/ 9918 w 10307628"/>
              <a:gd name="connsiteY67" fmla="*/ 35273 h 5643595"/>
              <a:gd name="connsiteX68" fmla="*/ 33335 w 10307628"/>
              <a:gd name="connsiteY68" fmla="*/ 25556 h 5643595"/>
              <a:gd name="connsiteX69" fmla="*/ 33335 w 10307628"/>
              <a:gd name="connsiteY69" fmla="*/ 20985 h 5643595"/>
              <a:gd name="connsiteX70" fmla="*/ 6462044 w 10307628"/>
              <a:gd name="connsiteY70" fmla="*/ 25681 h 5643595"/>
              <a:gd name="connsiteX71" fmla="*/ 6534914 w 10307628"/>
              <a:gd name="connsiteY71" fmla="*/ 17249 h 5643595"/>
              <a:gd name="connsiteX72" fmla="*/ 6567445 w 10307628"/>
              <a:gd name="connsiteY72" fmla="*/ 17095 h 5643595"/>
              <a:gd name="connsiteX73" fmla="*/ 6588109 w 10307628"/>
              <a:gd name="connsiteY73" fmla="*/ 17800 h 5643595"/>
              <a:gd name="connsiteX74" fmla="*/ 6595145 w 10307628"/>
              <a:gd name="connsiteY74" fmla="*/ 25835 h 5643595"/>
              <a:gd name="connsiteX75" fmla="*/ 6689366 w 10307628"/>
              <a:gd name="connsiteY75" fmla="*/ 28825 h 5643595"/>
              <a:gd name="connsiteX76" fmla="*/ 6775363 w 10307628"/>
              <a:gd name="connsiteY76" fmla="*/ 25305 h 5643595"/>
              <a:gd name="connsiteX77" fmla="*/ 6788137 w 10307628"/>
              <a:gd name="connsiteY77" fmla="*/ 28825 h 5643595"/>
              <a:gd name="connsiteX78" fmla="*/ 6876098 w 10307628"/>
              <a:gd name="connsiteY78" fmla="*/ 26241 h 5643595"/>
              <a:gd name="connsiteX79" fmla="*/ 6902171 w 10307628"/>
              <a:gd name="connsiteY79" fmla="*/ 28825 h 5643595"/>
              <a:gd name="connsiteX80" fmla="*/ 7255611 w 10307628"/>
              <a:gd name="connsiteY80" fmla="*/ 28825 h 5643595"/>
              <a:gd name="connsiteX81" fmla="*/ 7266027 w 10307628"/>
              <a:gd name="connsiteY81" fmla="*/ 26513 h 5643595"/>
              <a:gd name="connsiteX82" fmla="*/ 7320041 w 10307628"/>
              <a:gd name="connsiteY82" fmla="*/ 18963 h 5643595"/>
              <a:gd name="connsiteX83" fmla="*/ 7398508 w 10307628"/>
              <a:gd name="connsiteY83" fmla="*/ 11880 h 5643595"/>
              <a:gd name="connsiteX84" fmla="*/ 7452146 w 10307628"/>
              <a:gd name="connsiteY84" fmla="*/ 4191 h 5643595"/>
              <a:gd name="connsiteX85" fmla="*/ 7480946 w 10307628"/>
              <a:gd name="connsiteY85" fmla="*/ 7176 h 5643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0307628" h="5643595">
                <a:moveTo>
                  <a:pt x="7523612" y="0"/>
                </a:moveTo>
                <a:lnTo>
                  <a:pt x="7564336" y="814"/>
                </a:lnTo>
                <a:lnTo>
                  <a:pt x="7617236" y="6056"/>
                </a:lnTo>
                <a:cubicBezTo>
                  <a:pt x="7634734" y="10110"/>
                  <a:pt x="7650532" y="26698"/>
                  <a:pt x="7672131" y="18215"/>
                </a:cubicBezTo>
                <a:lnTo>
                  <a:pt x="7725823" y="28825"/>
                </a:lnTo>
                <a:lnTo>
                  <a:pt x="7821953" y="28825"/>
                </a:lnTo>
                <a:lnTo>
                  <a:pt x="8546161" y="28825"/>
                </a:lnTo>
                <a:cubicBezTo>
                  <a:pt x="8564276" y="25507"/>
                  <a:pt x="8570853" y="19308"/>
                  <a:pt x="8600506" y="18870"/>
                </a:cubicBezTo>
                <a:lnTo>
                  <a:pt x="8653340" y="28825"/>
                </a:lnTo>
                <a:lnTo>
                  <a:pt x="10272011" y="28825"/>
                </a:lnTo>
                <a:cubicBezTo>
                  <a:pt x="10291620" y="28876"/>
                  <a:pt x="10307516" y="44670"/>
                  <a:pt x="10307628" y="64204"/>
                </a:cubicBezTo>
                <a:lnTo>
                  <a:pt x="10307628" y="2653338"/>
                </a:lnTo>
                <a:lnTo>
                  <a:pt x="10307628" y="2970007"/>
                </a:lnTo>
                <a:lnTo>
                  <a:pt x="10307628" y="5559141"/>
                </a:lnTo>
                <a:cubicBezTo>
                  <a:pt x="10307578" y="5578714"/>
                  <a:pt x="10291661" y="5594566"/>
                  <a:pt x="10272011" y="5594621"/>
                </a:cubicBezTo>
                <a:lnTo>
                  <a:pt x="6443177" y="5594621"/>
                </a:lnTo>
                <a:lnTo>
                  <a:pt x="4119673" y="5594621"/>
                </a:lnTo>
                <a:lnTo>
                  <a:pt x="4118280" y="5594853"/>
                </a:lnTo>
                <a:cubicBezTo>
                  <a:pt x="4063035" y="5600785"/>
                  <a:pt x="3909904" y="5601986"/>
                  <a:pt x="3917240" y="5594778"/>
                </a:cubicBezTo>
                <a:lnTo>
                  <a:pt x="3884156" y="5594621"/>
                </a:lnTo>
                <a:lnTo>
                  <a:pt x="3470148" y="5594621"/>
                </a:lnTo>
                <a:lnTo>
                  <a:pt x="2841591" y="5594621"/>
                </a:lnTo>
                <a:lnTo>
                  <a:pt x="2114476" y="5594621"/>
                </a:lnTo>
                <a:lnTo>
                  <a:pt x="2097071" y="5596192"/>
                </a:lnTo>
                <a:lnTo>
                  <a:pt x="2029282" y="5605909"/>
                </a:lnTo>
                <a:lnTo>
                  <a:pt x="2014804" y="5611360"/>
                </a:lnTo>
                <a:lnTo>
                  <a:pt x="1997908" y="5606704"/>
                </a:lnTo>
                <a:cubicBezTo>
                  <a:pt x="1995831" y="5605333"/>
                  <a:pt x="1994139" y="5603792"/>
                  <a:pt x="1992883" y="5602137"/>
                </a:cubicBezTo>
                <a:lnTo>
                  <a:pt x="1938960" y="5611206"/>
                </a:lnTo>
                <a:lnTo>
                  <a:pt x="1932440" y="5611460"/>
                </a:lnTo>
                <a:lnTo>
                  <a:pt x="1887491" y="5610177"/>
                </a:lnTo>
                <a:lnTo>
                  <a:pt x="1820635" y="5603551"/>
                </a:lnTo>
                <a:lnTo>
                  <a:pt x="1799173" y="5594621"/>
                </a:lnTo>
                <a:lnTo>
                  <a:pt x="1548815" y="5594621"/>
                </a:lnTo>
                <a:lnTo>
                  <a:pt x="1541980" y="5596003"/>
                </a:lnTo>
                <a:cubicBezTo>
                  <a:pt x="1538646" y="5597868"/>
                  <a:pt x="1536859" y="5600896"/>
                  <a:pt x="1537680" y="5605733"/>
                </a:cubicBezTo>
                <a:cubicBezTo>
                  <a:pt x="1529903" y="5605249"/>
                  <a:pt x="1522231" y="5603967"/>
                  <a:pt x="1514498" y="5602486"/>
                </a:cubicBezTo>
                <a:lnTo>
                  <a:pt x="1510445" y="5601724"/>
                </a:lnTo>
                <a:lnTo>
                  <a:pt x="1495380" y="5603076"/>
                </a:lnTo>
                <a:lnTo>
                  <a:pt x="1489703" y="5597953"/>
                </a:lnTo>
                <a:lnTo>
                  <a:pt x="1438669" y="5600070"/>
                </a:lnTo>
                <a:cubicBezTo>
                  <a:pt x="1416864" y="5613995"/>
                  <a:pt x="1375615" y="5607614"/>
                  <a:pt x="1341411" y="5613769"/>
                </a:cubicBezTo>
                <a:lnTo>
                  <a:pt x="1326425" y="5619375"/>
                </a:lnTo>
                <a:lnTo>
                  <a:pt x="1227256" y="5628327"/>
                </a:lnTo>
                <a:lnTo>
                  <a:pt x="1159467" y="5638044"/>
                </a:lnTo>
                <a:lnTo>
                  <a:pt x="1144990" y="5643495"/>
                </a:lnTo>
                <a:lnTo>
                  <a:pt x="1128094" y="5638839"/>
                </a:lnTo>
                <a:cubicBezTo>
                  <a:pt x="1126017" y="5637468"/>
                  <a:pt x="1124325" y="5635928"/>
                  <a:pt x="1123068" y="5634272"/>
                </a:cubicBezTo>
                <a:lnTo>
                  <a:pt x="1069146" y="5643341"/>
                </a:lnTo>
                <a:lnTo>
                  <a:pt x="1062626" y="5643595"/>
                </a:lnTo>
                <a:lnTo>
                  <a:pt x="1017678" y="5642312"/>
                </a:lnTo>
                <a:lnTo>
                  <a:pt x="950822" y="5635687"/>
                </a:lnTo>
                <a:cubicBezTo>
                  <a:pt x="928707" y="5630564"/>
                  <a:pt x="908740" y="5609600"/>
                  <a:pt x="881443" y="5620321"/>
                </a:cubicBezTo>
                <a:cubicBezTo>
                  <a:pt x="887490" y="5608452"/>
                  <a:pt x="849018" y="5624096"/>
                  <a:pt x="841388" y="5614082"/>
                </a:cubicBezTo>
                <a:cubicBezTo>
                  <a:pt x="836905" y="5605753"/>
                  <a:pt x="824190" y="5608558"/>
                  <a:pt x="813523" y="5606907"/>
                </a:cubicBezTo>
                <a:cubicBezTo>
                  <a:pt x="804209" y="5599147"/>
                  <a:pt x="752612" y="5598835"/>
                  <a:pt x="735712" y="5602820"/>
                </a:cubicBezTo>
                <a:cubicBezTo>
                  <a:pt x="689434" y="5619272"/>
                  <a:pt x="641095" y="5589736"/>
                  <a:pt x="603858" y="5601972"/>
                </a:cubicBezTo>
                <a:cubicBezTo>
                  <a:pt x="588872" y="5601233"/>
                  <a:pt x="578969" y="5599815"/>
                  <a:pt x="571767" y="5598288"/>
                </a:cubicBezTo>
                <a:lnTo>
                  <a:pt x="558333" y="5594621"/>
                </a:lnTo>
                <a:lnTo>
                  <a:pt x="33335" y="5594621"/>
                </a:lnTo>
                <a:lnTo>
                  <a:pt x="33335" y="5592586"/>
                </a:lnTo>
                <a:lnTo>
                  <a:pt x="9849" y="5582821"/>
                </a:lnTo>
                <a:cubicBezTo>
                  <a:pt x="3785" y="5576757"/>
                  <a:pt x="27" y="5568387"/>
                  <a:pt x="0" y="5559138"/>
                </a:cubicBezTo>
                <a:lnTo>
                  <a:pt x="0" y="2822796"/>
                </a:lnTo>
                <a:lnTo>
                  <a:pt x="4140" y="2814726"/>
                </a:lnTo>
                <a:lnTo>
                  <a:pt x="37" y="2804856"/>
                </a:lnTo>
                <a:lnTo>
                  <a:pt x="37" y="58894"/>
                </a:lnTo>
                <a:cubicBezTo>
                  <a:pt x="90" y="49664"/>
                  <a:pt x="3857" y="41318"/>
                  <a:pt x="9918" y="35273"/>
                </a:cubicBezTo>
                <a:lnTo>
                  <a:pt x="33335" y="25556"/>
                </a:lnTo>
                <a:lnTo>
                  <a:pt x="33335" y="20985"/>
                </a:lnTo>
                <a:lnTo>
                  <a:pt x="6462044" y="25681"/>
                </a:lnTo>
                <a:lnTo>
                  <a:pt x="6534914" y="17249"/>
                </a:lnTo>
                <a:cubicBezTo>
                  <a:pt x="6536143" y="17197"/>
                  <a:pt x="6565934" y="17710"/>
                  <a:pt x="6567445" y="17095"/>
                </a:cubicBezTo>
                <a:lnTo>
                  <a:pt x="6588109" y="17800"/>
                </a:lnTo>
                <a:lnTo>
                  <a:pt x="6595145" y="25835"/>
                </a:lnTo>
                <a:cubicBezTo>
                  <a:pt x="6611540" y="29113"/>
                  <a:pt x="6660888" y="28327"/>
                  <a:pt x="6689366" y="28825"/>
                </a:cubicBezTo>
                <a:lnTo>
                  <a:pt x="6775363" y="25305"/>
                </a:lnTo>
                <a:lnTo>
                  <a:pt x="6788137" y="28825"/>
                </a:lnTo>
                <a:lnTo>
                  <a:pt x="6876098" y="26241"/>
                </a:lnTo>
                <a:lnTo>
                  <a:pt x="6902171" y="28825"/>
                </a:lnTo>
                <a:lnTo>
                  <a:pt x="7255611" y="28825"/>
                </a:lnTo>
                <a:lnTo>
                  <a:pt x="7266027" y="26513"/>
                </a:lnTo>
                <a:lnTo>
                  <a:pt x="7320041" y="18963"/>
                </a:lnTo>
                <a:lnTo>
                  <a:pt x="7398508" y="11880"/>
                </a:lnTo>
                <a:lnTo>
                  <a:pt x="7452146" y="4191"/>
                </a:lnTo>
                <a:cubicBezTo>
                  <a:pt x="7465885" y="3407"/>
                  <a:pt x="7469035" y="7874"/>
                  <a:pt x="7480946" y="7176"/>
                </a:cubicBezTo>
                <a:close/>
              </a:path>
            </a:pathLst>
          </a:custGeom>
          <a:blipFill>
            <a:blip r:embed="rId2"/>
            <a:tile tx="0" ty="0" sx="100000" sy="100000" flip="none" algn="tl"/>
          </a:blipFill>
          <a:ln w="9525" cap="flat">
            <a:noFill/>
            <a:prstDash val="solid"/>
            <a:miter/>
          </a:ln>
        </p:spPr>
        <p:txBody>
          <a:bodyPr rtlCol="0" anchor="ctr"/>
          <a:lstStyle/>
          <a:p>
            <a:pPr defTabSz="685800">
              <a:buClrTx/>
            </a:pPr>
            <a:endParaRPr lang="en-US" sz="1350" kern="1200">
              <a:latin typeface="Consolas"/>
              <a:ea typeface="+mn-ea"/>
              <a:cs typeface="+mn-cs"/>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0A73FC02-0721-E0E3-ABC3-665DFC478DFD}"/>
              </a:ext>
            </a:extLst>
          </p:cNvPr>
          <p:cNvPicPr>
            <a:picLocks noGrp="1" noChangeAspect="1"/>
          </p:cNvPicPr>
          <p:nvPr>
            <p:ph idx="1"/>
          </p:nvPr>
        </p:nvPicPr>
        <p:blipFill rotWithShape="1">
          <a:blip r:embed="rId3">
            <a:alphaModFix amt="85000"/>
          </a:blip>
          <a:srcRect r="9300" b="1"/>
          <a:stretch/>
        </p:blipFill>
        <p:spPr>
          <a:xfrm>
            <a:off x="572933" y="426373"/>
            <a:ext cx="7998135" cy="4232696"/>
          </a:xfrm>
          <a:custGeom>
            <a:avLst/>
            <a:gdLst/>
            <a:ahLst/>
            <a:cxnLst/>
            <a:rect l="l" t="t" r="r" b="b"/>
            <a:pathLst>
              <a:path w="10664180" h="5643595">
                <a:moveTo>
                  <a:pt x="7783862" y="0"/>
                </a:moveTo>
                <a:lnTo>
                  <a:pt x="7825995" y="814"/>
                </a:lnTo>
                <a:lnTo>
                  <a:pt x="7880725" y="6056"/>
                </a:lnTo>
                <a:cubicBezTo>
                  <a:pt x="7898827" y="10110"/>
                  <a:pt x="7915172" y="26698"/>
                  <a:pt x="7937519" y="18215"/>
                </a:cubicBezTo>
                <a:lnTo>
                  <a:pt x="7993067" y="28825"/>
                </a:lnTo>
                <a:lnTo>
                  <a:pt x="8092523" y="28825"/>
                </a:lnTo>
                <a:lnTo>
                  <a:pt x="8841782" y="28825"/>
                </a:lnTo>
                <a:cubicBezTo>
                  <a:pt x="8860524" y="25507"/>
                  <a:pt x="8867328" y="19308"/>
                  <a:pt x="8898007" y="18870"/>
                </a:cubicBezTo>
                <a:lnTo>
                  <a:pt x="8952668" y="28825"/>
                </a:lnTo>
                <a:lnTo>
                  <a:pt x="10627331" y="28825"/>
                </a:lnTo>
                <a:cubicBezTo>
                  <a:pt x="10647618" y="28876"/>
                  <a:pt x="10664064" y="44670"/>
                  <a:pt x="10664180" y="64204"/>
                </a:cubicBezTo>
                <a:lnTo>
                  <a:pt x="10664180" y="2653338"/>
                </a:lnTo>
                <a:lnTo>
                  <a:pt x="10664180" y="2970007"/>
                </a:lnTo>
                <a:lnTo>
                  <a:pt x="10664180" y="5559141"/>
                </a:lnTo>
                <a:cubicBezTo>
                  <a:pt x="10664128" y="5578714"/>
                  <a:pt x="10647661" y="5594566"/>
                  <a:pt x="10627331" y="5594621"/>
                </a:cubicBezTo>
                <a:lnTo>
                  <a:pt x="6666054" y="5594621"/>
                </a:lnTo>
                <a:lnTo>
                  <a:pt x="4262178" y="5594621"/>
                </a:lnTo>
                <a:lnTo>
                  <a:pt x="4260736" y="5594853"/>
                </a:lnTo>
                <a:cubicBezTo>
                  <a:pt x="4203580" y="5600785"/>
                  <a:pt x="4045152" y="5601986"/>
                  <a:pt x="4052742" y="5594778"/>
                </a:cubicBezTo>
                <a:lnTo>
                  <a:pt x="4018513" y="5594621"/>
                </a:lnTo>
                <a:lnTo>
                  <a:pt x="3590184" y="5594621"/>
                </a:lnTo>
                <a:lnTo>
                  <a:pt x="2939885" y="5594621"/>
                </a:lnTo>
                <a:lnTo>
                  <a:pt x="2187618" y="5594621"/>
                </a:lnTo>
                <a:lnTo>
                  <a:pt x="2169611" y="5596192"/>
                </a:lnTo>
                <a:lnTo>
                  <a:pt x="2099477" y="5605909"/>
                </a:lnTo>
                <a:lnTo>
                  <a:pt x="2084498" y="5611360"/>
                </a:lnTo>
                <a:lnTo>
                  <a:pt x="2067018" y="5606704"/>
                </a:lnTo>
                <a:cubicBezTo>
                  <a:pt x="2064869" y="5605333"/>
                  <a:pt x="2063119" y="5603792"/>
                  <a:pt x="2061819" y="5602137"/>
                </a:cubicBezTo>
                <a:lnTo>
                  <a:pt x="2006031" y="5611206"/>
                </a:lnTo>
                <a:lnTo>
                  <a:pt x="1999286" y="5611460"/>
                </a:lnTo>
                <a:lnTo>
                  <a:pt x="1952782" y="5610177"/>
                </a:lnTo>
                <a:lnTo>
                  <a:pt x="1883613" y="5603551"/>
                </a:lnTo>
                <a:lnTo>
                  <a:pt x="1861409" y="5594621"/>
                </a:lnTo>
                <a:lnTo>
                  <a:pt x="1602390" y="5594621"/>
                </a:lnTo>
                <a:lnTo>
                  <a:pt x="1595319" y="5596003"/>
                </a:lnTo>
                <a:cubicBezTo>
                  <a:pt x="1591870" y="5597868"/>
                  <a:pt x="1590021" y="5600896"/>
                  <a:pt x="1590870" y="5605733"/>
                </a:cubicBezTo>
                <a:cubicBezTo>
                  <a:pt x="1582824" y="5605249"/>
                  <a:pt x="1574887" y="5603967"/>
                  <a:pt x="1566886" y="5602486"/>
                </a:cubicBezTo>
                <a:lnTo>
                  <a:pt x="1562693" y="5601724"/>
                </a:lnTo>
                <a:lnTo>
                  <a:pt x="1547107" y="5603076"/>
                </a:lnTo>
                <a:lnTo>
                  <a:pt x="1541234" y="5597953"/>
                </a:lnTo>
                <a:lnTo>
                  <a:pt x="1488434" y="5600070"/>
                </a:lnTo>
                <a:cubicBezTo>
                  <a:pt x="1465875" y="5613995"/>
                  <a:pt x="1423199" y="5607614"/>
                  <a:pt x="1387812" y="5613769"/>
                </a:cubicBezTo>
                <a:lnTo>
                  <a:pt x="1372308" y="5619375"/>
                </a:lnTo>
                <a:lnTo>
                  <a:pt x="1269708" y="5628327"/>
                </a:lnTo>
                <a:lnTo>
                  <a:pt x="1199575" y="5638044"/>
                </a:lnTo>
                <a:lnTo>
                  <a:pt x="1184597" y="5643495"/>
                </a:lnTo>
                <a:lnTo>
                  <a:pt x="1167116" y="5638839"/>
                </a:lnTo>
                <a:cubicBezTo>
                  <a:pt x="1164967" y="5637468"/>
                  <a:pt x="1163217" y="5635928"/>
                  <a:pt x="1161916" y="5634272"/>
                </a:cubicBezTo>
                <a:lnTo>
                  <a:pt x="1106129" y="5643341"/>
                </a:lnTo>
                <a:lnTo>
                  <a:pt x="1099384" y="5643595"/>
                </a:lnTo>
                <a:lnTo>
                  <a:pt x="1052881" y="5642312"/>
                </a:lnTo>
                <a:lnTo>
                  <a:pt x="983712" y="5635687"/>
                </a:lnTo>
                <a:cubicBezTo>
                  <a:pt x="960832" y="5630564"/>
                  <a:pt x="940175" y="5609600"/>
                  <a:pt x="911933" y="5620321"/>
                </a:cubicBezTo>
                <a:cubicBezTo>
                  <a:pt x="918189" y="5608452"/>
                  <a:pt x="878387" y="5624096"/>
                  <a:pt x="870493" y="5614082"/>
                </a:cubicBezTo>
                <a:cubicBezTo>
                  <a:pt x="865855" y="5605753"/>
                  <a:pt x="852700" y="5608558"/>
                  <a:pt x="841664" y="5606907"/>
                </a:cubicBezTo>
                <a:cubicBezTo>
                  <a:pt x="832028" y="5599147"/>
                  <a:pt x="778646" y="5598835"/>
                  <a:pt x="761161" y="5602820"/>
                </a:cubicBezTo>
                <a:cubicBezTo>
                  <a:pt x="713282" y="5619272"/>
                  <a:pt x="663271" y="5589736"/>
                  <a:pt x="624746" y="5601972"/>
                </a:cubicBezTo>
                <a:cubicBezTo>
                  <a:pt x="609242" y="5601233"/>
                  <a:pt x="598997" y="5599815"/>
                  <a:pt x="591545" y="5598288"/>
                </a:cubicBezTo>
                <a:lnTo>
                  <a:pt x="577646" y="5594621"/>
                </a:lnTo>
                <a:lnTo>
                  <a:pt x="34488" y="5594621"/>
                </a:lnTo>
                <a:lnTo>
                  <a:pt x="34488" y="5592586"/>
                </a:lnTo>
                <a:lnTo>
                  <a:pt x="10190" y="5582821"/>
                </a:lnTo>
                <a:cubicBezTo>
                  <a:pt x="3916" y="5576757"/>
                  <a:pt x="28" y="5568387"/>
                  <a:pt x="0" y="5559138"/>
                </a:cubicBezTo>
                <a:lnTo>
                  <a:pt x="0" y="2822796"/>
                </a:lnTo>
                <a:lnTo>
                  <a:pt x="4283" y="2814726"/>
                </a:lnTo>
                <a:lnTo>
                  <a:pt x="39" y="2804856"/>
                </a:lnTo>
                <a:lnTo>
                  <a:pt x="39" y="58894"/>
                </a:lnTo>
                <a:cubicBezTo>
                  <a:pt x="93" y="49664"/>
                  <a:pt x="3991" y="41318"/>
                  <a:pt x="10261" y="35273"/>
                </a:cubicBezTo>
                <a:lnTo>
                  <a:pt x="34488" y="25556"/>
                </a:lnTo>
                <a:lnTo>
                  <a:pt x="34488" y="20985"/>
                </a:lnTo>
                <a:lnTo>
                  <a:pt x="6685573" y="25681"/>
                </a:lnTo>
                <a:lnTo>
                  <a:pt x="6760964" y="17249"/>
                </a:lnTo>
                <a:cubicBezTo>
                  <a:pt x="6762236" y="17197"/>
                  <a:pt x="6793057" y="17710"/>
                  <a:pt x="6794620" y="17095"/>
                </a:cubicBezTo>
                <a:lnTo>
                  <a:pt x="6815999" y="17800"/>
                </a:lnTo>
                <a:lnTo>
                  <a:pt x="6823278" y="25835"/>
                </a:lnTo>
                <a:cubicBezTo>
                  <a:pt x="6840241" y="29113"/>
                  <a:pt x="6891296" y="28327"/>
                  <a:pt x="6920759" y="28825"/>
                </a:cubicBezTo>
                <a:lnTo>
                  <a:pt x="7009730" y="25305"/>
                </a:lnTo>
                <a:lnTo>
                  <a:pt x="7022946" y="28825"/>
                </a:lnTo>
                <a:lnTo>
                  <a:pt x="7113950" y="26241"/>
                </a:lnTo>
                <a:lnTo>
                  <a:pt x="7140925" y="28825"/>
                </a:lnTo>
                <a:lnTo>
                  <a:pt x="7506591" y="28825"/>
                </a:lnTo>
                <a:lnTo>
                  <a:pt x="7517367" y="26513"/>
                </a:lnTo>
                <a:lnTo>
                  <a:pt x="7573249" y="18963"/>
                </a:lnTo>
                <a:lnTo>
                  <a:pt x="7654431" y="11880"/>
                </a:lnTo>
                <a:lnTo>
                  <a:pt x="7709924" y="4191"/>
                </a:lnTo>
                <a:cubicBezTo>
                  <a:pt x="7724138" y="3407"/>
                  <a:pt x="7727397" y="7874"/>
                  <a:pt x="7739720" y="7176"/>
                </a:cubicBezTo>
                <a:close/>
              </a:path>
            </a:pathLst>
          </a:custGeom>
        </p:spPr>
      </p:pic>
      <p:sp>
        <p:nvSpPr>
          <p:cNvPr id="62" name="Freeform: Shape 44">
            <a:extLst>
              <a:ext uri="{FF2B5EF4-FFF2-40B4-BE49-F238E27FC236}">
                <a16:creationId xmlns:a16="http://schemas.microsoft.com/office/drawing/2014/main" id="{0C80FB90-4781-4003-8A79-2098DAC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854245">
            <a:off x="8126552" y="-151373"/>
            <a:ext cx="333596" cy="1401290"/>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buClrTx/>
            </a:pPr>
            <a:endParaRPr lang="en-US" sz="1350" kern="1200">
              <a:solidFill>
                <a:srgbClr val="FFFFFF"/>
              </a:solidFill>
              <a:latin typeface="Consolas"/>
            </a:endParaRPr>
          </a:p>
        </p:txBody>
      </p:sp>
      <p:grpSp>
        <p:nvGrpSpPr>
          <p:cNvPr id="63" name="Group 46">
            <a:extLst>
              <a:ext uri="{FF2B5EF4-FFF2-40B4-BE49-F238E27FC236}">
                <a16:creationId xmlns:a16="http://schemas.microsoft.com/office/drawing/2014/main" id="{9ED80E9C-8C3D-424B-969F-FFAE1EE881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828" y="4791194"/>
            <a:ext cx="268562" cy="276723"/>
            <a:chOff x="4135740" y="1795926"/>
            <a:chExt cx="558732" cy="575710"/>
          </a:xfrm>
        </p:grpSpPr>
        <p:grpSp>
          <p:nvGrpSpPr>
            <p:cNvPr id="48" name="Group 47">
              <a:extLst>
                <a:ext uri="{FF2B5EF4-FFF2-40B4-BE49-F238E27FC236}">
                  <a16:creationId xmlns:a16="http://schemas.microsoft.com/office/drawing/2014/main" id="{351E6C5B-843B-4DC0-B590-C0AE3DE80E1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50" name="Straight Connector 49">
                <a:extLst>
                  <a:ext uri="{FF2B5EF4-FFF2-40B4-BE49-F238E27FC236}">
                    <a16:creationId xmlns:a16="http://schemas.microsoft.com/office/drawing/2014/main" id="{89C3115C-006A-48D3-A8DE-F5AB42719B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50">
                <a:extLst>
                  <a:ext uri="{FF2B5EF4-FFF2-40B4-BE49-F238E27FC236}">
                    <a16:creationId xmlns:a16="http://schemas.microsoft.com/office/drawing/2014/main" id="{036768BB-7A03-4D32-BE12-8A0BA73566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Oval 48">
              <a:extLst>
                <a:ext uri="{FF2B5EF4-FFF2-40B4-BE49-F238E27FC236}">
                  <a16:creationId xmlns:a16="http://schemas.microsoft.com/office/drawing/2014/main" id="{7D504A2A-16C1-4523-B806-1DDC38EE73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grpSp>
    </p:spTree>
    <p:extLst>
      <p:ext uri="{BB962C8B-B14F-4D97-AF65-F5344CB8AC3E}">
        <p14:creationId xmlns:p14="http://schemas.microsoft.com/office/powerpoint/2010/main" val="2856637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5" name="Group 56">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828" y="4791194"/>
            <a:ext cx="268562" cy="276723"/>
            <a:chOff x="4135740" y="1795926"/>
            <a:chExt cx="558732" cy="575710"/>
          </a:xfrm>
        </p:grpSpPr>
        <p:grpSp>
          <p:nvGrpSpPr>
            <p:cNvPr id="58" name="Group 57">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60" name="Straight Connector 59">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Oval 58">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grpSp>
      <p:sp useBgFill="1">
        <p:nvSpPr>
          <p:cNvPr id="77" name="Rectangle 62">
            <a:extLst>
              <a:ext uri="{FF2B5EF4-FFF2-40B4-BE49-F238E27FC236}">
                <a16:creationId xmlns:a16="http://schemas.microsoft.com/office/drawing/2014/main" id="{0D62E216-74AA-4F99-82B7-C38E49015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sp>
        <p:nvSpPr>
          <p:cNvPr id="2" name="Title 1">
            <a:extLst>
              <a:ext uri="{FF2B5EF4-FFF2-40B4-BE49-F238E27FC236}">
                <a16:creationId xmlns:a16="http://schemas.microsoft.com/office/drawing/2014/main" id="{30DEF3D2-8202-E2DD-CDF9-C277FA047373}"/>
              </a:ext>
            </a:extLst>
          </p:cNvPr>
          <p:cNvSpPr>
            <a:spLocks noGrp="1"/>
          </p:cNvSpPr>
          <p:nvPr>
            <p:ph type="title"/>
          </p:nvPr>
        </p:nvSpPr>
        <p:spPr>
          <a:xfrm>
            <a:off x="399390" y="213944"/>
            <a:ext cx="2373053" cy="1447989"/>
          </a:xfrm>
        </p:spPr>
        <p:txBody>
          <a:bodyPr vert="horz" lIns="68580" tIns="34290" rIns="68580" bIns="34290" rtlCol="0" anchor="b">
            <a:normAutofit fontScale="90000"/>
          </a:bodyPr>
          <a:lstStyle/>
          <a:p>
            <a:r>
              <a:rPr lang="en-US" dirty="0"/>
              <a:t>Trying Different Models:</a:t>
            </a:r>
          </a:p>
        </p:txBody>
      </p:sp>
      <p:grpSp>
        <p:nvGrpSpPr>
          <p:cNvPr id="78" name="Group 64">
            <a:extLst>
              <a:ext uri="{FF2B5EF4-FFF2-40B4-BE49-F238E27FC236}">
                <a16:creationId xmlns:a16="http://schemas.microsoft.com/office/drawing/2014/main" id="{7C95EB0F-1AE5-42F7-B7F0-B831CF0E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828" y="4791194"/>
            <a:ext cx="268562" cy="276723"/>
            <a:chOff x="4135740" y="1795926"/>
            <a:chExt cx="558732" cy="575710"/>
          </a:xfrm>
        </p:grpSpPr>
        <p:grpSp>
          <p:nvGrpSpPr>
            <p:cNvPr id="66" name="Group 65">
              <a:extLst>
                <a:ext uri="{FF2B5EF4-FFF2-40B4-BE49-F238E27FC236}">
                  <a16:creationId xmlns:a16="http://schemas.microsoft.com/office/drawing/2014/main" id="{A8E8F657-C3DF-4EC0-A179-6C86B2A61F9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68" name="Straight Connector 67">
                <a:extLst>
                  <a:ext uri="{FF2B5EF4-FFF2-40B4-BE49-F238E27FC236}">
                    <a16:creationId xmlns:a16="http://schemas.microsoft.com/office/drawing/2014/main" id="{78ED442E-BBA1-4900-842D-3A5C2384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68">
                <a:extLst>
                  <a:ext uri="{FF2B5EF4-FFF2-40B4-BE49-F238E27FC236}">
                    <a16:creationId xmlns:a16="http://schemas.microsoft.com/office/drawing/2014/main" id="{71D8E0BF-7F84-4E82-BADE-A209974625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0" name="Oval 66">
              <a:extLst>
                <a:ext uri="{FF2B5EF4-FFF2-40B4-BE49-F238E27FC236}">
                  <a16:creationId xmlns:a16="http://schemas.microsoft.com/office/drawing/2014/main" id="{924C8AE5-AC43-4233-89F5-86718C76C0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grpSp>
      <p:pic>
        <p:nvPicPr>
          <p:cNvPr id="7" name="Picture 6">
            <a:extLst>
              <a:ext uri="{FF2B5EF4-FFF2-40B4-BE49-F238E27FC236}">
                <a16:creationId xmlns:a16="http://schemas.microsoft.com/office/drawing/2014/main" id="{E93963E7-EECD-44DC-AAD1-50ED9CC3796C}"/>
              </a:ext>
            </a:extLst>
          </p:cNvPr>
          <p:cNvPicPr>
            <a:picLocks noChangeAspect="1"/>
          </p:cNvPicPr>
          <p:nvPr/>
        </p:nvPicPr>
        <p:blipFill>
          <a:blip r:embed="rId2"/>
          <a:stretch>
            <a:fillRect/>
          </a:stretch>
        </p:blipFill>
        <p:spPr>
          <a:xfrm>
            <a:off x="2237487" y="150212"/>
            <a:ext cx="6641405" cy="4640982"/>
          </a:xfrm>
          <a:prstGeom prst="rect">
            <a:avLst/>
          </a:prstGeom>
        </p:spPr>
      </p:pic>
    </p:spTree>
    <p:extLst>
      <p:ext uri="{BB962C8B-B14F-4D97-AF65-F5344CB8AC3E}">
        <p14:creationId xmlns:p14="http://schemas.microsoft.com/office/powerpoint/2010/main" val="253530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828" y="4791194"/>
            <a:ext cx="268562" cy="276723"/>
            <a:chOff x="4135740" y="1795926"/>
            <a:chExt cx="558732" cy="575710"/>
          </a:xfrm>
        </p:grpSpPr>
        <p:grpSp>
          <p:nvGrpSpPr>
            <p:cNvPr id="34" name="Group 33">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6" name="Straight Connector 35">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Oval 34">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grpSp>
      <p:sp useBgFill="1">
        <p:nvSpPr>
          <p:cNvPr id="39" name="Rectangle 38">
            <a:extLst>
              <a:ext uri="{FF2B5EF4-FFF2-40B4-BE49-F238E27FC236}">
                <a16:creationId xmlns:a16="http://schemas.microsoft.com/office/drawing/2014/main" id="{6BA10EFB-A0C8-4F9F-AB14-5BDF29BF8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sp>
        <p:nvSpPr>
          <p:cNvPr id="2" name="Title 1">
            <a:extLst>
              <a:ext uri="{FF2B5EF4-FFF2-40B4-BE49-F238E27FC236}">
                <a16:creationId xmlns:a16="http://schemas.microsoft.com/office/drawing/2014/main" id="{AE651F6F-BAEE-28CF-3F8F-112B2792A2AC}"/>
              </a:ext>
            </a:extLst>
          </p:cNvPr>
          <p:cNvSpPr>
            <a:spLocks noGrp="1"/>
          </p:cNvSpPr>
          <p:nvPr>
            <p:ph type="title"/>
          </p:nvPr>
        </p:nvSpPr>
        <p:spPr>
          <a:xfrm>
            <a:off x="130828" y="213944"/>
            <a:ext cx="3033857" cy="2684268"/>
          </a:xfrm>
        </p:spPr>
        <p:txBody>
          <a:bodyPr vert="horz" lIns="68580" tIns="34290" rIns="68580" bIns="34290" rtlCol="0" anchor="t">
            <a:normAutofit/>
          </a:bodyPr>
          <a:lstStyle/>
          <a:p>
            <a:pPr>
              <a:lnSpc>
                <a:spcPct val="110000"/>
              </a:lnSpc>
            </a:pPr>
            <a:r>
              <a:rPr lang="en-US" sz="3150" dirty="0"/>
              <a:t>Best Model is logistic Regression with 83% accuracy</a:t>
            </a:r>
          </a:p>
        </p:txBody>
      </p:sp>
      <p:pic>
        <p:nvPicPr>
          <p:cNvPr id="5" name="Content Placeholder 4">
            <a:extLst>
              <a:ext uri="{FF2B5EF4-FFF2-40B4-BE49-F238E27FC236}">
                <a16:creationId xmlns:a16="http://schemas.microsoft.com/office/drawing/2014/main" id="{F5B96973-67B3-6E3F-2187-2178241C43FB}"/>
              </a:ext>
            </a:extLst>
          </p:cNvPr>
          <p:cNvPicPr>
            <a:picLocks noGrp="1" noChangeAspect="1"/>
          </p:cNvPicPr>
          <p:nvPr>
            <p:ph idx="1"/>
          </p:nvPr>
        </p:nvPicPr>
        <p:blipFill>
          <a:blip r:embed="rId2"/>
          <a:stretch>
            <a:fillRect/>
          </a:stretch>
        </p:blipFill>
        <p:spPr>
          <a:xfrm>
            <a:off x="2895337" y="499617"/>
            <a:ext cx="6167961" cy="4363832"/>
          </a:xfrm>
          <a:prstGeom prst="rect">
            <a:avLst/>
          </a:prstGeom>
        </p:spPr>
      </p:pic>
      <p:grpSp>
        <p:nvGrpSpPr>
          <p:cNvPr id="41" name="Group 40">
            <a:extLst>
              <a:ext uri="{FF2B5EF4-FFF2-40B4-BE49-F238E27FC236}">
                <a16:creationId xmlns:a16="http://schemas.microsoft.com/office/drawing/2014/main" id="{74135E37-A761-481E-9A4F-0BE65EDC4D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828" y="4791194"/>
            <a:ext cx="268562" cy="276723"/>
            <a:chOff x="4135740" y="1795926"/>
            <a:chExt cx="558732" cy="575710"/>
          </a:xfrm>
        </p:grpSpPr>
        <p:grpSp>
          <p:nvGrpSpPr>
            <p:cNvPr id="42" name="Group 41">
              <a:extLst>
                <a:ext uri="{FF2B5EF4-FFF2-40B4-BE49-F238E27FC236}">
                  <a16:creationId xmlns:a16="http://schemas.microsoft.com/office/drawing/2014/main" id="{BE4B76E0-C306-4FD0-B2AC-668FA36E5B3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44" name="Straight Connector 43">
                <a:extLst>
                  <a:ext uri="{FF2B5EF4-FFF2-40B4-BE49-F238E27FC236}">
                    <a16:creationId xmlns:a16="http://schemas.microsoft.com/office/drawing/2014/main" id="{E9F88490-F996-4801-8331-09F20E2E5C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57B529-A7FC-43A6-AC18-C4DE05357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Oval 42">
              <a:extLst>
                <a:ext uri="{FF2B5EF4-FFF2-40B4-BE49-F238E27FC236}">
                  <a16:creationId xmlns:a16="http://schemas.microsoft.com/office/drawing/2014/main" id="{D76CA3AA-8F67-44E8-AB53-70B6947C5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grpSp>
    </p:spTree>
    <p:extLst>
      <p:ext uri="{BB962C8B-B14F-4D97-AF65-F5344CB8AC3E}">
        <p14:creationId xmlns:p14="http://schemas.microsoft.com/office/powerpoint/2010/main" val="1513539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828" y="4791194"/>
            <a:ext cx="268562" cy="276723"/>
            <a:chOff x="4135740" y="1795926"/>
            <a:chExt cx="558732" cy="575710"/>
          </a:xfrm>
        </p:grpSpPr>
        <p:grpSp>
          <p:nvGrpSpPr>
            <p:cNvPr id="11" name="Group 10">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grpSp>
      <p:sp useBgFill="1">
        <p:nvSpPr>
          <p:cNvPr id="16" name="Rectangle 15">
            <a:extLst>
              <a:ext uri="{FF2B5EF4-FFF2-40B4-BE49-F238E27FC236}">
                <a16:creationId xmlns:a16="http://schemas.microsoft.com/office/drawing/2014/main" id="{0D62E216-74AA-4F99-82B7-C38E49015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sp>
        <p:nvSpPr>
          <p:cNvPr id="2" name="Title 1">
            <a:extLst>
              <a:ext uri="{FF2B5EF4-FFF2-40B4-BE49-F238E27FC236}">
                <a16:creationId xmlns:a16="http://schemas.microsoft.com/office/drawing/2014/main" id="{6C345B5E-20D0-6A68-E518-F972A01324A2}"/>
              </a:ext>
            </a:extLst>
          </p:cNvPr>
          <p:cNvSpPr>
            <a:spLocks noGrp="1"/>
          </p:cNvSpPr>
          <p:nvPr>
            <p:ph type="title"/>
          </p:nvPr>
        </p:nvSpPr>
        <p:spPr>
          <a:xfrm>
            <a:off x="514350" y="334256"/>
            <a:ext cx="7733180" cy="683239"/>
          </a:xfrm>
        </p:spPr>
        <p:txBody>
          <a:bodyPr vert="horz" lIns="68580" tIns="34290" rIns="68580" bIns="34290" rtlCol="0" anchor="b">
            <a:normAutofit/>
          </a:bodyPr>
          <a:lstStyle/>
          <a:p>
            <a:r>
              <a:rPr lang="en-US" dirty="0"/>
              <a:t>Loading and Saving a model</a:t>
            </a:r>
            <a:endParaRPr lang="en-US"/>
          </a:p>
        </p:txBody>
      </p:sp>
      <p:pic>
        <p:nvPicPr>
          <p:cNvPr id="5" name="Content Placeholder 4">
            <a:extLst>
              <a:ext uri="{FF2B5EF4-FFF2-40B4-BE49-F238E27FC236}">
                <a16:creationId xmlns:a16="http://schemas.microsoft.com/office/drawing/2014/main" id="{83BCDD61-8353-3AC6-8591-A9A9826F14DC}"/>
              </a:ext>
            </a:extLst>
          </p:cNvPr>
          <p:cNvPicPr>
            <a:picLocks noGrp="1" noChangeAspect="1"/>
          </p:cNvPicPr>
          <p:nvPr>
            <p:ph idx="1"/>
          </p:nvPr>
        </p:nvPicPr>
        <p:blipFill>
          <a:blip r:embed="rId2"/>
          <a:stretch>
            <a:fillRect/>
          </a:stretch>
        </p:blipFill>
        <p:spPr>
          <a:xfrm>
            <a:off x="501879" y="2199981"/>
            <a:ext cx="8127772" cy="1686513"/>
          </a:xfrm>
          <a:prstGeom prst="rect">
            <a:avLst/>
          </a:prstGeom>
        </p:spPr>
      </p:pic>
      <p:grpSp>
        <p:nvGrpSpPr>
          <p:cNvPr id="18" name="Group 17">
            <a:extLst>
              <a:ext uri="{FF2B5EF4-FFF2-40B4-BE49-F238E27FC236}">
                <a16:creationId xmlns:a16="http://schemas.microsoft.com/office/drawing/2014/main" id="{7C95EB0F-1AE5-42F7-B7F0-B831CF0E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828" y="4791194"/>
            <a:ext cx="268562" cy="276723"/>
            <a:chOff x="4135740" y="1795926"/>
            <a:chExt cx="558732" cy="575710"/>
          </a:xfrm>
        </p:grpSpPr>
        <p:grpSp>
          <p:nvGrpSpPr>
            <p:cNvPr id="19" name="Group 18">
              <a:extLst>
                <a:ext uri="{FF2B5EF4-FFF2-40B4-BE49-F238E27FC236}">
                  <a16:creationId xmlns:a16="http://schemas.microsoft.com/office/drawing/2014/main" id="{A8E8F657-C3DF-4EC0-A179-6C86B2A61F9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1" name="Straight Connector 20">
                <a:extLst>
                  <a:ext uri="{FF2B5EF4-FFF2-40B4-BE49-F238E27FC236}">
                    <a16:creationId xmlns:a16="http://schemas.microsoft.com/office/drawing/2014/main" id="{78ED442E-BBA1-4900-842D-3A5C2384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1D8E0BF-7F84-4E82-BADE-A209974625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Oval 19">
              <a:extLst>
                <a:ext uri="{FF2B5EF4-FFF2-40B4-BE49-F238E27FC236}">
                  <a16:creationId xmlns:a16="http://schemas.microsoft.com/office/drawing/2014/main" id="{924C8AE5-AC43-4233-89F5-86718C76C0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grpSp>
    </p:spTree>
    <p:extLst>
      <p:ext uri="{BB962C8B-B14F-4D97-AF65-F5344CB8AC3E}">
        <p14:creationId xmlns:p14="http://schemas.microsoft.com/office/powerpoint/2010/main" val="483253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828" y="4791194"/>
            <a:ext cx="268562" cy="276723"/>
            <a:chOff x="4135740" y="1795926"/>
            <a:chExt cx="558732" cy="575710"/>
          </a:xfrm>
        </p:grpSpPr>
        <p:grpSp>
          <p:nvGrpSpPr>
            <p:cNvPr id="11" name="Group 10">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grpSp>
      <p:sp useBgFill="1">
        <p:nvSpPr>
          <p:cNvPr id="16" name="Rectangle 15">
            <a:extLst>
              <a:ext uri="{FF2B5EF4-FFF2-40B4-BE49-F238E27FC236}">
                <a16:creationId xmlns:a16="http://schemas.microsoft.com/office/drawing/2014/main" id="{1A0980D0-C2CB-4F0C-833C-1B6483572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sp>
        <p:nvSpPr>
          <p:cNvPr id="18" name="Rectangle 17">
            <a:extLst>
              <a:ext uri="{FF2B5EF4-FFF2-40B4-BE49-F238E27FC236}">
                <a16:creationId xmlns:a16="http://schemas.microsoft.com/office/drawing/2014/main" id="{316287B8-D771-4102-A547-95F1D484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3361256" y="358826"/>
            <a:ext cx="5558489" cy="420908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sp>
        <p:nvSpPr>
          <p:cNvPr id="20" name="Freeform: Shape 19">
            <a:extLst>
              <a:ext uri="{FF2B5EF4-FFF2-40B4-BE49-F238E27FC236}">
                <a16:creationId xmlns:a16="http://schemas.microsoft.com/office/drawing/2014/main" id="{02B3F3D7-F61A-47E5-9E6D-4718104A56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340000">
            <a:off x="3985478" y="-336264"/>
            <a:ext cx="4321922" cy="5596059"/>
          </a:xfrm>
          <a:custGeom>
            <a:avLst/>
            <a:gdLst>
              <a:gd name="connsiteX0" fmla="*/ 51 w 5747715"/>
              <a:gd name="connsiteY0" fmla="*/ 7156095 h 7476434"/>
              <a:gd name="connsiteX1" fmla="*/ 372468 w 5747715"/>
              <a:gd name="connsiteY1" fmla="*/ 49980 h 7476434"/>
              <a:gd name="connsiteX2" fmla="*/ 428298 w 5747715"/>
              <a:gd name="connsiteY2" fmla="*/ 36 h 7476434"/>
              <a:gd name="connsiteX3" fmla="*/ 1260896 w 5747715"/>
              <a:gd name="connsiteY3" fmla="*/ 43670 h 7476434"/>
              <a:gd name="connsiteX4" fmla="*/ 1260903 w 5747715"/>
              <a:gd name="connsiteY4" fmla="*/ 43667 h 7476434"/>
              <a:gd name="connsiteX5" fmla="*/ 5703188 w 5747715"/>
              <a:gd name="connsiteY5" fmla="*/ 276477 h 7476434"/>
              <a:gd name="connsiteX6" fmla="*/ 5731744 w 5747715"/>
              <a:gd name="connsiteY6" fmla="*/ 290068 h 7476434"/>
              <a:gd name="connsiteX7" fmla="*/ 5737944 w 5747715"/>
              <a:gd name="connsiteY7" fmla="*/ 307379 h 7476434"/>
              <a:gd name="connsiteX8" fmla="*/ 5747715 w 5747715"/>
              <a:gd name="connsiteY8" fmla="*/ 310316 h 7476434"/>
              <a:gd name="connsiteX9" fmla="*/ 5742359 w 5747715"/>
              <a:gd name="connsiteY9" fmla="*/ 368088 h 7476434"/>
              <a:gd name="connsiteX10" fmla="*/ 5729800 w 5747715"/>
              <a:gd name="connsiteY10" fmla="*/ 582441 h 7476434"/>
              <a:gd name="connsiteX11" fmla="*/ 5729763 w 5747715"/>
              <a:gd name="connsiteY11" fmla="*/ 583226 h 7476434"/>
              <a:gd name="connsiteX12" fmla="*/ 5703604 w 5747715"/>
              <a:gd name="connsiteY12" fmla="*/ 1111310 h 7476434"/>
              <a:gd name="connsiteX13" fmla="*/ 5701408 w 5747715"/>
              <a:gd name="connsiteY13" fmla="*/ 1154921 h 7476434"/>
              <a:gd name="connsiteX14" fmla="*/ 5702723 w 5747715"/>
              <a:gd name="connsiteY14" fmla="*/ 1160573 h 7476434"/>
              <a:gd name="connsiteX15" fmla="*/ 5704569 w 5747715"/>
              <a:gd name="connsiteY15" fmla="*/ 1189001 h 7476434"/>
              <a:gd name="connsiteX16" fmla="*/ 5698571 w 5747715"/>
              <a:gd name="connsiteY16" fmla="*/ 1305093 h 7476434"/>
              <a:gd name="connsiteX17" fmla="*/ 5698439 w 5747715"/>
              <a:gd name="connsiteY17" fmla="*/ 1373782 h 7476434"/>
              <a:gd name="connsiteX18" fmla="*/ 5703819 w 5747715"/>
              <a:gd name="connsiteY18" fmla="*/ 1398663 h 7476434"/>
              <a:gd name="connsiteX19" fmla="*/ 5705163 w 5747715"/>
              <a:gd name="connsiteY19" fmla="*/ 1564478 h 7476434"/>
              <a:gd name="connsiteX20" fmla="*/ 5698497 w 5747715"/>
              <a:gd name="connsiteY20" fmla="*/ 1620768 h 7476434"/>
              <a:gd name="connsiteX21" fmla="*/ 5682815 w 5747715"/>
              <a:gd name="connsiteY21" fmla="*/ 1736849 h 7476434"/>
              <a:gd name="connsiteX22" fmla="*/ 5683823 w 5747715"/>
              <a:gd name="connsiteY22" fmla="*/ 1825831 h 7476434"/>
              <a:gd name="connsiteX23" fmla="*/ 5677720 w 5747715"/>
              <a:gd name="connsiteY23" fmla="*/ 1838743 h 7476434"/>
              <a:gd name="connsiteX24" fmla="*/ 5671230 w 5747715"/>
              <a:gd name="connsiteY24" fmla="*/ 1885441 h 7476434"/>
              <a:gd name="connsiteX25" fmla="*/ 5662929 w 5747715"/>
              <a:gd name="connsiteY25" fmla="*/ 1912918 h 7476434"/>
              <a:gd name="connsiteX26" fmla="*/ 5658020 w 5747715"/>
              <a:gd name="connsiteY26" fmla="*/ 2008900 h 7476434"/>
              <a:gd name="connsiteX27" fmla="*/ 5650780 w 5747715"/>
              <a:gd name="connsiteY27" fmla="*/ 2149876 h 7476434"/>
              <a:gd name="connsiteX28" fmla="*/ 5651025 w 5747715"/>
              <a:gd name="connsiteY28" fmla="*/ 2150933 h 7476434"/>
              <a:gd name="connsiteX29" fmla="*/ 5652871 w 5747715"/>
              <a:gd name="connsiteY29" fmla="*/ 2179360 h 7476434"/>
              <a:gd name="connsiteX30" fmla="*/ 5646872 w 5747715"/>
              <a:gd name="connsiteY30" fmla="*/ 2295452 h 7476434"/>
              <a:gd name="connsiteX31" fmla="*/ 5646741 w 5747715"/>
              <a:gd name="connsiteY31" fmla="*/ 2364141 h 7476434"/>
              <a:gd name="connsiteX32" fmla="*/ 5657938 w 5747715"/>
              <a:gd name="connsiteY32" fmla="*/ 2389009 h 7476434"/>
              <a:gd name="connsiteX33" fmla="*/ 5533444 w 5747715"/>
              <a:gd name="connsiteY33" fmla="*/ 4422183 h 7476434"/>
              <a:gd name="connsiteX34" fmla="*/ 5526370 w 5747715"/>
              <a:gd name="connsiteY34" fmla="*/ 4537395 h 7476434"/>
              <a:gd name="connsiteX35" fmla="*/ 5503188 w 5747715"/>
              <a:gd name="connsiteY35" fmla="*/ 4975984 h 7476434"/>
              <a:gd name="connsiteX36" fmla="*/ 5369324 w 5747715"/>
              <a:gd name="connsiteY36" fmla="*/ 7437603 h 7476434"/>
              <a:gd name="connsiteX37" fmla="*/ 5325855 w 5747715"/>
              <a:gd name="connsiteY37" fmla="*/ 7476382 h 7476434"/>
              <a:gd name="connsiteX38" fmla="*/ 4493251 w 5747715"/>
              <a:gd name="connsiteY38" fmla="*/ 7432748 h 7476434"/>
              <a:gd name="connsiteX39" fmla="*/ 4493249 w 5747715"/>
              <a:gd name="connsiteY39" fmla="*/ 7432748 h 7476434"/>
              <a:gd name="connsiteX40" fmla="*/ 39226 w 5747715"/>
              <a:gd name="connsiteY40" fmla="*/ 7199323 h 7476434"/>
              <a:gd name="connsiteX41" fmla="*/ 28872 w 5747715"/>
              <a:gd name="connsiteY41" fmla="*/ 7194396 h 7476434"/>
              <a:gd name="connsiteX42" fmla="*/ 23220 w 5747715"/>
              <a:gd name="connsiteY42" fmla="*/ 7194103 h 7476434"/>
              <a:gd name="connsiteX43" fmla="*/ 23354 w 5747715"/>
              <a:gd name="connsiteY43" fmla="*/ 7191771 h 7476434"/>
              <a:gd name="connsiteX44" fmla="*/ 10670 w 5747715"/>
              <a:gd name="connsiteY44" fmla="*/ 7185736 h 7476434"/>
              <a:gd name="connsiteX45" fmla="*/ 51 w 5747715"/>
              <a:gd name="connsiteY45" fmla="*/ 7156095 h 747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747715" h="7476434">
                <a:moveTo>
                  <a:pt x="51" y="7156095"/>
                </a:moveTo>
                <a:cubicBezTo>
                  <a:pt x="124190" y="4787390"/>
                  <a:pt x="248330" y="2418685"/>
                  <a:pt x="372468" y="49980"/>
                </a:cubicBezTo>
                <a:cubicBezTo>
                  <a:pt x="373654" y="27351"/>
                  <a:pt x="405522" y="-1158"/>
                  <a:pt x="428298" y="36"/>
                </a:cubicBezTo>
                <a:lnTo>
                  <a:pt x="1260896" y="43670"/>
                </a:lnTo>
                <a:lnTo>
                  <a:pt x="1260903" y="43667"/>
                </a:lnTo>
                <a:lnTo>
                  <a:pt x="5703188" y="276477"/>
                </a:lnTo>
                <a:cubicBezTo>
                  <a:pt x="5714585" y="277107"/>
                  <a:pt x="5724660" y="282250"/>
                  <a:pt x="5731744" y="290068"/>
                </a:cubicBezTo>
                <a:lnTo>
                  <a:pt x="5737944" y="307379"/>
                </a:lnTo>
                <a:lnTo>
                  <a:pt x="5747715" y="310316"/>
                </a:lnTo>
                <a:cubicBezTo>
                  <a:pt x="5746977" y="322786"/>
                  <a:pt x="5743096" y="355617"/>
                  <a:pt x="5742359" y="368088"/>
                </a:cubicBezTo>
                <a:lnTo>
                  <a:pt x="5729800" y="582441"/>
                </a:lnTo>
                <a:lnTo>
                  <a:pt x="5729763" y="583226"/>
                </a:lnTo>
                <a:cubicBezTo>
                  <a:pt x="5722428" y="733989"/>
                  <a:pt x="5713606" y="911960"/>
                  <a:pt x="5703604" y="1111310"/>
                </a:cubicBezTo>
                <a:lnTo>
                  <a:pt x="5701408" y="1154921"/>
                </a:lnTo>
                <a:lnTo>
                  <a:pt x="5702723" y="1160573"/>
                </a:lnTo>
                <a:cubicBezTo>
                  <a:pt x="5703803" y="1166988"/>
                  <a:pt x="5704640" y="1175774"/>
                  <a:pt x="5704569" y="1189001"/>
                </a:cubicBezTo>
                <a:cubicBezTo>
                  <a:pt x="5691019" y="1221169"/>
                  <a:pt x="5716594" y="1265177"/>
                  <a:pt x="5698571" y="1305093"/>
                </a:cubicBezTo>
                <a:cubicBezTo>
                  <a:pt x="5693911" y="1319772"/>
                  <a:pt x="5691545" y="1365200"/>
                  <a:pt x="5698439" y="1373782"/>
                </a:cubicBezTo>
                <a:cubicBezTo>
                  <a:pt x="5699458" y="1383251"/>
                  <a:pt x="5696136" y="1394305"/>
                  <a:pt x="5703819" y="1398663"/>
                </a:cubicBezTo>
                <a:cubicBezTo>
                  <a:pt x="5704940" y="1430445"/>
                  <a:pt x="5706050" y="1527461"/>
                  <a:pt x="5705163" y="1564478"/>
                </a:cubicBezTo>
                <a:cubicBezTo>
                  <a:pt x="5704796" y="1577686"/>
                  <a:pt x="5698864" y="1607559"/>
                  <a:pt x="5698497" y="1620768"/>
                </a:cubicBezTo>
                <a:cubicBezTo>
                  <a:pt x="5692571" y="1683165"/>
                  <a:pt x="5688920" y="1698353"/>
                  <a:pt x="5682815" y="1736849"/>
                </a:cubicBezTo>
                <a:cubicBezTo>
                  <a:pt x="5683151" y="1766510"/>
                  <a:pt x="5683487" y="1796170"/>
                  <a:pt x="5683823" y="1825831"/>
                </a:cubicBezTo>
                <a:lnTo>
                  <a:pt x="5677720" y="1838743"/>
                </a:lnTo>
                <a:cubicBezTo>
                  <a:pt x="5673913" y="1853643"/>
                  <a:pt x="5672993" y="1870248"/>
                  <a:pt x="5671230" y="1885441"/>
                </a:cubicBezTo>
                <a:lnTo>
                  <a:pt x="5662929" y="1912918"/>
                </a:lnTo>
                <a:lnTo>
                  <a:pt x="5658020" y="2008900"/>
                </a:lnTo>
                <a:lnTo>
                  <a:pt x="5650780" y="2149876"/>
                </a:lnTo>
                <a:lnTo>
                  <a:pt x="5651025" y="2150933"/>
                </a:lnTo>
                <a:cubicBezTo>
                  <a:pt x="5652105" y="2157348"/>
                  <a:pt x="5652942" y="2166133"/>
                  <a:pt x="5652871" y="2179360"/>
                </a:cubicBezTo>
                <a:cubicBezTo>
                  <a:pt x="5639321" y="2211528"/>
                  <a:pt x="5664896" y="2255536"/>
                  <a:pt x="5646872" y="2295452"/>
                </a:cubicBezTo>
                <a:cubicBezTo>
                  <a:pt x="5642213" y="2310133"/>
                  <a:pt x="5639848" y="2355559"/>
                  <a:pt x="5646741" y="2364141"/>
                </a:cubicBezTo>
                <a:cubicBezTo>
                  <a:pt x="5647760" y="2373611"/>
                  <a:pt x="5650256" y="2384651"/>
                  <a:pt x="5657938" y="2389009"/>
                </a:cubicBezTo>
                <a:cubicBezTo>
                  <a:pt x="5636135" y="2742946"/>
                  <a:pt x="5586710" y="3553874"/>
                  <a:pt x="5533444" y="4422183"/>
                </a:cubicBezTo>
                <a:lnTo>
                  <a:pt x="5526370" y="4537395"/>
                </a:lnTo>
                <a:lnTo>
                  <a:pt x="5503188" y="4975984"/>
                </a:lnTo>
                <a:cubicBezTo>
                  <a:pt x="5446496" y="6045372"/>
                  <a:pt x="5395355" y="6990311"/>
                  <a:pt x="5369324" y="7437603"/>
                </a:cubicBezTo>
                <a:cubicBezTo>
                  <a:pt x="5368009" y="7460204"/>
                  <a:pt x="5348609" y="7477516"/>
                  <a:pt x="5325855" y="7476382"/>
                </a:cubicBezTo>
                <a:lnTo>
                  <a:pt x="4493251" y="7432748"/>
                </a:lnTo>
                <a:lnTo>
                  <a:pt x="4493249" y="7432748"/>
                </a:lnTo>
                <a:lnTo>
                  <a:pt x="39226" y="7199323"/>
                </a:lnTo>
                <a:lnTo>
                  <a:pt x="28872" y="7194396"/>
                </a:lnTo>
                <a:lnTo>
                  <a:pt x="23220" y="7194103"/>
                </a:lnTo>
                <a:lnTo>
                  <a:pt x="23354" y="7191771"/>
                </a:lnTo>
                <a:lnTo>
                  <a:pt x="10670" y="7185736"/>
                </a:lnTo>
                <a:cubicBezTo>
                  <a:pt x="3585" y="7177918"/>
                  <a:pt x="-510" y="7167425"/>
                  <a:pt x="51" y="7156095"/>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buClrTx/>
            </a:pPr>
            <a:endParaRPr lang="en-US" sz="1350" kern="1200">
              <a:solidFill>
                <a:srgbClr val="FFFFFF"/>
              </a:solidFill>
              <a:latin typeface="Consolas"/>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F697E1B6-22ED-0B98-EA5C-86FBD8D05FB8}"/>
              </a:ext>
            </a:extLst>
          </p:cNvPr>
          <p:cNvPicPr>
            <a:picLocks noGrp="1" noChangeAspect="1"/>
          </p:cNvPicPr>
          <p:nvPr>
            <p:ph idx="1"/>
          </p:nvPr>
        </p:nvPicPr>
        <p:blipFill>
          <a:blip r:embed="rId2"/>
          <a:stretch>
            <a:fillRect/>
          </a:stretch>
        </p:blipFill>
        <p:spPr>
          <a:xfrm rot="151251">
            <a:off x="3593269" y="669689"/>
            <a:ext cx="5110939" cy="3564879"/>
          </a:xfrm>
          <a:prstGeom prst="rect">
            <a:avLst/>
          </a:prstGeom>
        </p:spPr>
      </p:pic>
      <p:sp>
        <p:nvSpPr>
          <p:cNvPr id="2" name="Title 1">
            <a:extLst>
              <a:ext uri="{FF2B5EF4-FFF2-40B4-BE49-F238E27FC236}">
                <a16:creationId xmlns:a16="http://schemas.microsoft.com/office/drawing/2014/main" id="{262DAB3F-9C07-997E-130C-E698DA7CE4BB}"/>
              </a:ext>
            </a:extLst>
          </p:cNvPr>
          <p:cNvSpPr>
            <a:spLocks noGrp="1"/>
          </p:cNvSpPr>
          <p:nvPr>
            <p:ph type="title"/>
          </p:nvPr>
        </p:nvSpPr>
        <p:spPr>
          <a:xfrm>
            <a:off x="914399" y="1262209"/>
            <a:ext cx="3338349" cy="2326074"/>
          </a:xfrm>
        </p:spPr>
        <p:txBody>
          <a:bodyPr vert="horz" lIns="68580" tIns="34290" rIns="68580" bIns="34290" rtlCol="0" anchor="b">
            <a:normAutofit/>
          </a:bodyPr>
          <a:lstStyle/>
          <a:p>
            <a:r>
              <a:rPr lang="en-US"/>
              <a:t>Predicting the Outcome Using New data</a:t>
            </a:r>
          </a:p>
        </p:txBody>
      </p:sp>
      <p:sp>
        <p:nvSpPr>
          <p:cNvPr id="22" name="Freeform: Shape 21">
            <a:extLst>
              <a:ext uri="{FF2B5EF4-FFF2-40B4-BE49-F238E27FC236}">
                <a16:creationId xmlns:a16="http://schemas.microsoft.com/office/drawing/2014/main" id="{3BEA892B-8C13-4097-9211-8894FB81B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246142">
            <a:off x="8232251" y="-335503"/>
            <a:ext cx="333596" cy="1543783"/>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buClrTx/>
            </a:pPr>
            <a:endParaRPr lang="en-US" sz="1350" kern="1200">
              <a:solidFill>
                <a:srgbClr val="FFFFFF"/>
              </a:solidFill>
              <a:latin typeface="Consolas"/>
            </a:endParaRPr>
          </a:p>
        </p:txBody>
      </p:sp>
      <p:grpSp>
        <p:nvGrpSpPr>
          <p:cNvPr id="24" name="Group 23">
            <a:extLst>
              <a:ext uri="{FF2B5EF4-FFF2-40B4-BE49-F238E27FC236}">
                <a16:creationId xmlns:a16="http://schemas.microsoft.com/office/drawing/2014/main" id="{D464AF36-4E8E-4205-B8DE-FFA5665C96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828" y="4791194"/>
            <a:ext cx="268562" cy="276723"/>
            <a:chOff x="4135740" y="1795926"/>
            <a:chExt cx="558732" cy="575710"/>
          </a:xfrm>
        </p:grpSpPr>
        <p:grpSp>
          <p:nvGrpSpPr>
            <p:cNvPr id="25" name="Group 24">
              <a:extLst>
                <a:ext uri="{FF2B5EF4-FFF2-40B4-BE49-F238E27FC236}">
                  <a16:creationId xmlns:a16="http://schemas.microsoft.com/office/drawing/2014/main" id="{19823D03-625A-44AF-9047-BEBE5E2D6A1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7" name="Straight Connector 26">
                <a:extLst>
                  <a:ext uri="{FF2B5EF4-FFF2-40B4-BE49-F238E27FC236}">
                    <a16:creationId xmlns:a16="http://schemas.microsoft.com/office/drawing/2014/main" id="{3861FA53-1B2D-42E4-917A-1EFD6335A4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27">
                <a:extLst>
                  <a:ext uri="{FF2B5EF4-FFF2-40B4-BE49-F238E27FC236}">
                    <a16:creationId xmlns:a16="http://schemas.microsoft.com/office/drawing/2014/main" id="{1868A989-D930-4AD4-B238-66F0189140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Oval 25">
              <a:extLst>
                <a:ext uri="{FF2B5EF4-FFF2-40B4-BE49-F238E27FC236}">
                  <a16:creationId xmlns:a16="http://schemas.microsoft.com/office/drawing/2014/main" id="{83729635-CDB3-4134-BFCD-E66EF4736F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onsolas"/>
              </a:endParaRPr>
            </a:p>
          </p:txBody>
        </p:sp>
      </p:grpSp>
    </p:spTree>
    <p:extLst>
      <p:ext uri="{BB962C8B-B14F-4D97-AF65-F5344CB8AC3E}">
        <p14:creationId xmlns:p14="http://schemas.microsoft.com/office/powerpoint/2010/main" val="3519571453"/>
      </p:ext>
    </p:extLst>
  </p:cSld>
  <p:clrMapOvr>
    <a:masterClrMapping/>
  </p:clrMapOvr>
</p:sld>
</file>

<file path=ppt/theme/theme1.xml><?xml version="1.0" encoding="utf-8"?>
<a:theme xmlns:a="http://schemas.openxmlformats.org/drawingml/2006/main" name="World Diabetes Day by Slidesgo">
  <a:themeElements>
    <a:clrScheme name="Simple Light">
      <a:dk1>
        <a:srgbClr val="F6EFE4"/>
      </a:dk1>
      <a:lt1>
        <a:srgbClr val="103C60"/>
      </a:lt1>
      <a:dk2>
        <a:srgbClr val="8CD8E1"/>
      </a:dk2>
      <a:lt2>
        <a:srgbClr val="53A2B9"/>
      </a:lt2>
      <a:accent1>
        <a:srgbClr val="FE5145"/>
      </a:accent1>
      <a:accent2>
        <a:srgbClr val="1C5F5D"/>
      </a:accent2>
      <a:accent3>
        <a:srgbClr val="F6BC9B"/>
      </a:accent3>
      <a:accent4>
        <a:srgbClr val="F08F58"/>
      </a:accent4>
      <a:accent5>
        <a:srgbClr val="FFFFFF"/>
      </a:accent5>
      <a:accent6>
        <a:srgbClr val="FFFFFF"/>
      </a:accent6>
      <a:hlink>
        <a:srgbClr val="F6EFE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etscapeVTI">
  <a:themeElements>
    <a:clrScheme name="AnalogousFromLightSeedRightStep">
      <a:dk1>
        <a:srgbClr val="000000"/>
      </a:dk1>
      <a:lt1>
        <a:srgbClr val="FFFFFF"/>
      </a:lt1>
      <a:dk2>
        <a:srgbClr val="41242C"/>
      </a:dk2>
      <a:lt2>
        <a:srgbClr val="E8E2E3"/>
      </a:lt2>
      <a:accent1>
        <a:srgbClr val="80A9A4"/>
      </a:accent1>
      <a:accent2>
        <a:srgbClr val="7AA5B7"/>
      </a:accent2>
      <a:accent3>
        <a:srgbClr val="92A1C4"/>
      </a:accent3>
      <a:accent4>
        <a:srgbClr val="867FBA"/>
      </a:accent4>
      <a:accent5>
        <a:srgbClr val="B096C6"/>
      </a:accent5>
      <a:accent6>
        <a:srgbClr val="B77FBA"/>
      </a:accent6>
      <a:hlink>
        <a:srgbClr val="AE6972"/>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1124</Words>
  <Application>Microsoft Office PowerPoint</Application>
  <PresentationFormat>On-screen Show (16:9)</PresentationFormat>
  <Paragraphs>77</Paragraphs>
  <Slides>34</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Consolas</vt:lpstr>
      <vt:lpstr>Franklin Gothic Heavy</vt:lpstr>
      <vt:lpstr>Arial</vt:lpstr>
      <vt:lpstr>Arial Rounded MT Bold</vt:lpstr>
      <vt:lpstr>Cairo</vt:lpstr>
      <vt:lpstr>Bungee</vt:lpstr>
      <vt:lpstr>World Diabetes Day by Slidesgo</vt:lpstr>
      <vt:lpstr>StreetscapeVTI</vt:lpstr>
      <vt:lpstr>Predict the onset of diabetes based on diagnostic measures</vt:lpstr>
      <vt:lpstr>Introduction</vt:lpstr>
      <vt:lpstr>About the Dataset</vt:lpstr>
      <vt:lpstr>Columns</vt:lpstr>
      <vt:lpstr>PowerPoint Presentation</vt:lpstr>
      <vt:lpstr>Trying Different Models:</vt:lpstr>
      <vt:lpstr>Best Model is logistic Regression with 83% accuracy</vt:lpstr>
      <vt:lpstr>Loading and Saving a model</vt:lpstr>
      <vt:lpstr>Predicting the Outcome Using New data</vt:lpstr>
      <vt:lpstr>Adding the new data to the Dataset</vt:lpstr>
      <vt:lpstr>Insulin in Human vs pig</vt:lpstr>
      <vt:lpstr>CONTENTS OF THIS TEMPLATE</vt:lpstr>
      <vt:lpstr>Human vs pig insulin</vt:lpstr>
      <vt:lpstr>INTRODUCTION</vt:lpstr>
      <vt:lpstr>PowerPoint Presentation</vt:lpstr>
      <vt:lpstr>Project functions</vt:lpstr>
      <vt:lpstr>1. Sequence generation: we are going to generate the sequence if the sequence were null and the user forgot to enter the sequence or have no fasta file.</vt:lpstr>
      <vt:lpstr>2. Translated protein: At this point, we are translating the RNA sequence to protein sequence.</vt:lpstr>
      <vt:lpstr>3. Complement: Third, we will complement the sequence we have to get its mirror.</vt:lpstr>
      <vt:lpstr>4. Convert to fasta: this function aim to convert the txt file which have the sequence to valid fasta file.</vt:lpstr>
      <vt:lpstr>5. Filtering DNA file: This function seek to clear the sequence from any N-iteration and left it clear to complete the coming operations.</vt:lpstr>
      <vt:lpstr>6. Calculate GC-content: This function is going to calculate the GC content of the sequence. </vt:lpstr>
      <vt:lpstr>7. Alignment the 2 sequences: This function make alignment between the insulin of the pig and of the human. </vt:lpstr>
      <vt:lpstr>8. Vitualization: This function will show some visualizations that clarify the results. </vt:lpstr>
      <vt:lpstr>1) GC content: this visualization calculates the percentage of the C and G nucleotides of the sequence. </vt:lpstr>
      <vt:lpstr>2) sns.FacetGrid: this visualization compare between the age and the glucose.</vt:lpstr>
      <vt:lpstr>2) sns.FacetGrid: this visualization compare between the age and the diabetes.</vt:lpstr>
      <vt:lpstr>2) sns.FacetGrid: this visualization compare between the age and insulin.</vt:lpstr>
      <vt:lpstr>2) sns.FacetGrid: this visualization compare between the age and the BMI.</vt:lpstr>
      <vt:lpstr>2) sns.FacetGrid: this visualization compare between the age and the Skin Thinkness.</vt:lpstr>
      <vt:lpstr>2) sns.FacetGrid: this visualization compare between the age and the Blood pressure.</vt:lpstr>
      <vt:lpstr>3) Analysis of diabetes: these visualizations calculates all the factors that causes the diabetes.</vt:lpstr>
      <vt:lpstr>4) Dot Plot: this visualization comparing the data from human insulin and pig insulin. </vt:lpstr>
      <vt:lpstr>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dc:title>
  <dc:creator>rahma</dc:creator>
  <cp:lastModifiedBy>Mahmoud Sayed Youssef Kotb</cp:lastModifiedBy>
  <cp:revision>11</cp:revision>
  <dcterms:modified xsi:type="dcterms:W3CDTF">2022-05-27T18:47:24Z</dcterms:modified>
</cp:coreProperties>
</file>