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notesSlides/notesSlide8.xml" ContentType="application/vnd.openxmlformats-officedocument.presentationml.notesSlide+xml"/>
  <Override PartName="/ppt/webextensions/webextension4.xml" ContentType="application/vnd.ms-office.webextension+xml"/>
  <Override PartName="/ppt/notesSlides/notesSlide9.xml" ContentType="application/vnd.openxmlformats-officedocument.presentationml.notesSlide+xml"/>
  <Override PartName="/ppt/webextensions/webextension5.xml" ContentType="application/vnd.ms-office.webextension+xml"/>
  <Override PartName="/ppt/notesSlides/notesSlide10.xml" ContentType="application/vnd.openxmlformats-officedocument.presentationml.notesSlide+xml"/>
  <Override PartName="/ppt/webextensions/webextension6.xml" ContentType="application/vnd.ms-office.webextension+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5" r:id="rId8"/>
    <p:sldId id="267" r:id="rId9"/>
    <p:sldId id="268" r:id="rId10"/>
    <p:sldId id="269" r:id="rId11"/>
    <p:sldId id="270" r:id="rId12"/>
    <p:sldId id="271" r:id="rId13"/>
    <p:sldId id="263" r:id="rId14"/>
    <p:sldId id="272" r:id="rId15"/>
    <p:sldId id="266" r:id="rId16"/>
  </p:sldIdLst>
  <p:sldSz cx="18288000" cy="10287000"/>
  <p:notesSz cx="6858000" cy="9144000"/>
  <p:embeddedFontLs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1" d="100"/>
          <a:sy n="31" d="100"/>
        </p:scale>
        <p:origin x="85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608662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16636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68960"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889500" y="3195083"/>
            <a:ext cx="7896179"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[Cost of LIVING]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91C56DE8-E404-B680-970E-A55710AB3A0E}"/>
                  </a:ext>
                </a:extLst>
              </p:cNvPr>
              <p:cNvGraphicFramePr>
                <a:graphicFrameLocks noGrp="1"/>
              </p:cNvGraphicFramePr>
              <p:nvPr>
                <p:extLst>
                  <p:ext uri="{D42A27DB-BD31-4B8C-83A1-F6EECF244321}">
                    <p14:modId xmlns:p14="http://schemas.microsoft.com/office/powerpoint/2010/main" val="138292935"/>
                  </p:ext>
                </p:extLst>
              </p:nvPr>
            </p:nvGraphicFramePr>
            <p:xfrm>
              <a:off x="0" y="1562100"/>
              <a:ext cx="18288000" cy="87249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91C56DE8-E404-B680-970E-A55710AB3A0E}"/>
                  </a:ext>
                </a:extLst>
              </p:cNvPr>
              <p:cNvPicPr>
                <a:picLocks noGrp="1" noRot="1" noChangeAspect="1" noMove="1" noResize="1" noEditPoints="1" noAdjustHandles="1" noChangeArrowheads="1" noChangeShapeType="1"/>
              </p:cNvPicPr>
              <p:nvPr/>
            </p:nvPicPr>
            <p:blipFill>
              <a:blip r:embed="rId3"/>
              <a:stretch>
                <a:fillRect/>
              </a:stretch>
            </p:blipFill>
            <p:spPr>
              <a:xfrm>
                <a:off x="0" y="1562100"/>
                <a:ext cx="18288000" cy="8724900"/>
              </a:xfrm>
              <a:prstGeom prst="rect">
                <a:avLst/>
              </a:prstGeom>
            </p:spPr>
          </p:pic>
        </mc:Fallback>
      </mc:AlternateContent>
      <p:sp>
        <p:nvSpPr>
          <p:cNvPr id="3" name="TextBox 2">
            <a:extLst>
              <a:ext uri="{FF2B5EF4-FFF2-40B4-BE49-F238E27FC236}">
                <a16:creationId xmlns:a16="http://schemas.microsoft.com/office/drawing/2014/main" id="{2B079B5C-8C12-AAA2-76C2-012C4415D62A}"/>
              </a:ext>
            </a:extLst>
          </p:cNvPr>
          <p:cNvSpPr txBox="1"/>
          <p:nvPr/>
        </p:nvSpPr>
        <p:spPr>
          <a:xfrm>
            <a:off x="9677400" y="1181100"/>
            <a:ext cx="6438900" cy="954107"/>
          </a:xfrm>
          <a:prstGeom prst="rect">
            <a:avLst/>
          </a:prstGeom>
          <a:noFill/>
        </p:spPr>
        <p:txBody>
          <a:bodyPr wrap="square" rtlCol="0">
            <a:spAutoFit/>
          </a:bodyPr>
          <a:lstStyle/>
          <a:p>
            <a:r>
              <a:rPr lang="en-US" sz="2800" dirty="0"/>
              <a:t>Major Cost Components % on the Lowest cost of lining country (Pakistan)</a:t>
            </a:r>
          </a:p>
        </p:txBody>
      </p:sp>
      <p:sp>
        <p:nvSpPr>
          <p:cNvPr id="4" name="TextBox 3">
            <a:extLst>
              <a:ext uri="{FF2B5EF4-FFF2-40B4-BE49-F238E27FC236}">
                <a16:creationId xmlns:a16="http://schemas.microsoft.com/office/drawing/2014/main" id="{06D91F6B-0493-D100-C65A-2EA712BB47FE}"/>
              </a:ext>
            </a:extLst>
          </p:cNvPr>
          <p:cNvSpPr txBox="1"/>
          <p:nvPr/>
        </p:nvSpPr>
        <p:spPr>
          <a:xfrm>
            <a:off x="1295400" y="1193593"/>
            <a:ext cx="6438900" cy="954107"/>
          </a:xfrm>
          <a:prstGeom prst="rect">
            <a:avLst/>
          </a:prstGeom>
          <a:noFill/>
        </p:spPr>
        <p:txBody>
          <a:bodyPr wrap="square" rtlCol="0">
            <a:spAutoFit/>
          </a:bodyPr>
          <a:lstStyle/>
          <a:p>
            <a:r>
              <a:rPr lang="en-US" sz="2800" dirty="0"/>
              <a:t>Major Cost Components % on the Highest cost of lining country (Pakistan)</a:t>
            </a:r>
          </a:p>
        </p:txBody>
      </p:sp>
    </p:spTree>
    <p:extLst>
      <p:ext uri="{BB962C8B-B14F-4D97-AF65-F5344CB8AC3E}">
        <p14:creationId xmlns:p14="http://schemas.microsoft.com/office/powerpoint/2010/main" val="1708190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3B4BDB02-5118-0B16-917A-760ABB943C84}"/>
                  </a:ext>
                </a:extLst>
              </p:cNvPr>
              <p:cNvGraphicFramePr>
                <a:graphicFrameLocks noGrp="1"/>
              </p:cNvGraphicFramePr>
              <p:nvPr>
                <p:extLst>
                  <p:ext uri="{D42A27DB-BD31-4B8C-83A1-F6EECF244321}">
                    <p14:modId xmlns:p14="http://schemas.microsoft.com/office/powerpoint/2010/main" val="4163703579"/>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3B4BDB02-5118-0B16-917A-760ABB943C84}"/>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8288000" cy="10287000"/>
              </a:xfrm>
              <a:prstGeom prst="rect">
                <a:avLst/>
              </a:prstGeom>
            </p:spPr>
          </p:pic>
        </mc:Fallback>
      </mc:AlternateContent>
      <p:sp>
        <p:nvSpPr>
          <p:cNvPr id="3" name="TextBox 2">
            <a:extLst>
              <a:ext uri="{FF2B5EF4-FFF2-40B4-BE49-F238E27FC236}">
                <a16:creationId xmlns:a16="http://schemas.microsoft.com/office/drawing/2014/main" id="{287FE5E0-137A-A549-0C6B-EDC8745650E3}"/>
              </a:ext>
            </a:extLst>
          </p:cNvPr>
          <p:cNvSpPr txBox="1"/>
          <p:nvPr/>
        </p:nvSpPr>
        <p:spPr>
          <a:xfrm>
            <a:off x="1676400" y="7734300"/>
            <a:ext cx="5791200" cy="707886"/>
          </a:xfrm>
          <a:prstGeom prst="rect">
            <a:avLst/>
          </a:prstGeom>
          <a:noFill/>
        </p:spPr>
        <p:txBody>
          <a:bodyPr wrap="square" rtlCol="0">
            <a:spAutoFit/>
          </a:bodyPr>
          <a:lstStyle/>
          <a:p>
            <a:pPr algn="ctr"/>
            <a:r>
              <a:rPr lang="en-US" sz="4000" b="1" dirty="0"/>
              <a:t>High Correlation</a:t>
            </a:r>
          </a:p>
        </p:txBody>
      </p:sp>
      <p:sp>
        <p:nvSpPr>
          <p:cNvPr id="4" name="TextBox 3">
            <a:extLst>
              <a:ext uri="{FF2B5EF4-FFF2-40B4-BE49-F238E27FC236}">
                <a16:creationId xmlns:a16="http://schemas.microsoft.com/office/drawing/2014/main" id="{444C7EB0-77F3-50DB-FF5C-85FB2A721296}"/>
              </a:ext>
            </a:extLst>
          </p:cNvPr>
          <p:cNvSpPr txBox="1"/>
          <p:nvPr/>
        </p:nvSpPr>
        <p:spPr>
          <a:xfrm>
            <a:off x="10515600" y="7734300"/>
            <a:ext cx="5791200" cy="707886"/>
          </a:xfrm>
          <a:prstGeom prst="rect">
            <a:avLst/>
          </a:prstGeom>
          <a:noFill/>
        </p:spPr>
        <p:txBody>
          <a:bodyPr wrap="square" rtlCol="0">
            <a:spAutoFit/>
          </a:bodyPr>
          <a:lstStyle/>
          <a:p>
            <a:pPr algn="ctr"/>
            <a:r>
              <a:rPr lang="en-US" sz="4000" b="1" dirty="0"/>
              <a:t>Moderate Correlation</a:t>
            </a:r>
          </a:p>
        </p:txBody>
      </p:sp>
    </p:spTree>
    <p:extLst>
      <p:ext uri="{BB962C8B-B14F-4D97-AF65-F5344CB8AC3E}">
        <p14:creationId xmlns:p14="http://schemas.microsoft.com/office/powerpoint/2010/main" val="97902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8C8D7ADD-44BB-02E9-2F33-432A70799093}"/>
                  </a:ext>
                </a:extLst>
              </p:cNvPr>
              <p:cNvGraphicFramePr>
                <a:graphicFrameLocks noGrp="1"/>
              </p:cNvGraphicFramePr>
              <p:nvPr>
                <p:extLst>
                  <p:ext uri="{D42A27DB-BD31-4B8C-83A1-F6EECF244321}">
                    <p14:modId xmlns:p14="http://schemas.microsoft.com/office/powerpoint/2010/main" val="1599550785"/>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a:extLst>
                  <a:ext uri="{FF2B5EF4-FFF2-40B4-BE49-F238E27FC236}">
                    <a16:creationId xmlns:a16="http://schemas.microsoft.com/office/drawing/2014/main" id="{8C8D7ADD-44BB-02E9-2F33-432A70799093}"/>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8288000" cy="10287000"/>
              </a:xfrm>
              <a:prstGeom prst="rect">
                <a:avLst/>
              </a:prstGeom>
            </p:spPr>
          </p:pic>
        </mc:Fallback>
      </mc:AlternateContent>
      <p:sp>
        <p:nvSpPr>
          <p:cNvPr id="3" name="TextBox 2">
            <a:extLst>
              <a:ext uri="{FF2B5EF4-FFF2-40B4-BE49-F238E27FC236}">
                <a16:creationId xmlns:a16="http://schemas.microsoft.com/office/drawing/2014/main" id="{71D82B16-035C-F18A-440F-0836051C91AC}"/>
              </a:ext>
            </a:extLst>
          </p:cNvPr>
          <p:cNvSpPr txBox="1"/>
          <p:nvPr/>
        </p:nvSpPr>
        <p:spPr>
          <a:xfrm>
            <a:off x="4953000" y="6107043"/>
            <a:ext cx="7010400" cy="707886"/>
          </a:xfrm>
          <a:prstGeom prst="rect">
            <a:avLst/>
          </a:prstGeom>
          <a:noFill/>
        </p:spPr>
        <p:txBody>
          <a:bodyPr wrap="square" rtlCol="0">
            <a:spAutoFit/>
          </a:bodyPr>
          <a:lstStyle/>
          <a:p>
            <a:pPr algn="ctr"/>
            <a:r>
              <a:rPr lang="en-US" sz="4000" b="1" dirty="0"/>
              <a:t>Strong Positive Correlation</a:t>
            </a:r>
          </a:p>
        </p:txBody>
      </p:sp>
    </p:spTree>
    <p:extLst>
      <p:ext uri="{BB962C8B-B14F-4D97-AF65-F5344CB8AC3E}">
        <p14:creationId xmlns:p14="http://schemas.microsoft.com/office/powerpoint/2010/main" val="191166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E421883A-D1C5-0BDC-DABC-EB0B08FD0A75}"/>
              </a:ext>
            </a:extLst>
          </p:cNvPr>
          <p:cNvSpPr txBox="1"/>
          <p:nvPr/>
        </p:nvSpPr>
        <p:spPr>
          <a:xfrm>
            <a:off x="2752274" y="1888331"/>
            <a:ext cx="14941265" cy="6986528"/>
          </a:xfrm>
          <a:prstGeom prst="rect">
            <a:avLst/>
          </a:prstGeom>
          <a:noFill/>
        </p:spPr>
        <p:txBody>
          <a:bodyPr wrap="square" rtlCol="0">
            <a:spAutoFit/>
          </a:bodyPr>
          <a:lstStyle/>
          <a:p>
            <a:r>
              <a:rPr lang="en-US" sz="3200" dirty="0"/>
              <a:t>In the Analysis process I find a trend between the Price per Square Meter to Buy Apartment in City Centre and outside of the center plus the Monthly Pass (transportation).</a:t>
            </a:r>
          </a:p>
          <a:p>
            <a:endParaRPr lang="en-US" sz="3200" dirty="0"/>
          </a:p>
          <a:p>
            <a:r>
              <a:rPr lang="en-US" sz="3200" dirty="0"/>
              <a:t>In most of the cases as we know the price outside of the City Center is quite lower than in City Center. </a:t>
            </a:r>
          </a:p>
          <a:p>
            <a:r>
              <a:rPr lang="en-US" sz="3200" dirty="0"/>
              <a:t>However, in some Cities the price is equal and in other cases it’s higher outside of the City Center.</a:t>
            </a:r>
          </a:p>
          <a:p>
            <a:endParaRPr lang="en-US" sz="3200" dirty="0"/>
          </a:p>
          <a:p>
            <a:r>
              <a:rPr lang="en-US" sz="3200" dirty="0"/>
              <a:t>I did investigate more and find out that the cities with a high rate of price per meter in City Center has an affordable low price for Monthly pass, while the cities with no Monthly pass (low public transportation) has almost equal price for Apartment between the City Center and outside of the City Center</a:t>
            </a:r>
          </a:p>
          <a:p>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EC3ED346-D79F-4059-9052-2E1FEFC92C5E}"/>
                  </a:ext>
                </a:extLst>
              </p:cNvPr>
              <p:cNvGraphicFramePr>
                <a:graphicFrameLocks noGrp="1"/>
              </p:cNvGraphicFramePr>
              <p:nvPr>
                <p:extLst>
                  <p:ext uri="{D42A27DB-BD31-4B8C-83A1-F6EECF244321}">
                    <p14:modId xmlns:p14="http://schemas.microsoft.com/office/powerpoint/2010/main" val="1248558688"/>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EC3ED346-D79F-4059-9052-2E1FEFC92C5E}"/>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368561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9324"/>
            <a:chOff x="0" y="0"/>
            <a:chExt cx="11564591" cy="507909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80932"/>
            </a:xfrm>
            <a:prstGeom prst="rect">
              <a:avLst/>
            </a:prstGeom>
          </p:spPr>
          <p:txBody>
            <a:bodyPr lIns="0" tIns="0" rIns="0" bIns="0" rtlCol="0" anchor="t">
              <a:spAutoFit/>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r>
                <a:rPr lang="en-US" sz="2800" spc="-19" dirty="0">
                  <a:solidFill>
                    <a:srgbClr val="000000"/>
                  </a:solidFill>
                  <a:latin typeface="Graphik Regular" panose="020B0503030202060203" pitchFamily="34" charset="0"/>
                </a:rPr>
                <a:t>Problem</a:t>
              </a:r>
            </a:p>
            <a:p>
              <a:pPr>
                <a:lnSpc>
                  <a:spcPts val="2660"/>
                </a:lnSpc>
              </a:pPr>
              <a:r>
                <a:rPr lang="en-US" sz="2800" spc="-19" dirty="0">
                  <a:solidFill>
                    <a:srgbClr val="000000"/>
                  </a:solidFill>
                  <a:latin typeface="Graphik Regular" panose="020B0503030202060203" pitchFamily="34" charset="0"/>
                </a:rPr>
                <a:t>Process</a:t>
              </a:r>
            </a:p>
            <a:p>
              <a:pPr>
                <a:lnSpc>
                  <a:spcPts val="2660"/>
                </a:lnSpc>
              </a:pPr>
              <a:r>
                <a:rPr lang="en-US" sz="2800" spc="-19" dirty="0">
                  <a:solidFill>
                    <a:srgbClr val="000000"/>
                  </a:solidFill>
                  <a:latin typeface="Graphik Regular" panose="020B0503030202060203" pitchFamily="34" charset="0"/>
                </a:rPr>
                <a:t>Insights</a:t>
              </a:r>
            </a:p>
            <a:p>
              <a:pPr>
                <a:lnSpc>
                  <a:spcPts val="2660"/>
                </a:lnSpc>
              </a:pPr>
              <a:r>
                <a:rPr lang="en-US" sz="2800" spc="-19" dirty="0">
                  <a:solidFill>
                    <a:srgbClr val="000000"/>
                  </a:solidFill>
                  <a:latin typeface="Graphik Regular" panose="020B0503030202060203" pitchFamily="34" charset="0"/>
                </a:rPr>
                <a:t>Project</a:t>
              </a:r>
            </a:p>
            <a:p>
              <a:pPr>
                <a:lnSpc>
                  <a:spcPts val="2660"/>
                </a:lnSpc>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sz="2000" dirty="0"/>
              <a:t>                                     </a:t>
            </a:r>
          </a:p>
          <a:p>
            <a:endParaRPr lang="en-US" sz="2000" dirty="0"/>
          </a:p>
          <a:p>
            <a:endParaRPr lang="en-US" sz="2000" dirty="0"/>
          </a:p>
          <a:p>
            <a:endParaRPr lang="en-US" sz="2000" dirty="0"/>
          </a:p>
          <a:p>
            <a:endParaRPr lang="en-US" sz="2000" dirty="0"/>
          </a:p>
          <a:p>
            <a:r>
              <a:rPr lang="en-US" sz="2800" dirty="0"/>
              <a:t>data. </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89A13A2D-0B7F-CE7A-A675-0040B1D6ED1D}"/>
              </a:ext>
            </a:extLst>
          </p:cNvPr>
          <p:cNvSpPr txBox="1"/>
          <p:nvPr/>
        </p:nvSpPr>
        <p:spPr>
          <a:xfrm>
            <a:off x="8782194" y="2571992"/>
            <a:ext cx="6838985" cy="5262979"/>
          </a:xfrm>
          <a:prstGeom prst="rect">
            <a:avLst/>
          </a:prstGeom>
          <a:noFill/>
        </p:spPr>
        <p:txBody>
          <a:bodyPr wrap="square" rtlCol="0">
            <a:spAutoFit/>
          </a:bodyPr>
          <a:lstStyle/>
          <a:p>
            <a:r>
              <a:rPr lang="en-US" sz="2800" dirty="0"/>
              <a:t>This project revolves around the analysis of the cost of living in various cities and countries across the </a:t>
            </a:r>
          </a:p>
          <a:p>
            <a:r>
              <a:rPr lang="en-US" sz="2800" dirty="0"/>
              <a:t>globe.</a:t>
            </a:r>
          </a:p>
          <a:p>
            <a:r>
              <a:rPr lang="en-US" sz="2800" dirty="0"/>
              <a:t>I begun an Analysis focusing on these tasks:</a:t>
            </a:r>
          </a:p>
          <a:p>
            <a:endParaRPr lang="en-US" sz="2800" dirty="0"/>
          </a:p>
          <a:p>
            <a:r>
              <a:rPr lang="en-US" sz="2800" dirty="0"/>
              <a:t>. Data preprocessing and cleaning to ensure data quality.</a:t>
            </a:r>
          </a:p>
          <a:p>
            <a:r>
              <a:rPr lang="en-US" sz="2800" dirty="0"/>
              <a:t>. Exploratory data analysis (EDA) to identify trends, outliers.</a:t>
            </a:r>
          </a:p>
          <a:p>
            <a:r>
              <a:rPr lang="en-US" sz="2800" dirty="0"/>
              <a:t>. Interpretation of the results to draw meaningful conclusions.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114770" y="74702"/>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2896666" y="838616"/>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C9ACE0E-0009-D61B-EAC6-6CCAAB07E277}"/>
              </a:ext>
            </a:extLst>
          </p:cNvPr>
          <p:cNvSpPr txBox="1"/>
          <p:nvPr/>
        </p:nvSpPr>
        <p:spPr>
          <a:xfrm>
            <a:off x="3576609" y="3033991"/>
            <a:ext cx="6629400" cy="7294305"/>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215 </a:t>
            </a:r>
            <a:r>
              <a:rPr lang="en-US" sz="3600" dirty="0">
                <a:solidFill>
                  <a:schemeClr val="bg1"/>
                </a:solidFill>
              </a:rPr>
              <a:t>Countries, and</a:t>
            </a:r>
          </a:p>
          <a:p>
            <a:r>
              <a:rPr lang="en-US" sz="3600" dirty="0">
                <a:solidFill>
                  <a:schemeClr val="bg1"/>
                </a:solidFill>
              </a:rPr>
              <a:t>4898 Cities.</a:t>
            </a:r>
          </a:p>
          <a:p>
            <a:endParaRPr lang="en-US" sz="3600" dirty="0">
              <a:solidFill>
                <a:schemeClr val="bg1"/>
              </a:solidFill>
            </a:endParaRPr>
          </a:p>
          <a:p>
            <a:r>
              <a:rPr lang="en-US" sz="3600" dirty="0">
                <a:solidFill>
                  <a:schemeClr val="bg1"/>
                </a:solidFill>
              </a:rPr>
              <a:t>More than </a:t>
            </a:r>
            <a:r>
              <a:rPr lang="en-US" sz="3600" u="sng" dirty="0">
                <a:solidFill>
                  <a:schemeClr val="bg1"/>
                </a:solidFill>
              </a:rPr>
              <a:t>50</a:t>
            </a:r>
            <a:r>
              <a:rPr lang="en-US" sz="3600" dirty="0">
                <a:solidFill>
                  <a:schemeClr val="bg1"/>
                </a:solidFill>
              </a:rPr>
              <a:t>  cost-related variables determine the Cost of Living</a:t>
            </a:r>
          </a:p>
          <a:p>
            <a:endParaRPr lang="en-US" sz="3600" dirty="0">
              <a:solidFill>
                <a:schemeClr val="bg1"/>
              </a:solidFill>
            </a:endParaRPr>
          </a:p>
          <a:p>
            <a:r>
              <a:rPr lang="en-US" sz="3600" dirty="0">
                <a:solidFill>
                  <a:schemeClr val="bg1"/>
                </a:solidFill>
              </a:rPr>
              <a:t>But how to capitalize on it when there is so much?</a:t>
            </a:r>
          </a:p>
          <a:p>
            <a:endParaRPr lang="en-US" sz="3600" dirty="0">
              <a:solidFill>
                <a:schemeClr val="bg1"/>
              </a:solidFill>
            </a:endParaRPr>
          </a:p>
          <a:p>
            <a:r>
              <a:rPr lang="en-US" sz="3600" u="sng" dirty="0">
                <a:solidFill>
                  <a:schemeClr val="bg1"/>
                </a:solidFill>
              </a:rPr>
              <a:t>Analysis to find the highest and lowest cost of living by cities and countries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DD1F91A-0B2A-709C-024A-91A106B6838A}"/>
              </a:ext>
            </a:extLst>
          </p:cNvPr>
          <p:cNvSpPr txBox="1"/>
          <p:nvPr/>
        </p:nvSpPr>
        <p:spPr>
          <a:xfrm>
            <a:off x="4200049" y="1577203"/>
            <a:ext cx="8912453" cy="584775"/>
          </a:xfrm>
          <a:prstGeom prst="rect">
            <a:avLst/>
          </a:prstGeom>
          <a:noFill/>
        </p:spPr>
        <p:txBody>
          <a:bodyPr wrap="square" rtlCol="0">
            <a:spAutoFit/>
          </a:bodyPr>
          <a:lstStyle/>
          <a:p>
            <a:r>
              <a:rPr lang="en-US" sz="3200" dirty="0">
                <a:solidFill>
                  <a:schemeClr val="bg1"/>
                </a:solidFill>
              </a:rPr>
              <a:t>Data Understanding </a:t>
            </a:r>
          </a:p>
        </p:txBody>
      </p:sp>
      <p:sp>
        <p:nvSpPr>
          <p:cNvPr id="40" name="TextBox 39">
            <a:extLst>
              <a:ext uri="{FF2B5EF4-FFF2-40B4-BE49-F238E27FC236}">
                <a16:creationId xmlns:a16="http://schemas.microsoft.com/office/drawing/2014/main" id="{F4A0F101-9E37-087B-6984-C6766DF8B940}"/>
              </a:ext>
            </a:extLst>
          </p:cNvPr>
          <p:cNvSpPr txBox="1"/>
          <p:nvPr/>
        </p:nvSpPr>
        <p:spPr>
          <a:xfrm>
            <a:off x="5864639" y="3171967"/>
            <a:ext cx="8501943" cy="584775"/>
          </a:xfrm>
          <a:prstGeom prst="rect">
            <a:avLst/>
          </a:prstGeom>
          <a:noFill/>
        </p:spPr>
        <p:txBody>
          <a:bodyPr wrap="square" rtlCol="0">
            <a:spAutoFit/>
          </a:bodyPr>
          <a:lstStyle/>
          <a:p>
            <a:r>
              <a:rPr lang="en-US" sz="3200" dirty="0">
                <a:solidFill>
                  <a:schemeClr val="bg1"/>
                </a:solidFill>
              </a:rPr>
              <a:t>Data Cleaning</a:t>
            </a:r>
          </a:p>
        </p:txBody>
      </p:sp>
      <p:sp>
        <p:nvSpPr>
          <p:cNvPr id="41" name="TextBox 40">
            <a:extLst>
              <a:ext uri="{FF2B5EF4-FFF2-40B4-BE49-F238E27FC236}">
                <a16:creationId xmlns:a16="http://schemas.microsoft.com/office/drawing/2014/main" id="{12F5D56C-0C33-64A1-EFFB-2C0F6A48F215}"/>
              </a:ext>
            </a:extLst>
          </p:cNvPr>
          <p:cNvSpPr txBox="1"/>
          <p:nvPr/>
        </p:nvSpPr>
        <p:spPr>
          <a:xfrm>
            <a:off x="7601409" y="4846008"/>
            <a:ext cx="9634290" cy="584775"/>
          </a:xfrm>
          <a:prstGeom prst="rect">
            <a:avLst/>
          </a:prstGeom>
          <a:noFill/>
        </p:spPr>
        <p:txBody>
          <a:bodyPr wrap="square" rtlCol="0">
            <a:spAutoFit/>
          </a:bodyPr>
          <a:lstStyle/>
          <a:p>
            <a:r>
              <a:rPr lang="en-US" sz="3200" dirty="0">
                <a:solidFill>
                  <a:schemeClr val="bg1"/>
                </a:solidFill>
              </a:rPr>
              <a:t>Data Modelling</a:t>
            </a:r>
          </a:p>
        </p:txBody>
      </p:sp>
      <p:sp>
        <p:nvSpPr>
          <p:cNvPr id="42" name="TextBox 41">
            <a:extLst>
              <a:ext uri="{FF2B5EF4-FFF2-40B4-BE49-F238E27FC236}">
                <a16:creationId xmlns:a16="http://schemas.microsoft.com/office/drawing/2014/main" id="{EA711D12-FAB4-AE5D-F5AE-39028B7D98DA}"/>
              </a:ext>
            </a:extLst>
          </p:cNvPr>
          <p:cNvSpPr txBox="1"/>
          <p:nvPr/>
        </p:nvSpPr>
        <p:spPr>
          <a:xfrm>
            <a:off x="9531036" y="6400264"/>
            <a:ext cx="8012904" cy="584775"/>
          </a:xfrm>
          <a:prstGeom prst="rect">
            <a:avLst/>
          </a:prstGeom>
          <a:noFill/>
        </p:spPr>
        <p:txBody>
          <a:bodyPr wrap="square" rtlCol="0">
            <a:spAutoFit/>
          </a:bodyPr>
          <a:lstStyle/>
          <a:p>
            <a:r>
              <a:rPr lang="en-US" sz="3200" dirty="0">
                <a:solidFill>
                  <a:schemeClr val="bg1"/>
                </a:solidFill>
              </a:rPr>
              <a:t>Data Analysis</a:t>
            </a:r>
          </a:p>
        </p:txBody>
      </p:sp>
      <p:sp>
        <p:nvSpPr>
          <p:cNvPr id="43" name="TextBox 42">
            <a:extLst>
              <a:ext uri="{FF2B5EF4-FFF2-40B4-BE49-F238E27FC236}">
                <a16:creationId xmlns:a16="http://schemas.microsoft.com/office/drawing/2014/main" id="{6D5614B3-DD84-0BE2-2B03-86912AB34B6C}"/>
              </a:ext>
            </a:extLst>
          </p:cNvPr>
          <p:cNvSpPr txBox="1"/>
          <p:nvPr/>
        </p:nvSpPr>
        <p:spPr>
          <a:xfrm>
            <a:off x="11425954" y="8006555"/>
            <a:ext cx="6504994" cy="584775"/>
          </a:xfrm>
          <a:prstGeom prst="rect">
            <a:avLst/>
          </a:prstGeom>
          <a:noFill/>
        </p:spPr>
        <p:txBody>
          <a:bodyPr wrap="square" rtlCol="0">
            <a:spAutoFit/>
          </a:bodyPr>
          <a:lstStyle/>
          <a:p>
            <a:r>
              <a:rPr lang="en-US" sz="3200" dirty="0">
                <a:solidFill>
                  <a:schemeClr val="bg1"/>
                </a:solidFill>
              </a:rPr>
              <a:t>Uncover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57400" y="6859685"/>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8115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56233" y="6864988"/>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756452" y="6859685"/>
            <a:ext cx="2972219" cy="881758"/>
          </a:xfrm>
          <a:prstGeom prst="rect">
            <a:avLst/>
          </a:prstGeom>
        </p:spPr>
      </p:pic>
      <p:sp>
        <p:nvSpPr>
          <p:cNvPr id="16" name="TextBox 15">
            <a:extLst>
              <a:ext uri="{FF2B5EF4-FFF2-40B4-BE49-F238E27FC236}">
                <a16:creationId xmlns:a16="http://schemas.microsoft.com/office/drawing/2014/main" id="{EEDA64DB-DA43-B294-D550-78FBC1D1A2C6}"/>
              </a:ext>
            </a:extLst>
          </p:cNvPr>
          <p:cNvSpPr txBox="1"/>
          <p:nvPr/>
        </p:nvSpPr>
        <p:spPr>
          <a:xfrm>
            <a:off x="7123089" y="3859244"/>
            <a:ext cx="3428056" cy="2862322"/>
          </a:xfrm>
          <a:prstGeom prst="rect">
            <a:avLst/>
          </a:prstGeom>
          <a:noFill/>
        </p:spPr>
        <p:txBody>
          <a:bodyPr wrap="square" rtlCol="0">
            <a:spAutoFit/>
          </a:bodyPr>
          <a:lstStyle/>
          <a:p>
            <a:r>
              <a:rPr lang="en-US" sz="3200" u="sng" dirty="0"/>
              <a:t>Lowest cost of Living </a:t>
            </a:r>
          </a:p>
          <a:p>
            <a:endParaRPr lang="en-US" sz="3200" u="sng" dirty="0"/>
          </a:p>
          <a:p>
            <a:r>
              <a:rPr lang="en-US" sz="2800" dirty="0"/>
              <a:t>Pakistan – Sukkur</a:t>
            </a:r>
          </a:p>
          <a:p>
            <a:endParaRPr lang="en-US" sz="2800" dirty="0"/>
          </a:p>
          <a:p>
            <a:r>
              <a:rPr lang="en-US" sz="2800" dirty="0"/>
              <a:t>COT : $227</a:t>
            </a:r>
          </a:p>
        </p:txBody>
      </p:sp>
      <p:sp>
        <p:nvSpPr>
          <p:cNvPr id="17" name="TextBox 16">
            <a:extLst>
              <a:ext uri="{FF2B5EF4-FFF2-40B4-BE49-F238E27FC236}">
                <a16:creationId xmlns:a16="http://schemas.microsoft.com/office/drawing/2014/main" id="{E5D198D8-0897-FEFC-DF90-D78BB27A7CC5}"/>
              </a:ext>
            </a:extLst>
          </p:cNvPr>
          <p:cNvSpPr txBox="1"/>
          <p:nvPr/>
        </p:nvSpPr>
        <p:spPr>
          <a:xfrm>
            <a:off x="12552728" y="2545557"/>
            <a:ext cx="3428056" cy="4647426"/>
          </a:xfrm>
          <a:prstGeom prst="rect">
            <a:avLst/>
          </a:prstGeom>
          <a:noFill/>
        </p:spPr>
        <p:txBody>
          <a:bodyPr wrap="square" rtlCol="0">
            <a:spAutoFit/>
          </a:bodyPr>
          <a:lstStyle/>
          <a:p>
            <a:r>
              <a:rPr lang="en-US" sz="3200" u="sng" dirty="0"/>
              <a:t>Major Cost components in a region </a:t>
            </a:r>
          </a:p>
          <a:p>
            <a:endParaRPr lang="en-US" sz="3200" u="sng" dirty="0"/>
          </a:p>
          <a:p>
            <a:r>
              <a:rPr lang="en-US" sz="2800" dirty="0"/>
              <a:t>Accommodation</a:t>
            </a:r>
          </a:p>
          <a:p>
            <a:r>
              <a:rPr lang="en-US" sz="2800" dirty="0"/>
              <a:t>Monthly pass</a:t>
            </a:r>
          </a:p>
          <a:p>
            <a:r>
              <a:rPr lang="en-US" sz="2800" dirty="0"/>
              <a:t>Food expenses</a:t>
            </a:r>
          </a:p>
          <a:p>
            <a:r>
              <a:rPr lang="en-US" sz="2800" dirty="0"/>
              <a:t>Clothes</a:t>
            </a:r>
          </a:p>
          <a:p>
            <a:r>
              <a:rPr lang="en-US" sz="2800" dirty="0"/>
              <a:t>Cigarettes &amp; Alcohol</a:t>
            </a:r>
          </a:p>
          <a:p>
            <a:endParaRPr lang="en-US" sz="2800" dirty="0"/>
          </a:p>
        </p:txBody>
      </p:sp>
      <p:sp>
        <p:nvSpPr>
          <p:cNvPr id="18" name="TextBox 17">
            <a:extLst>
              <a:ext uri="{FF2B5EF4-FFF2-40B4-BE49-F238E27FC236}">
                <a16:creationId xmlns:a16="http://schemas.microsoft.com/office/drawing/2014/main" id="{DD454CAA-3BA4-5612-6CF9-6BAED2842845}"/>
              </a:ext>
            </a:extLst>
          </p:cNvPr>
          <p:cNvSpPr txBox="1"/>
          <p:nvPr/>
        </p:nvSpPr>
        <p:spPr>
          <a:xfrm>
            <a:off x="1829481" y="3862736"/>
            <a:ext cx="3428056" cy="3724096"/>
          </a:xfrm>
          <a:prstGeom prst="rect">
            <a:avLst/>
          </a:prstGeom>
          <a:noFill/>
        </p:spPr>
        <p:txBody>
          <a:bodyPr wrap="square" rtlCol="0">
            <a:spAutoFit/>
          </a:bodyPr>
          <a:lstStyle/>
          <a:p>
            <a:r>
              <a:rPr lang="en-US" sz="3200" u="sng" dirty="0"/>
              <a:t>Highest Cost of Living </a:t>
            </a:r>
          </a:p>
          <a:p>
            <a:endParaRPr lang="en-US" sz="3200" u="sng" dirty="0"/>
          </a:p>
          <a:p>
            <a:r>
              <a:rPr lang="en-US" sz="2800" dirty="0"/>
              <a:t>Iran – </a:t>
            </a:r>
            <a:r>
              <a:rPr lang="en-US" sz="2800" dirty="0" err="1"/>
              <a:t>Kermanashah</a:t>
            </a:r>
            <a:endParaRPr lang="en-US" sz="2800" dirty="0"/>
          </a:p>
          <a:p>
            <a:endParaRPr lang="en-US" sz="2800" dirty="0"/>
          </a:p>
          <a:p>
            <a:r>
              <a:rPr lang="en-US" sz="2800" dirty="0"/>
              <a:t>COT : $13,318</a:t>
            </a:r>
          </a:p>
          <a:p>
            <a:endParaRPr lang="en-US" sz="2800" u="sng" dirty="0"/>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457200" y="4539600"/>
            <a:ext cx="7924800"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Interactive Report</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ECE8967B-15AB-CF87-2B89-D238204351F7}"/>
                  </a:ext>
                </a:extLst>
              </p:cNvPr>
              <p:cNvGraphicFramePr>
                <a:graphicFrameLocks noGrp="1"/>
              </p:cNvGraphicFramePr>
              <p:nvPr>
                <p:extLst>
                  <p:ext uri="{D42A27DB-BD31-4B8C-83A1-F6EECF244321}">
                    <p14:modId xmlns:p14="http://schemas.microsoft.com/office/powerpoint/2010/main" val="1954876621"/>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ECE8967B-15AB-CF87-2B89-D238204351F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10634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E370FB5A-AB08-43D8-423D-AE1CDFDE5D07}"/>
                  </a:ext>
                </a:extLst>
              </p:cNvPr>
              <p:cNvGraphicFramePr>
                <a:graphicFrameLocks noGrp="1"/>
              </p:cNvGraphicFramePr>
              <p:nvPr>
                <p:extLst>
                  <p:ext uri="{D42A27DB-BD31-4B8C-83A1-F6EECF244321}">
                    <p14:modId xmlns:p14="http://schemas.microsoft.com/office/powerpoint/2010/main" val="274924856"/>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E370FB5A-AB08-43D8-423D-AE1CDFDE5D0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3653159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20.png"/></Relationships>
</file>

<file path=ppt/webextensions/webextension1.xml><?xml version="1.0" encoding="utf-8"?>
<we:webextension xmlns:we="http://schemas.microsoft.com/office/webextensions/webextension/2010/11" id="{A8B740E9-B0BD-4117-A3D0-5676473A7F09}">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X30/bMBD+Vyo/h6lt+iPwBh1MkxBjFLGHiQcnuQSDa3u207VD+d935yT86NRpiDFtE3myz+e7z9/lvji3LBfOSL4+4Qtge+xA65sFtze9AYuYemwbDYfxuMjGRTGaFNNkPCriBL208UIrx/Zumee2BH8hXMUlBUTj58uIcSlPeUmzgksHETNgnVZcim/QOOOStxXUEYOVkdpyCjn33AOFXaI7zhHK4E2MGXnmxRLmkPnGegZGW9/NI+aaUYD0eI2ChYQzrTwXCgOTDSBPk90kGyfJJE9hd7Q7icleCOlbl3R9uDIWz4OnXBui5VybE0zW+JDLRQdzGLEjqxfBueXVVemXCuwaN1AccK6FM+8WcPyxG/wsUkYhlBd+TRPt/I4udqRYClXiynnA1q+R9TlIPHXYOtOyWoR0G8l1ZTM4g+J+EjLUWIhTq7FMbZZKeUSG1hZEIUDmjLJ8sDnYg3VI81bYjufh5jn3y9JCybsqPF58Jr5z7bnszZCLni56xw0X5HNUqRbPqK4JLdaM7Q36NS02VA3r6OnUfroCCy2zKhfdod5vHMH9VvIDfp5K2L757i2r6bls2umpPG9jYCuuiF3przML2K05ERTdtch+vuQqQ+tLAtla/W2oZmgqtRUZly8KLCOnH4FQWRy6y1b77kWpecNQRbHIhyuS1vQaG4r0B/foP9ZpzyV+o+3INBmO4zROoA/xdJrw6aAPo1eFfVXYV4V9IYX9y1TgH1ZjC7Dg5r9R4+76jFuvH9yT31ldmV/vpie/wpehYeqHLLIF4O8CDXTlneEZnHLVNL1pQghorucrw1VO9Qrj8Ck4FvhNaMp1wWUVJJN+LrrGxOc7IxdaXtwMAAA=&quot;"/>
    <we:property name="creatorSessionId" value="&quot;086f38b8-f2eb-4fa4-ba90-99c6fbd32d06&quot;"/>
    <we:property name="creatorTenantId" value="&quot;9e04f4f3-5d19-48a0-bc2d-b7adf3d99376&quot;"/>
    <we:property name="creatorUserId" value="&quot;100320029C3FD872&quot;"/>
    <we:property name="datasetId" value="&quot;6542b424-2602-4c52-9803-ba6f30fbf887&quot;"/>
    <we:property name="embedUrl" value="&quot;/reportEmbed?reportId=b95d74c5-71b3-46ef-82d0-eb90880d0787&amp;config=eyJjbHVzdGVyVXJsIjoiaHR0cHM6Ly9XQUJJLVdFU1QtRVVST1BFLUUtUFJJTUFSWS1yZWRpcmVjdC5hbmFseXNpcy53aW5kb3dzLm5ldCIsImVtYmVkRmVhdHVyZXMiOnsidXNhZ2VNZXRyaWNzVk5leHQiOnRydWUsImRpc2FibGVBbmd1bGFySlNCb290c3RyYXBSZXBvcnRFbWJlZCI6dHJ1ZX19&amp;disableSensitivityBanner=true&quot;"/>
    <we:property name="initialStateBookmark" value="&quot;H4sIAAAAAAAAA+1XbU/bMBD+K5U/h6kvQAvfSgfTBLSMIvZhQpOTXIPBtT3b6VpQ/vvunISXoqIi0DRNzSf7fL577jnfxb5nqXBG8sWQT4HtswOtb6fc3jZaLGKqko1Gx6f98+Ofw/7pIYq18UIrx/bvmec2A38pXM4lWUDhj6uIcSnPeEazCZcOImbAOq24FHdQKuOStzkUEYO5kdpyMjn23AOZnaE6ztF361MHPfLEixmMIfGl9ByMtr6eR8yVowDp+RoZCw4HWnkuFBomGUAa9/Z6yU6vt5vGsLe9t9sh+URIX6nEi8O5sRgPRrkwxMOFNkN0VuqQymUNsx2xI6unQbki0uXxrxzsAjeQHXCugjOuF3D8rR68ZikhE8oLv6CJdn5LT7akmAmV4cpFwNYskPUxSIw6bB1omU+DuyXnOrcJnMPkcRI8FJiIM6sxTZWXXHlEhtIKxESATBl5GdkU7MEiuPksbM1zeznOfpZZyHidheeL78R3oT2XjQFy0dCTxknJBekc5arCs10UhBZzxvZbzYIWS6raRfR2ar9fg4WKWZWKOqivSyG4DyU/4OexhNWbH05ZQd9VWU5v5XkVAytxRexa/x5YwGpNiaDooUT66YyrBKXLQN5/GtZEud7RWB3BAEWZtiLh8kUQH8omKb0EQil0qC6rPvnYwMrTiB0XD8ThnNpwfIPFR70K9+i/VpUfmgeMF0W77Z1O3OlBEzrdbo93W03Y3nTjTTfedONNN/7Hu7EFmHLz33Tj+qqNW2+e3Km/WJ2b9avpzUf4KhRM8ZRFNgV8WtBA594ZnsAZV2XRm9KEgPIqPzdcpZSvMA6/ghOB/4QyXZdc5qFl0kOEBSeYQVHV8Ssb6HlSFzJ+fwDMs2iyKQ0AAA==&quot;"/>
    <we:property name="isFiltersActionButtonVisible" value="true"/>
    <we:property name="pageDisplayName" value="&quot;Highest cost of Living Countries&quot;"/>
    <we:property name="pageName" value="&quot;ReportSection&quot;"/>
    <we:property name="reportEmbeddedTime" value="&quot;2024-01-21T18:42:35.468Z&quot;"/>
    <we:property name="reportName" value="&quot;Cost of Living&quot;"/>
    <we:property name="reportState" value="&quot;CONNECTED&quot;"/>
    <we:property name="reportUrl" value="&quot;/links/AoZoXvMHux?ctid=9e04f4f3-5d19-48a0-bc2d-b7adf3d99376&amp;bookmarkGuid=ed46e427-b967-4ada-bc66-8a5cf09a3f1e&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20A3600-E3FA-4EE7-BEB1-7B15046C4C9D}">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X30/bMBD+Vyo/h6lJaNPwBh1MkxDrKGIPEw+X+BIMbpw5TkeH8r9zdhJ+dOo2xJi2qXmyz5/vPn/nuyS3jIuqlLA6gQWyPXag1PUC9PXAZx4rntqQ+36U8Ww0nMTjURRORjAilCqNUEXF9m6ZAZ2jORdVDdI6JOPnC4+BlDPI7SwDWaHHStSVKkCKb9iCacnoGhuP4U0plQbrcm7AoHW7JDjNiYr/JqSIkBqxxDmmprWeYqm06eaAoT/h4RjiyRCikEOC9ixVu+po/hxvgzpiU1UYEAURsLaEYzyGIEiiKBsFsT9OgsDaMyFND1kd3pSazk1qrEor35kqT4hAi7GQ8/44gceOtFo4cKd/VSdfatQr2mD9YNUib9m8X6Dxx37wI0+pdVEYYVZ2oiqzo7IdKZaiyGnlzHEbNpSdOUpSwm2dKlkvXLi14KrWKZ5i9jBxERpK2EwrSmcXpS4MMSNrRyITKDmzUT5ojvpg5cK8FbrPnb9+zv0815iD6aZPF1/I70wZkIMpaTFQ2eC41cJijuqi47PbNJYt5Yy4DRu72EoVNN7zpf10iRo7ZQsu+kO9XztC9VvFd/whkbh58/0ta+xz0Zbdc3XepMBGXh67VF+nGqmquRXIuy+Rfb6EIiXraxLZmP1NrKZkypUWKchXJZZa0PdEbFoqgsuuRz40pfaGUbelJB/e2BacXFFB2f5De9Qfq7SXCr9WdtYUwjiO012ecM7DOErDaDTedthth9122FfqsH9ZF/iHu7FGXED533Tj/jObtl49+nZ+p1Vd/no1PfsKX7iCaR6ryBZIvxV2oGpTlZDiDIq26MvWhUCHo0sBBbf5cmP3KjgW9E5o03UOsnYt0/6E9IVJzx31TeEbBA0AAA==&quot;"/>
    <we:property name="creatorSessionId" value="&quot;ca0b3587-7492-4c21-b872-925f72029b75&quot;"/>
    <we:property name="creatorTenantId" value="&quot;9e04f4f3-5d19-48a0-bc2d-b7adf3d99376&quot;"/>
    <we:property name="creatorUserId" value="&quot;100320029C3FD872&quot;"/>
    <we:property name="datasetId" value="&quot;6542b424-2602-4c52-9803-ba6f30fbf887&quot;"/>
    <we:property name="embedUrl" value="&quot;/reportEmbed?reportId=b95d74c5-71b3-46ef-82d0-eb90880d0787&amp;config=eyJjbHVzdGVyVXJsIjoiaHR0cHM6Ly9XQUJJLVdFU1QtRVVST1BFLUUtUFJJTUFSWS1yZWRpcmVjdC5hbmFseXNpcy53aW5kb3dzLm5ldCIsImVtYmVkRmVhdHVyZXMiOnsidXNhZ2VNZXRyaWNzVk5leHQiOnRydWUsImRpc2FibGVBbmd1bGFySlNCb290c3RyYXBSZXBvcnRFbWJlZCI6dHJ1ZX19&amp;disableSensitivityBanner=true&quot;"/>
    <we:property name="initialStateBookmark" value="&quot;H4sIAAAAAAAAA+1XbU/bMBD+K5U/h4km0FK+lQ6middRxD5MaLrE12Bw48xxOgrKf9+dkwArKgOBpmlqPtnn891zz70kuRNSFbmG+RFMUWyLHWOup2CvO10RiKyRHR/vHw5P978fDQ93SWxyp0xWiO074cCm6M5VUYJmCyT8dhEI0PoEUt5NQBcYiBxtYTLQ6hZrZTpytsQqEHiTa2OBTY4dOGSzM1KnPfnufojIIyROzXCMiaulp5gb65o9YNTdklEPBlvr0I8kxMjgi/rUw/yzPjv1wEYmc6AyAsCyWOKgB2EY9/uTzXDQ7cVhyPKJ0q5Vme/e5JbiJjbmOfN1ZvIjAlDrsMp5G04YiD1rpl65Ibwo4x8l2jldYDtY1Jp3Ytwe0PpLu3jOUsImMqfcnDemcGtmsqbVTGUpnZx5bOsVZWeMmpjwV0dGl1PvbsG5KW2Cpzh52HgPFSXsxBpKZ+OlzBwhI2kDYqJQS8Fejq1EuzP3bj4q2+auuxjnME0tpuCa7e+Hb8R3Zhzozoi46JhJ56DmgnX2yqzBs1FVjJZyRtjWKz6sqQqr4PXUfr1Eiw2zmVRtUJ8XQijelXyPH2KNyy/fV1nFz0Xddq/leRkDS3EF4tL8HFmkrpZMUHDfIkM5gywh6SKQt1fDC1G+rDSWRzAiUWqsSkA/CeJd2WSlp0A4hQWp62aePgywuhppMlNB7N7wuI6vqPl4VtEd89e68l3zQPGSKILeYJBsyFhKGQ36SdTf7K2m8Woar6bxahr/49PYIk4h/2+mcftJTlevHn1nf7KmzF/eTa8u4QvfMNVjFsUU6ReEF6Z0RQ4JnkBWN31em1Do9agoIJOcL7/2r4IDRe+EOl3noEs/MvmHRXgnlEHV9PEzF/g3pm1ken4BV7nHvlENAAA=&quot;"/>
    <we:property name="isFiltersActionButtonVisible" value="true"/>
    <we:property name="pageDisplayName" value="&quot;Lowest of Living Countries &quot;"/>
    <we:property name="pageName" value="&quot;ReportSectionae318d36a980a73dabe1&quot;"/>
    <we:property name="reportEmbeddedTime" value="&quot;2024-01-21T18:43:23.235Z&quot;"/>
    <we:property name="reportName" value="&quot;Cost of Living&quot;"/>
    <we:property name="reportState" value="&quot;CONNECTED&quot;"/>
    <we:property name="reportUrl" value="&quot;/links/AoZoXvMHux?ctid=9e04f4f3-5d19-48a0-bc2d-b7adf3d99376&amp;bookmarkGuid=bb457eed-daa0-4f15-9804-f298fc67d166&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0B2ACB9C-1924-4470-BD12-90DE741B418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W2/aMBT+K5Ef1lZKJ5KQEPpGM9gqTRMqU/sw9eHEOQleTRw5hpUh/vuOHVi3atX6MqlovETx8bl852J/gQ0rRNtIWH+CBbILdqnU/QL0vRcwn9W/y+J+P+7laRFFEESDZBhD1Cct1Rih6pZdbJgBXaG5Ee0SpHVIwi93PgMpp1DZVQmyRZ81qFtVgxTfsVOmLaOXuPUZPjRSabAuZwYMWrcrUqc1QQneRhQRuBErnCE3nfQaG6XNbt0bDosQgjQtAaNhyZM0ycmm7XYdzL/r26AOWKZqA6ImAFYWJABhMQiLsh9jGKd5MRhYeSmk2ank6/FDoynvzb58E7cZR3kUI8RBL+CIRcKHYUqwzLqxOhllWiktOEgSdu6st5t95qHPJlotnN9dqzhpjmsjzNouVGvOVXkuxUrUFe18do57Wyr/7Rw1OkvKphBd0Tbsyj0tWmzbrjRORS4XT3bsaqaWmuM1lo8Lh2FLPZtqRR3d4VjWRq9JTIFvQC7dDJDfj4JSouxsUlZMuidXGuoTq3q3pUfX/F9CvgjKcxV4FpfP5upbppEqXrCLYOtv9k0YFSuoOUmfAhlVlcYK9oUb/zOUowa0WWBtvNPAy7HQSi3OPFF7GVl7GW1QI63NZFnvhj94mlHvVWV0Ca3g3ulY0mGj8SYT3/tASEnV9zKlpHu5Jeja996DzumeOPNKpb00XoTez4IcVtaZqECjab033khyNVfywNqWSWXmdHQPCvREqcIjN1i3hwZ9ZgnJjguNOomIcV429PbSbMmf3PHoI3F19z9rBGZzOkOWp/OvdAgtSZGR0gXqy7W78t8JvadSopnxIV19VAASxQGP+KCX5ykvY14W/aSXvJCWU06fMkGC/RDK3iDhCQb5/07LU7gXrTlS85Gaj9T8ChM4UvORmg/g6rPUvLXSx+TYAnXlftGrpWkb4DiFuqPApgsn0OlRq6EubB3du+PcPzCV+zeBuTAu2A/3z0enzRAAAA==&quot;"/>
    <we:property name="creatorSessionId" value="&quot;f2b66001-712b-4a70-ab68-aac43e7a476a&quot;"/>
    <we:property name="creatorTenantId" value="&quot;9e04f4f3-5d19-48a0-bc2d-b7adf3d99376&quot;"/>
    <we:property name="creatorUserId" value="&quot;100320029C3FD872&quot;"/>
    <we:property name="datasetId" value="&quot;6542b424-2602-4c52-9803-ba6f30fbf887&quot;"/>
    <we:property name="embedUrl" value="&quot;/reportEmbed?reportId=b95d74c5-71b3-46ef-82d0-eb90880d0787&amp;config=eyJjbHVzdGVyVXJsIjoiaHR0cHM6Ly9XQUJJLVdFU1QtRVVST1BFLUUtUFJJTUFSWS1yZWRpcmVjdC5hbmFseXNpcy53aW5kb3dzLm5ldCIsImVtYmVkRmVhdHVyZXMiOnsidXNhZ2VNZXRyaWNzVk5leHQiOnRydWUsImRpc2FibGVBbmd1bGFySlNCb290c3RyYXBSZXBvcnRFbWJlZCI6dHJ1ZX19&amp;disableSensitivityBanner=true&quot;"/>
    <we:property name="initialStateBookmark" value="&quot;H4sIAAAAAAAAA+1Y32/TMBD+Vyw/sE3KUNOuabu3LnSAYKzq0PaAELo4l9TMjSPbGZSq/ztnp2VoYtpekKjoSxWf78f33cX+1Kx4Lm2tYPkBFshP+ZnWtwswtyzmEa82tsvLdxfj2bsvH8YXEzLr2kldWX664g5Mie5a2gaUz0DGT58jDkpNofSrApTFiNdorK5AyR/YOtOWMw2uI47fa6UN+JRXDhz6tHfkTmuqHb/sUUUQTt7hFQrXWmdYa+M2685olHchHg4LwN6oEMkwySjGtrsB5tP+vmgAlurKgawIgLfFCUA3H3Tz4qSP3f4wywcDby+kchuXbDn5Xhvivdr26zxs9ntZr4/QjzuxQMwTMeoOCZZb1t4nJaalNlKAImObzme73jLvRvzc6EXIu5mNIM9J5aRb+oW27lgXx0reyaqknY8hcWdN7b+Zo8EQSWxy2TZtxd+GX48WrW1bE1xUs3iw41dXujECZ1jcLwKGNc1sajRNdIOjqZxZkpkKX4NqwjtAed9LokTsPClvJt+DtwaqA+/6eU0/7fB/K/ksKI914FFcEZ/rb6lB6njOT+N1tNoOYZzfQSXI+hDIuCwNlrBt3OSvoRzXYNwCK8cOY5ZhbrReHDFZsZSiWUobNEgfc95Um5c/fsio808xOgMrBTucKDps9HpTSMTeEFJyjViqtQoPNwTdROw1mIzuiSNWaMOG/UWX/WrIbrFOZQkGnWUv2FgJPddqx8aWKu3mdHR3CvS51jmjNFjZXYN+QTIzV0s2BWvZ4QzLRoFhUzoxePQ0E391WsqqNmp6L1+tCvBaYjqnk+TVOvtKR9FLFQVpk6M5W4aL/5U0W0ElsZns0gVIDSBTPxY9Mehk2VAUfVHkJ0kneaY4D0XcG8QJnnSh6AwSkWCc/e/iPIVbad1eoPcCvRfof5DAXqD3Ar0zF6AX6LW33pPjCzRl+HevG2drEDiFqhXCui0nMfjRwKHKfR/Dc1DeP+hV+LLAQxHqrMwUPhHgvzfwACuA+wm8x965+hAAAA==&quot;"/>
    <we:property name="isFiltersActionButtonVisible" value="true"/>
    <we:property name="pageDisplayName" value="&quot;Major Cost Components&quot;"/>
    <we:property name="pageName" value="&quot;ReportSection099d2a188fae39fc686b&quot;"/>
    <we:property name="reportEmbeddedTime" value="&quot;2024-01-21T18:44:02.055Z&quot;"/>
    <we:property name="reportName" value="&quot;Cost of Living&quot;"/>
    <we:property name="reportState" value="&quot;CONNECTED&quot;"/>
    <we:property name="reportUrl" value="&quot;/links/AoZoXvMHux?ctid=9e04f4f3-5d19-48a0-bc2d-b7adf3d99376&amp;bookmarkGuid=2d6c0726-9425-4bf1-9870-d7947c07f257&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8CB4639-F1CE-4584-A970-F391C50786CC}">
  <we:reference id="wa200003233" version="2.0.0.3" store="en-US" storeType="OMEX"/>
  <we:alternateReferences>
    <we:reference id="wa200003233" version="2.0.0.3" store="wa200003233" storeType="OMEX"/>
  </we:alternateReferences>
  <we:properties>
    <we:property name="embedUrl" value="&quot;/reportEmbed?reportId=b95d74c5-71b3-46ef-82d0-eb90880d0787&amp;config=eyJjbHVzdGVyVXJsIjoiaHR0cHM6Ly9XQUJJLVdFU1QtRVVST1BFLUUtUFJJTUFSWS1yZWRpcmVjdC5hbmFseXNpcy53aW5kb3dzLm5ldCIsImVtYmVkRmVhdHVyZXMiOnsidXNhZ2VNZXRyaWNzVk5leHQiOnRydWUsImRpc2FibGVBbmd1bGFySlNCb290c3RyYXBSZXBvcnRFbWJlZCI6dHJ1ZX19&amp;disableSensitivityBanner=true&quot;"/>
    <we:property name="bookmark" value="&quot;H4sIAAAAAAAAA+WUTW/bMAyG/4qgUwekgxV/59Z2vbVF0BS9DDnQMp1qVS1DkrN4Rf/7KLlFkR02YMCADbvYFkm/JB8SeuatcoOG6QaekK/4uTGPT2AfmeAL3h/bWpSlLNosz+ocZSogTxOKMoNXpnd89cw92B36e+VG0EGQjJ+3Cw5ar2EXTh1ohws+oHWmB62+4RxMLm9HfFlwPAzaWAiSGw8eg+yewulMpYiPKWUE6dUeNyj9bL3FwVj/es6aTC6lWFKNUFciqzuQ9I+bvbHMX8eHpLGwC9N7UD0VEGxdU2CRi6KsEFuRtWleZNGutH8NaabLw2Cpb6IxDQHfWbuHXmLLY3MW3dzLM79GcKONHV4eOTZmtBJvsYuu3is/kY40zp+a7lSrvep3/IVgra0hlNF7RpCIMbumgh/0xG7Qsw1osBM7OeuoOnYHhw8M+pa9hZqO3RkPml2QcjhdRWUmjbWo4whYZyyTIX9I92C+XlikobR8lbxsyeIoXr/O8B3a3dy4BBuaNs0XIh3g0A/GtmjPp8jnk7JvI1wufkDwj7EhGJSyxqyReVNkWQldmlelaKq/ZD3eWl+Dc+zkFncjtc/WVkn8T5fiTxGZV6HNsUqLvKrrBNqkLKtsmYTifsrG48E35nCMJ6gtG0xrkXYgykQKUYm8W/6uWhR8t/AnpDs7fJjRuwEkrqHHOIphhqUwxtFyEpUw5fhtw/tK0V7Pqe9BjyFrvOF5TLMNj++/q8DsYQYAAA==&quot;"/>
    <we:property name="datasetId" value="&quot;6542b424-2602-4c52-9803-ba6f30fbf887&quot;"/>
    <we:property name="pageName" value="&quot;ReportSection4b4c2c1295ea98149fac&quot;"/>
    <we:property name="reportUrl" value="&quot;/links/AoZoXvMHux?ctid=9e04f4f3-5d19-48a0-bc2d-b7adf3d99376&amp;bookmarkGuid=2b008924-6179-4a96-84f4-e1c38edf505b&quot;"/>
    <we:property name="reportName" value="&quot;Cost of Living&quot;"/>
    <we:property name="reportState" value="&quot;CONNECTED&quot;"/>
    <we:property name="pageDisplayName" value="&quot;Correlations&quot;"/>
    <we:property name="backgroundColor" value="&quot;#FFFFFF&quot;"/>
    <we:property name="initialStateBookmark" value="&quot;H4sIAAAAAAAAA+WUUW/aMBDHv4rlp06iE4EEEt4o46mFIqj6MqHp4lyoVxNHtsPIEN99Z4eq6h5WadKkTXuB+O78v7vfnXzihbS1gnYJe+QTfqP18x7MM4t4j1cX2/397WK6vv2ynC7mZNa1k7qyfHLiDswO3aO0DSivQMbP2x4HpVaw86cSlMUer9FYXYGS37ELJpczDZ57HI+10ga85MaBQy97oHA6U+7o45AygnDygBsUrrOusdbGXc5xHouBiAZZgpClUZyVIOiO7byhzPfjfdJQ2ExXDmRFBXhbmY9wlESjcYpYRHExTEZxsEvlLiF5Oz/WhvomGm3teU2LA1QCCx6aM2i7Xk58gWAbEzqcv3FsdGMErrEMrspJ15KO0NZd6/JayYOsdvxMsFZGE8rgnRIkYswWVPCTatkSHduAAtOyq2lJ1bEHOH5gUBXsJVSX7EE7UGxGyv50F5SZ0MagCiNgpTZM+Pw+3ZP+NjNIQyn4pH/eksVSvLrM8BXaQ9e4AOOb1vlXIu3h0AVtCjQ3beDzSZqXEQ56PyH4x9gQDEqZYZyLJB/F8RjKYZKOozz9S9bjpfUVWMuu1rhrqH22MlLgf7oUf4pItwpFgulwlKRZ1oeiPx6n8aDvi/slG4dHl+vjWzxebZDjMIuGJUTjvoiiNErKwe+qBcFXC98jvdn+QzfO1iBwBRWGUdQdLIkhjpaTqPgph2/j/+8k7XWX+hFU47OGF56HJFSNzBW+c8G/+zyUtfU/PwAKf8IbggYAAA==&quot;"/>
    <we:property name="isFiltersActionButtonVisible" value="true"/>
    <we:property name="reportEmbeddedTime" value="&quot;2024-01-21T18:44:37.566Z&quot;"/>
    <we:property name="creatorTenantId" value="&quot;9e04f4f3-5d19-48a0-bc2d-b7adf3d99376&quot;"/>
    <we:property name="creatorUserId" value="&quot;100320029C3FD872&quot;"/>
    <we:property name="creatorSessionId" value="&quot;189da0fb-418a-4d08-a569-ea9e2f9f6162&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C9EE137-EAA2-427A-B4CC-5DB10699F52C}">
  <we:reference id="wa200003233" version="2.0.0.3" store="en-US" storeType="OMEX"/>
  <we:alternateReferences>
    <we:reference id="WA200003233" version="2.0.0.3" store="" storeType="OMEX"/>
  </we:alternateReferences>
  <we:properties>
    <we:property name="backgroundColor" value="&quot;#FFFFFF&quot;"/>
    <we:property name="bookmark" value="&quot;H4sIAAAAAAAAA+1WO2/bMBD+KwSnFnAKUZLlx+a42dLWiIMsQYYTeXLZ0KJAUa5dw/+9R8pB6g7t1MAFPIn34D2++3DinivdNgZ2n2GNfMqvrX1eg3tmgg94farLx1iIYZaWUooEchJlQV628drWLZ/uuQe3Qv+g2w5MCEjKx6cBB2MWsApSBabFAW/QtbYGo39g70wm7zo8DDhuG2MdhJBLDx5D2A25k0yliA8ZZQTp9QaXKH2vvcPGOn+UoRwLIUolqkKlZa6yIgO60/bWWObf/UPSWNjc1h50TQUEXZGnKeZCFTjCLJPpuMzToG91vTLHVl7v3u+aAJ/HrS/tNiBVfqOcIdLhQK0Os8kwFXkCaVnQCTHD2G6ljT8mLHc328YRioRtH22mNlBLVDxC5bDtkdnzTwht52KAmxPD0nZO4h1W0VR77XcUR9rWX9nqyugNFc9DPQtnaTDROmvA+TXWnr3LWInKWbtu37MvnW+1QmYrNiejQwa1YjOaD403aO+tB8PmFDtItzE2k9Y5NHGkrLKOyVBBSPjVfp87pCErPk0OT6T5I5ASnDpFkQSn0F3vIkIftXuhRDr4DYT/Dh2Cg5Kq0TBVSSKLPCmEGJUjOazOjyLiBYQLQ94OnJ4gQNuK+JHQNsokjKt0lE/OmiC6ZnO6fWHHP0Smp8YI6Qdd4QRwUsphDhOZqvOjxq8L9MKNN4AmkCM+P1575Wukd1s4WNpQDUhcQI2x76avTGP0I0pQZlTHswvfW01s6hF9ANMFMOMrj8c0MdlPDHXyimUKAAA=&quot;"/>
    <we:property name="creatorSessionId" value="&quot;2b43dc68-40e7-43d2-9f69-cec055963992&quot;"/>
    <we:property name="creatorTenantId" value="&quot;9e04f4f3-5d19-48a0-bc2d-b7adf3d99376&quot;"/>
    <we:property name="creatorUserId" value="&quot;100320029C3FD872&quot;"/>
    <we:property name="datasetId" value="&quot;6542b424-2602-4c52-9803-ba6f30fbf887&quot;"/>
    <we:property name="embedUrl" value="&quot;/reportEmbed?reportId=b95d74c5-71b3-46ef-82d0-eb90880d0787&amp;config=eyJjbHVzdGVyVXJsIjoiaHR0cHM6Ly9XQUJJLVdFU1QtRVVST1BFLUUtUFJJTUFSWS1yZWRpcmVjdC5hbmFseXNpcy53aW5kb3dzLm5ldCIsImVtYmVkRmVhdHVyZXMiOnsidXNhZ2VNZXRyaWNzVk5leHQiOnRydWUsImRpc2FibGVBbmd1bGFySlNCb290c3RyYXBSZXBvcnRFbWJlZCI6dHJ1ZX19&amp;disableSensitivityBanner=true&quot;"/>
    <we:property name="initialStateBookmark" value="&quot;H4sIAAAAAAAAA+2WS28aMRDHv4rlUyuRal8sjxuhnBICgiiXKqpm7VnqxqxXXkOhiO/esZcoTQ/NqRGVOO16xp7Hb/6yfOBSNbWG/R2skQ/5tTFPa7BPLOYdXp1ss9nNdLS4+Xo3mk7IbGqnTNXw4YE7sCt0D6rZgPYRyPjlscNB6zms/KoE3WCH12gbU4FWP7HdTC5nN3jscNzV2ljwIZcOHPqwW9pOa8odf0opIwintrhE4VrrAmtj3WkNRT+O40LGZS6TIpNpngKdaVpvKPPt/T5pKGxsKgeqogK8Lc+SBLNY5tjDNBVJv8gSb29UtdKnVl7O3u9rz8vhzhVm50kV3ymnj3Q8UqvddNBN4iyCpMjpDzHF0G6ptDslLPaTXW2JIrFto43kFiqBkgdUFpuWzIFPEZqNDQEmrxxLs7ECF1gGV+WU21McYRp3ZcorrbZUPPf1zK2hwQTvqAbr1lg59iFlBUprzLr5yGYb1yiJzJRsTE6LDCrJRjQfGq+33hsHmo0ptl/dhthMGGtRh5Gy0lgmfAU+4TfzY2yRhiz5MDo+kuWvIAVY+ZoiLaxEe70PhD4r+yyJpPMHhP+ODuGgpLLXTWQUiTyL8jjuFT3RLc9PIvEzhItC3g9OKxCg24r0EdFtlArol0kvG5y1QFTFxnT6oo5/SKaVRg/7KEocAA4K0c1gIBJ5ftL4/QK9aOMd0HhxhOfHS698jfRu8z+GbqgaBM6hwtB33VamMOwjSVBmlKd/67+3itTUEn0AvfEwwyuPhyQEWRUa3zjg3348lBWK+wX8zJMZhgoAAA==&quot;"/>
    <we:property name="isFiltersActionButtonVisible" value="true"/>
    <we:property name="pageDisplayName" value="&quot;Housing Costs Correlation&quot;"/>
    <we:property name="pageName" value="&quot;ReportSectionab8111bd1f6d2b4d363a&quot;"/>
    <we:property name="reportEmbeddedTime" value="&quot;2024-01-21T18:45:44.999Z&quot;"/>
    <we:property name="reportName" value="&quot;Cost of Living&quot;"/>
    <we:property name="reportState" value="&quot;CONNECTED&quot;"/>
    <we:property name="reportUrl" value="&quot;/links/AoZoXvMHux?ctid=9e04f4f3-5d19-48a0-bc2d-b7adf3d99376&amp;bookmarkGuid=e0226e3c-cdee-4ab8-b898-3d6d5f39b694&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22C7CB0-585F-404C-B966-6A3EB964ED6F}">
  <we:reference id="wa200003233" version="2.0.0.3" store="en-US" storeType="OMEX"/>
  <we:alternateReferences>
    <we:reference id="WA200003233" version="2.0.0.3" store="" storeType="OMEX"/>
  </we:alternateReferences>
  <we:properties>
    <we:property name="backgroundColor" value="&quot;#FFFFFF&quot;"/>
    <we:property name="bookmark" value="&quot;H4sIAAAAAAAAA9VWTW/aQBD9K6u9JJVIZQMGkxu46alJUYhyqTiM7bGzyeJ112saF/m/d3ZN0pLSIkVplXBiPpiZNzNvlg1PRVVKaC5ghfyUz5S6W4G+Yz7v8WJXFwejJB6HkySMJz6EfjYMEvJSpRGqqPjphhvQOZprUdUgbUBSfln2OEg5h9xKGcgKe7xEXakCpPiOnTOZjK6x7XG8L6XSYEMuDBi0YdfkTjKV4r8fUEZIjFjjAhPTaS+xVNpsZX888sfDYDQYh+kgDgLwsox+U3VWV+Zhf5vUFRapwoAoqACrG3kIfhhnozT0Ym88xCB2vpmQZusSN2f3pSbc1I2mtO2bpmsoEky5A6ex6rBs+DTPNeZgtuLZjjFSsl7t0S9UrRO8RJf3rDDCNJQjUZU5UdmJFGtR5LylRs61ojY761yLBBlJbPG1Bo3sHKlcZhSb1Q2blqDNCgvDRMEiisciEjS6KB/rYttl34o36lukkcaS8lOv7b1BjJ9rU4kUmcqeATMiVa4oE8jfkL4kmMQ6ve5+nxMxbmTD5lBV7PgS81qCZm4K7w63dEmaiqLKLf9/Eu6qAyiJc8T/5A7TrupIrWIV3dAY7cmJb4m8lm8UR+kU9axxlPsg9MNV6PeeoHx1q3iIbu3y4dRR8Ntf7td2DTvI/2Dvlq3VQ+iFge+F/iT0ceCN+jgYHjx2/40hqqam7SPJwdWqJI1H72wRXyE9XPZLCgYcnrLLJbCzq9SZ0cHd8E+CWtDFvgZZ27BHM6hEckQVta6Df5idc69efnKP/eiGh8M47AcQTPreKOt74ziNJ2/gpZrSU0//FNjDdblAwxZAl6Vhx9PMsugK7p/eF+8ZS5CATncPifvsXwpFb0YJCc6hwD3LQb2CIrWJ/7og7r/P43q07Q+Kkqj1ewkAAA==&quot;"/>
    <we:property name="creatorSessionId" value="&quot;e9ed50f1-9bd1-4588-904b-d5366c6267ff&quot;"/>
    <we:property name="creatorTenantId" value="&quot;9e04f4f3-5d19-48a0-bc2d-b7adf3d99376&quot;"/>
    <we:property name="creatorUserId" value="&quot;100320029C3FD872&quot;"/>
    <we:property name="datasetId" value="&quot;6542b424-2602-4c52-9803-ba6f30fbf887&quot;"/>
    <we:property name="embedUrl" value="&quot;/reportEmbed?reportId=b95d74c5-71b3-46ef-82d0-eb90880d0787&amp;config=eyJjbHVzdGVyVXJsIjoiaHR0cHM6Ly9XQUJJLVdFU1QtRVVST1BFLUUtUFJJTUFSWS1yZWRpcmVjdC5hbmFseXNpcy53aW5kb3dzLm5ldCIsImVtYmVkRmVhdHVyZXMiOnsidXNhZ2VNZXRyaWNzVk5leHQiOnRydWUsImRpc2FibGVBbmd1bGFySlNCb290c3RyYXBSZXBvcnRFbWJlZCI6dHJ1ZX19&amp;disableSensitivityBanner=true&quot;"/>
    <we:property name="initialStateBookmark" value="&quot;H4sIAAAAAAAAA9VWbW/TMBD+K5YlNJAylKzrC/vWhk5Co1vVokkIVeiSXDJvbhxsp6xU+e+cnW4wKFRCA41vuZfc3fPcS7LhmTCVhPU5LJGf8JFSN0vQNyziAS+3uouLs8lwdvbxfDgZk1pVVqjS8JMNt6ALtJfC1CBdBFJ+WAQcpJxC4aQcpMGAV6iNKkGKL9g6k8nqGpuA420llQYXcm7Bogu7IneSKXf0skMZIbVihXNMbaudYaW03cpRvxf1j7u9Tn+QdZJuF8I8p3dMa/Vl7vd3SX1hsSotiJIKcLpeiBANkryXDcIk7B9jN/G+uZB265Ksx7eVJtzExrpyfA2zFZQpZtyD02haLBs+LAqNBditOH5gjJWslzv0c1XrFGfo845LK+yacqTK2EOVH0qxEmXBGyJyqhXR7K1TLVJkJLH5pxo0sglSucwqNqrXbFiBtkssLRMliykei0nQ6KOc1uWW5ciJV+pzrJHakvGTsAn+Q4wXtTUiQ6byP4AZk6pQlAnkT0gfE0zqnJ423xPaoIKWmr0piWc0ls2oTDdCU6RgtDW08Oz5sxcBe4+g5TpgudLsKPSiYafiFrND987+BixIY6gGub0W39bzXUuHpA2la5HeYNZijNUyUfEVNd0dqOSaVt1tJ8VROkM9WvsFfS303Q05Cn7g5MkN7r7lbBZ3h5GCX3937bZD20L+C1O6aJweBuGgG4WD6NUgwk7YO8LO8d7T+M/2SdVE2q6V2jtaRlJ79IMp4kukz5x7yMCCx1O1uQS2dpV5M3q4G/5WEAVt7EuQtQt7MAIj0gOqqPEM/qJ33t08fufu+Vj4Aprd8BTdygpSnEKJO2ASPCgzx+NvofpvPvdJiFmRyH3cuD+Be2Ka5ish7AumlAgAAA==&quot;"/>
    <we:property name="isFiltersActionButtonVisible" value="true"/>
    <we:property name="pageDisplayName" value="&quot;Price per SQM inside &amp; outside city center VS Morgage&quot;"/>
    <we:property name="pageName" value="&quot;ReportSection17617456378d3b55a0ff&quot;"/>
    <we:property name="reportEmbeddedTime" value="&quot;2024-01-21T18:46:25.589Z&quot;"/>
    <we:property name="reportName" value="&quot;Cost of Living&quot;"/>
    <we:property name="reportState" value="&quot;CONNECTED&quot;"/>
    <we:property name="reportUrl" value="&quot;/links/AoZoXvMHux?ctid=9e04f4f3-5d19-48a0-bc2d-b7adf3d99376&amp;bookmarkGuid=02364920-56a2-4a8b-a419-261fab3fc50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950</TotalTime>
  <Words>374</Words>
  <Application>Microsoft Office PowerPoint</Application>
  <PresentationFormat>Custom</PresentationFormat>
  <Paragraphs>93</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mahmoud elboghdady</cp:lastModifiedBy>
  <cp:revision>16</cp:revision>
  <dcterms:created xsi:type="dcterms:W3CDTF">2006-08-16T00:00:00Z</dcterms:created>
  <dcterms:modified xsi:type="dcterms:W3CDTF">2024-01-23T07:44:54Z</dcterms:modified>
  <dc:identifier>DAEhDyfaYKE</dc:identifier>
</cp:coreProperties>
</file>