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8" r:id="rId2"/>
    <p:sldId id="259" r:id="rId3"/>
    <p:sldId id="260" r:id="rId4"/>
    <p:sldId id="261" r:id="rId5"/>
    <p:sldId id="262" r:id="rId6"/>
    <p:sldId id="263" r:id="rId7"/>
    <p:sldId id="282" r:id="rId8"/>
    <p:sldId id="283" r:id="rId9"/>
    <p:sldId id="284" r:id="rId10"/>
    <p:sldId id="285" r:id="rId11"/>
    <p:sldId id="286" r:id="rId12"/>
    <p:sldId id="287" r:id="rId13"/>
    <p:sldId id="288" r:id="rId14"/>
    <p:sldId id="289" r:id="rId15"/>
    <p:sldId id="290" r:id="rId16"/>
    <p:sldId id="327" r:id="rId17"/>
    <p:sldId id="329" r:id="rId18"/>
    <p:sldId id="330" r:id="rId19"/>
    <p:sldId id="331" r:id="rId20"/>
    <p:sldId id="332" r:id="rId21"/>
    <p:sldId id="333" r:id="rId22"/>
    <p:sldId id="334" r:id="rId23"/>
    <p:sldId id="335" r:id="rId24"/>
    <p:sldId id="336" r:id="rId25"/>
    <p:sldId id="337" r:id="rId26"/>
    <p:sldId id="338" r:id="rId27"/>
    <p:sldId id="339" r:id="rId28"/>
    <p:sldId id="344" r:id="rId29"/>
    <p:sldId id="345" r:id="rId30"/>
    <p:sldId id="340" r:id="rId31"/>
    <p:sldId id="341" r:id="rId32"/>
    <p:sldId id="343" r:id="rId33"/>
    <p:sldId id="346" r:id="rId34"/>
    <p:sldId id="347" r:id="rId35"/>
    <p:sldId id="349" r:id="rId36"/>
    <p:sldId id="348" r:id="rId37"/>
    <p:sldId id="350" r:id="rId38"/>
    <p:sldId id="351" r:id="rId39"/>
    <p:sldId id="35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6" autoAdjust="0"/>
    <p:restoredTop sz="73514" autoAdjust="0"/>
  </p:normalViewPr>
  <p:slideViewPr>
    <p:cSldViewPr>
      <p:cViewPr varScale="1">
        <p:scale>
          <a:sx n="53" d="100"/>
          <a:sy n="53"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3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F18C3AC-4EA9-4C3A-9831-9EC71B72E7E0}" type="datetimeFigureOut">
              <a:rPr lang="ar-EG" smtClean="0"/>
              <a:t>20/04/1440</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01F0552-6070-4EA7-ADE3-3CE3BAAD9AB4}" type="slidenum">
              <a:rPr lang="ar-EG" smtClean="0"/>
              <a:t>‹#›</a:t>
            </a:fld>
            <a:endParaRPr lang="ar-EG"/>
          </a:p>
        </p:txBody>
      </p:sp>
    </p:spTree>
    <p:extLst>
      <p:ext uri="{BB962C8B-B14F-4D97-AF65-F5344CB8AC3E}">
        <p14:creationId xmlns:p14="http://schemas.microsoft.com/office/powerpoint/2010/main" val="9279639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Client/Server</a:t>
            </a:r>
            <a:r>
              <a:rPr lang="en-US" baseline="0" dirty="0" smtClean="0"/>
              <a:t> Hardware implementation:</a:t>
            </a:r>
          </a:p>
          <a:p>
            <a:pPr algn="l" rtl="0"/>
            <a:r>
              <a:rPr lang="en-US" baseline="0" dirty="0" smtClean="0"/>
              <a:t>1-client need pc can communicate through LAN.</a:t>
            </a:r>
          </a:p>
          <a:p>
            <a:pPr algn="l" rtl="0"/>
            <a:r>
              <a:rPr lang="en-US" baseline="0" dirty="0" smtClean="0"/>
              <a:t>2-Server must be a computer with special and efficient hardware ex: mainframe.</a:t>
            </a:r>
          </a:p>
          <a:p>
            <a:pPr algn="l" rtl="0"/>
            <a:r>
              <a:rPr lang="en-US" baseline="0" dirty="0" smtClean="0"/>
              <a:t>3-Network can be LAN or WAN or Internet (depends on your business).</a:t>
            </a:r>
          </a:p>
          <a:p>
            <a:pPr algn="l" rtl="0"/>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Client/Server</a:t>
            </a:r>
            <a:r>
              <a:rPr lang="en-US" baseline="0" dirty="0" smtClean="0"/>
              <a:t> system implementation: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1-Server need DBMS to manage Data as SQL Server or oracle.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2-Client have application software this application software must contain Database API(Application Programming Interface) As </a:t>
            </a:r>
            <a:r>
              <a:rPr lang="en-US" baseline="0" dirty="0" err="1" smtClean="0"/>
              <a:t>ADO.Net</a:t>
            </a:r>
            <a:r>
              <a:rPr lang="en-US" baseline="0" dirty="0" smtClean="0"/>
              <a:t>, It provide service like taking the SQL queries and transmitting to SQL Server and Return result.</a:t>
            </a:r>
          </a:p>
          <a:p>
            <a:pPr algn="l" rtl="0"/>
            <a:endParaRPr lang="en-US" baseline="0"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a:t>
            </a:fld>
            <a:endParaRPr lang="ar-EG"/>
          </a:p>
        </p:txBody>
      </p:sp>
    </p:spTree>
    <p:extLst>
      <p:ext uri="{BB962C8B-B14F-4D97-AF65-F5344CB8AC3E}">
        <p14:creationId xmlns:p14="http://schemas.microsoft.com/office/powerpoint/2010/main" val="393949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Before getting into the details of each phase of the </a:t>
            </a:r>
            <a:r>
              <a:rPr lang="en-US" sz="1200" b="0" i="1" u="none" strike="noStrike" kern="1200" baseline="0" dirty="0" smtClean="0">
                <a:solidFill>
                  <a:schemeClr val="tx1"/>
                </a:solidFill>
                <a:latin typeface="+mn-lt"/>
                <a:ea typeface="+mn-ea"/>
                <a:cs typeface="+mn-cs"/>
              </a:rPr>
              <a:t>SELECT </a:t>
            </a:r>
            <a:r>
              <a:rPr lang="en-US" sz="1200" b="0" i="0" u="none" strike="noStrike" kern="1200" baseline="0" dirty="0" smtClean="0">
                <a:solidFill>
                  <a:schemeClr val="tx1"/>
                </a:solidFill>
                <a:latin typeface="+mn-lt"/>
                <a:ea typeface="+mn-ea"/>
                <a:cs typeface="+mn-cs"/>
              </a:rPr>
              <a:t>statement, notice the order in which</a:t>
            </a:r>
          </a:p>
          <a:p>
            <a:pPr algn="l" rtl="0"/>
            <a:r>
              <a:rPr lang="en-US" sz="1200" b="0" i="0" u="none" strike="noStrike" kern="1200" baseline="0" dirty="0" smtClean="0">
                <a:solidFill>
                  <a:schemeClr val="tx1"/>
                </a:solidFill>
                <a:latin typeface="+mn-lt"/>
                <a:ea typeface="+mn-ea"/>
                <a:cs typeface="+mn-cs"/>
              </a:rPr>
              <a:t>the query clauses are logically processed. In most programming languages, the lines of code are</a:t>
            </a:r>
          </a:p>
          <a:p>
            <a:pPr algn="l" rtl="0"/>
            <a:r>
              <a:rPr lang="en-US" sz="1200" b="0" i="0" u="none" strike="noStrike" kern="1200" baseline="0" dirty="0" smtClean="0">
                <a:solidFill>
                  <a:schemeClr val="tx1"/>
                </a:solidFill>
                <a:latin typeface="+mn-lt"/>
                <a:ea typeface="+mn-ea"/>
                <a:cs typeface="+mn-cs"/>
              </a:rPr>
              <a:t>processed</a:t>
            </a:r>
          </a:p>
          <a:p>
            <a:pPr algn="l" rtl="0"/>
            <a:r>
              <a:rPr lang="en-US" sz="1200" b="0" i="0" u="none" strike="noStrike" kern="1200" baseline="0" dirty="0" smtClean="0">
                <a:solidFill>
                  <a:schemeClr val="tx1"/>
                </a:solidFill>
                <a:latin typeface="+mn-lt"/>
                <a:ea typeface="+mn-ea"/>
                <a:cs typeface="+mn-cs"/>
              </a:rPr>
              <a:t>in the order that they are written. In SQL, things are different. Even though the </a:t>
            </a:r>
            <a:r>
              <a:rPr lang="en-US" sz="1200" b="0" i="1" u="none" strike="noStrike" kern="1200" baseline="0" dirty="0" smtClean="0">
                <a:solidFill>
                  <a:schemeClr val="tx1"/>
                </a:solidFill>
                <a:latin typeface="+mn-lt"/>
                <a:ea typeface="+mn-ea"/>
                <a:cs typeface="+mn-cs"/>
              </a:rPr>
              <a:t>SELECT</a:t>
            </a:r>
          </a:p>
          <a:p>
            <a:pPr algn="l" rtl="0"/>
            <a:r>
              <a:rPr lang="en-US" sz="1200" b="0" i="0" u="none" strike="noStrike" kern="1200" baseline="0" dirty="0" smtClean="0">
                <a:solidFill>
                  <a:schemeClr val="tx1"/>
                </a:solidFill>
                <a:latin typeface="+mn-lt"/>
                <a:ea typeface="+mn-ea"/>
                <a:cs typeface="+mn-cs"/>
              </a:rPr>
              <a:t>clause appears first in the query, it is logically processed almost last. The clauses are logically processed</a:t>
            </a:r>
          </a:p>
          <a:p>
            <a:pPr algn="l" rtl="0"/>
            <a:r>
              <a:rPr lang="en-US" sz="1200" b="0" i="0" u="none" strike="noStrike" kern="1200" baseline="0" dirty="0" smtClean="0">
                <a:solidFill>
                  <a:schemeClr val="tx1"/>
                </a:solidFill>
                <a:latin typeface="+mn-lt"/>
                <a:ea typeface="+mn-ea"/>
                <a:cs typeface="+mn-cs"/>
              </a:rPr>
              <a:t>in the following order:</a:t>
            </a:r>
          </a:p>
          <a:p>
            <a:pPr algn="l" rtl="0"/>
            <a:r>
              <a:rPr lang="en-US" sz="1200" b="0" i="0" u="none" strike="noStrike" kern="1200" baseline="0" dirty="0" smtClean="0">
                <a:solidFill>
                  <a:schemeClr val="tx1"/>
                </a:solidFill>
                <a:latin typeface="+mn-lt"/>
                <a:ea typeface="+mn-ea"/>
                <a:cs typeface="+mn-cs"/>
              </a:rPr>
              <a:t>1. </a:t>
            </a:r>
            <a:r>
              <a:rPr lang="en-US" sz="1200" b="0" i="1" u="none" strike="noStrike" kern="1200" baseline="0" dirty="0" smtClean="0">
                <a:solidFill>
                  <a:schemeClr val="tx1"/>
                </a:solidFill>
                <a:latin typeface="+mn-lt"/>
                <a:ea typeface="+mn-ea"/>
                <a:cs typeface="+mn-cs"/>
              </a:rPr>
              <a:t>FROM</a:t>
            </a:r>
          </a:p>
          <a:p>
            <a:pPr algn="l" rtl="0"/>
            <a:r>
              <a:rPr lang="en-US" sz="1200" b="0" i="0" u="none" strike="noStrike" kern="1200" baseline="0" dirty="0" smtClean="0">
                <a:solidFill>
                  <a:schemeClr val="tx1"/>
                </a:solidFill>
                <a:latin typeface="+mn-lt"/>
                <a:ea typeface="+mn-ea"/>
                <a:cs typeface="+mn-cs"/>
              </a:rPr>
              <a:t>2. </a:t>
            </a:r>
            <a:r>
              <a:rPr lang="en-US" sz="1200" b="0" i="1" u="none" strike="noStrike" kern="1200" baseline="0" dirty="0" smtClean="0">
                <a:solidFill>
                  <a:schemeClr val="tx1"/>
                </a:solidFill>
                <a:latin typeface="+mn-lt"/>
                <a:ea typeface="+mn-ea"/>
                <a:cs typeface="+mn-cs"/>
              </a:rPr>
              <a:t>WHERE</a:t>
            </a:r>
          </a:p>
          <a:p>
            <a:pPr algn="l" rtl="0"/>
            <a:r>
              <a:rPr lang="en-US" sz="1200" b="0" i="0" u="none" strike="noStrike" kern="1200" baseline="0" dirty="0" smtClean="0">
                <a:solidFill>
                  <a:schemeClr val="tx1"/>
                </a:solidFill>
                <a:latin typeface="+mn-lt"/>
                <a:ea typeface="+mn-ea"/>
                <a:cs typeface="+mn-cs"/>
              </a:rPr>
              <a:t>3. </a:t>
            </a:r>
            <a:r>
              <a:rPr lang="en-US" sz="1200" b="0" i="1" u="none" strike="noStrike" kern="1200" baseline="0" dirty="0" smtClean="0">
                <a:solidFill>
                  <a:schemeClr val="tx1"/>
                </a:solidFill>
                <a:latin typeface="+mn-lt"/>
                <a:ea typeface="+mn-ea"/>
                <a:cs typeface="+mn-cs"/>
              </a:rPr>
              <a:t>GROUP BY</a:t>
            </a:r>
          </a:p>
          <a:p>
            <a:pPr algn="l" rtl="0"/>
            <a:r>
              <a:rPr lang="en-US" sz="1200" b="0" i="0" u="none" strike="noStrike" kern="1200" baseline="0" dirty="0" smtClean="0">
                <a:solidFill>
                  <a:schemeClr val="tx1"/>
                </a:solidFill>
                <a:latin typeface="+mn-lt"/>
                <a:ea typeface="+mn-ea"/>
                <a:cs typeface="+mn-cs"/>
              </a:rPr>
              <a:t>4. </a:t>
            </a:r>
            <a:r>
              <a:rPr lang="en-US" sz="1200" b="0" i="1" u="none" strike="noStrike" kern="1200" baseline="0" dirty="0" smtClean="0">
                <a:solidFill>
                  <a:schemeClr val="tx1"/>
                </a:solidFill>
                <a:latin typeface="+mn-lt"/>
                <a:ea typeface="+mn-ea"/>
                <a:cs typeface="+mn-cs"/>
              </a:rPr>
              <a:t>HAVING</a:t>
            </a:r>
          </a:p>
          <a:p>
            <a:pPr algn="l" rtl="0"/>
            <a:r>
              <a:rPr lang="en-US" sz="1200" b="0" i="0" u="none" strike="noStrike" kern="1200" baseline="0" dirty="0" smtClean="0">
                <a:solidFill>
                  <a:schemeClr val="tx1"/>
                </a:solidFill>
                <a:latin typeface="+mn-lt"/>
                <a:ea typeface="+mn-ea"/>
                <a:cs typeface="+mn-cs"/>
              </a:rPr>
              <a:t>5. </a:t>
            </a:r>
            <a:r>
              <a:rPr lang="en-US" sz="1200" b="0" i="1" u="none" strike="noStrike" kern="1200" baseline="0" dirty="0" smtClean="0">
                <a:solidFill>
                  <a:schemeClr val="tx1"/>
                </a:solidFill>
                <a:latin typeface="+mn-lt"/>
                <a:ea typeface="+mn-ea"/>
                <a:cs typeface="+mn-cs"/>
              </a:rPr>
              <a:t>SELECT</a:t>
            </a:r>
          </a:p>
          <a:p>
            <a:pPr algn="l" rtl="0"/>
            <a:r>
              <a:rPr lang="en-US" sz="1200" b="0" i="0" u="none" strike="noStrike" kern="1200" baseline="0" dirty="0" smtClean="0">
                <a:solidFill>
                  <a:schemeClr val="tx1"/>
                </a:solidFill>
                <a:latin typeface="+mn-lt"/>
                <a:ea typeface="+mn-ea"/>
                <a:cs typeface="+mn-cs"/>
              </a:rPr>
              <a:t>6. </a:t>
            </a:r>
            <a:r>
              <a:rPr lang="en-US" sz="1200" b="0" i="1" u="none" strike="noStrike" kern="1200" baseline="0" dirty="0" smtClean="0">
                <a:solidFill>
                  <a:schemeClr val="tx1"/>
                </a:solidFill>
                <a:latin typeface="+mn-lt"/>
                <a:ea typeface="+mn-ea"/>
                <a:cs typeface="+mn-cs"/>
              </a:rPr>
              <a:t>ORDER BY</a:t>
            </a:r>
          </a:p>
          <a:p>
            <a:pPr algn="l" rtl="0"/>
            <a:endParaRPr lang="en-US" sz="1200" b="0" i="1"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Sales.Orders</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WHERE </a:t>
            </a:r>
            <a:r>
              <a:rPr lang="en-US" sz="1200" b="0" i="0" u="none" strike="noStrike" kern="1200" baseline="0" dirty="0" err="1" smtClean="0">
                <a:solidFill>
                  <a:schemeClr val="tx1"/>
                </a:solidFill>
                <a:latin typeface="+mn-lt"/>
                <a:ea typeface="+mn-ea"/>
                <a:cs typeface="+mn-cs"/>
              </a:rPr>
              <a:t>custid</a:t>
            </a:r>
            <a:r>
              <a:rPr lang="en-US" sz="1200" b="0" i="0" u="none" strike="noStrike" kern="1200" baseline="0" dirty="0" smtClean="0">
                <a:solidFill>
                  <a:schemeClr val="tx1"/>
                </a:solidFill>
                <a:latin typeface="+mn-lt"/>
                <a:ea typeface="+mn-ea"/>
                <a:cs typeface="+mn-cs"/>
              </a:rPr>
              <a:t> = 71</a:t>
            </a:r>
          </a:p>
          <a:p>
            <a:pPr algn="l" rtl="0"/>
            <a:r>
              <a:rPr lang="en-US" sz="1200" b="0" i="0" u="none" strike="noStrike" kern="1200" baseline="0" dirty="0" smtClean="0">
                <a:solidFill>
                  <a:schemeClr val="tx1"/>
                </a:solidFill>
                <a:latin typeface="+mn-lt"/>
                <a:ea typeface="+mn-ea"/>
                <a:cs typeface="+mn-cs"/>
              </a:rPr>
              <a:t>GROUP BY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YEAR(</a:t>
            </a:r>
            <a:r>
              <a:rPr lang="en-US" sz="1200" b="0" i="0" u="none" strike="noStrike" kern="1200" baseline="0" dirty="0" err="1" smtClean="0">
                <a:solidFill>
                  <a:schemeClr val="tx1"/>
                </a:solidFill>
                <a:latin typeface="+mn-lt"/>
                <a:ea typeface="+mn-ea"/>
                <a:cs typeface="+mn-cs"/>
              </a:rPr>
              <a:t>orderdate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HAVING COUNT(*) &gt; 1</a:t>
            </a:r>
          </a:p>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YEAR(</a:t>
            </a:r>
            <a:r>
              <a:rPr lang="en-US" sz="1200" b="0" i="0" u="none" strike="noStrike" kern="1200" baseline="0" dirty="0" err="1" smtClean="0">
                <a:solidFill>
                  <a:schemeClr val="tx1"/>
                </a:solidFill>
                <a:latin typeface="+mn-lt"/>
                <a:ea typeface="+mn-ea"/>
                <a:cs typeface="+mn-cs"/>
              </a:rPr>
              <a:t>orderdate</a:t>
            </a:r>
            <a:r>
              <a:rPr lang="en-US" sz="1200" b="0" i="0" u="none" strike="noStrike" kern="1200" baseline="0" dirty="0" smtClean="0">
                <a:solidFill>
                  <a:schemeClr val="tx1"/>
                </a:solidFill>
                <a:latin typeface="+mn-lt"/>
                <a:ea typeface="+mn-ea"/>
                <a:cs typeface="+mn-cs"/>
              </a:rPr>
              <a:t>) AS </a:t>
            </a:r>
            <a:r>
              <a:rPr lang="en-US" sz="1200" b="0" i="0" u="none" strike="noStrike" kern="1200" baseline="0" dirty="0" err="1" smtClean="0">
                <a:solidFill>
                  <a:schemeClr val="tx1"/>
                </a:solidFill>
                <a:latin typeface="+mn-lt"/>
                <a:ea typeface="+mn-ea"/>
                <a:cs typeface="+mn-cs"/>
              </a:rPr>
              <a:t>orderyear</a:t>
            </a:r>
            <a:r>
              <a:rPr lang="en-US" sz="1200" b="0" i="0" u="none" strike="noStrike" kern="1200" baseline="0" dirty="0" smtClean="0">
                <a:solidFill>
                  <a:schemeClr val="tx1"/>
                </a:solidFill>
                <a:latin typeface="+mn-lt"/>
                <a:ea typeface="+mn-ea"/>
                <a:cs typeface="+mn-cs"/>
              </a:rPr>
              <a:t>, COUNT(*) AS </a:t>
            </a:r>
            <a:r>
              <a:rPr lang="en-US" sz="1200" b="0" i="0" u="none" strike="noStrike" kern="1200" baseline="0" dirty="0" err="1" smtClean="0">
                <a:solidFill>
                  <a:schemeClr val="tx1"/>
                </a:solidFill>
                <a:latin typeface="+mn-lt"/>
                <a:ea typeface="+mn-ea"/>
                <a:cs typeface="+mn-cs"/>
              </a:rPr>
              <a:t>numorders</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ORDER BY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orderyear</a:t>
            </a:r>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Or, to present it in a more readable manner, here’s what the statement does:</a:t>
            </a:r>
          </a:p>
          <a:p>
            <a:pPr algn="l" rtl="0"/>
            <a:r>
              <a:rPr lang="en-US" sz="1200" b="0" i="0" u="none" strike="noStrike" kern="1200" baseline="0" dirty="0" smtClean="0">
                <a:solidFill>
                  <a:schemeClr val="tx1"/>
                </a:solidFill>
                <a:latin typeface="+mn-lt"/>
                <a:ea typeface="+mn-ea"/>
                <a:cs typeface="+mn-cs"/>
              </a:rPr>
              <a:t>1. Queries the rows </a:t>
            </a:r>
            <a:r>
              <a:rPr lang="en-US" sz="1200" b="0" i="1" u="none" strike="noStrike" kern="1200" baseline="0" dirty="0" smtClean="0">
                <a:solidFill>
                  <a:schemeClr val="tx1"/>
                </a:solidFill>
                <a:latin typeface="+mn-lt"/>
                <a:ea typeface="+mn-ea"/>
                <a:cs typeface="+mn-cs"/>
              </a:rPr>
              <a:t>from </a:t>
            </a:r>
            <a:r>
              <a:rPr lang="en-US" sz="1200" b="0" i="0" u="none" strike="noStrike" kern="1200" baseline="0" dirty="0" smtClean="0">
                <a:solidFill>
                  <a:schemeClr val="tx1"/>
                </a:solidFill>
                <a:latin typeface="+mn-lt"/>
                <a:ea typeface="+mn-ea"/>
                <a:cs typeface="+mn-cs"/>
              </a:rPr>
              <a:t>the </a:t>
            </a:r>
            <a:r>
              <a:rPr lang="en-US" sz="1200" b="0" i="1" u="none" strike="noStrike" kern="1200" baseline="0" dirty="0" err="1" smtClean="0">
                <a:solidFill>
                  <a:schemeClr val="tx1"/>
                </a:solidFill>
                <a:latin typeface="+mn-lt"/>
                <a:ea typeface="+mn-ea"/>
                <a:cs typeface="+mn-cs"/>
              </a:rPr>
              <a:t>Sales.Orders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table</a:t>
            </a:r>
          </a:p>
          <a:p>
            <a:pPr algn="l" rtl="0"/>
            <a:r>
              <a:rPr lang="en-US" sz="1200" b="0" i="0" u="none" strike="noStrike" kern="1200" baseline="0" dirty="0" smtClean="0">
                <a:solidFill>
                  <a:schemeClr val="tx1"/>
                </a:solidFill>
                <a:latin typeface="+mn-lt"/>
                <a:ea typeface="+mn-ea"/>
                <a:cs typeface="+mn-cs"/>
              </a:rPr>
              <a:t>2. Filters only orders </a:t>
            </a:r>
            <a:r>
              <a:rPr lang="en-US" sz="1200" b="0" i="1" u="none" strike="noStrike" kern="1200" baseline="0" dirty="0" smtClean="0">
                <a:solidFill>
                  <a:schemeClr val="tx1"/>
                </a:solidFill>
                <a:latin typeface="+mn-lt"/>
                <a:ea typeface="+mn-ea"/>
                <a:cs typeface="+mn-cs"/>
              </a:rPr>
              <a:t>where </a:t>
            </a:r>
            <a:r>
              <a:rPr lang="en-US" sz="1200" b="0" i="0" u="none" strike="noStrike" kern="1200" baseline="0" dirty="0" smtClean="0">
                <a:solidFill>
                  <a:schemeClr val="tx1"/>
                </a:solidFill>
                <a:latin typeface="+mn-lt"/>
                <a:ea typeface="+mn-ea"/>
                <a:cs typeface="+mn-cs"/>
              </a:rPr>
              <a:t>the customer ID is equal to 71</a:t>
            </a:r>
          </a:p>
          <a:p>
            <a:pPr algn="l" rtl="0"/>
            <a:r>
              <a:rPr lang="en-US" sz="1200" b="0" i="0" u="none" strike="noStrike" kern="1200" baseline="0" dirty="0" smtClean="0">
                <a:solidFill>
                  <a:schemeClr val="tx1"/>
                </a:solidFill>
                <a:latin typeface="+mn-lt"/>
                <a:ea typeface="+mn-ea"/>
                <a:cs typeface="+mn-cs"/>
              </a:rPr>
              <a:t>3. </a:t>
            </a:r>
            <a:r>
              <a:rPr lang="en-US" sz="1200" b="0" i="1" u="none" strike="noStrike" kern="1200" baseline="0" dirty="0" smtClean="0">
                <a:solidFill>
                  <a:schemeClr val="tx1"/>
                </a:solidFill>
                <a:latin typeface="+mn-lt"/>
                <a:ea typeface="+mn-ea"/>
                <a:cs typeface="+mn-cs"/>
              </a:rPr>
              <a:t>Groups </a:t>
            </a:r>
            <a:r>
              <a:rPr lang="en-US" sz="1200" b="0" i="0" u="none" strike="noStrike" kern="1200" baseline="0" dirty="0" smtClean="0">
                <a:solidFill>
                  <a:schemeClr val="tx1"/>
                </a:solidFill>
                <a:latin typeface="+mn-lt"/>
                <a:ea typeface="+mn-ea"/>
                <a:cs typeface="+mn-cs"/>
              </a:rPr>
              <a:t>the orders </a:t>
            </a:r>
            <a:r>
              <a:rPr lang="en-US" sz="1200" b="0" i="1" u="none" strike="noStrike" kern="1200" baseline="0" dirty="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employee ID and order year</a:t>
            </a:r>
          </a:p>
          <a:p>
            <a:pPr algn="l" rtl="0"/>
            <a:r>
              <a:rPr lang="en-US" sz="1200" b="0" i="0" u="none" strike="noStrike" kern="1200" baseline="0" dirty="0" smtClean="0">
                <a:solidFill>
                  <a:schemeClr val="tx1"/>
                </a:solidFill>
                <a:latin typeface="+mn-lt"/>
                <a:ea typeface="+mn-ea"/>
                <a:cs typeface="+mn-cs"/>
              </a:rPr>
              <a:t>4. Filters only groups (employee ID and order year) </a:t>
            </a:r>
            <a:r>
              <a:rPr lang="en-US" sz="1200" b="0" i="1" u="none" strike="noStrike" kern="1200" baseline="0" dirty="0" smtClean="0">
                <a:solidFill>
                  <a:schemeClr val="tx1"/>
                </a:solidFill>
                <a:latin typeface="+mn-lt"/>
                <a:ea typeface="+mn-ea"/>
                <a:cs typeface="+mn-cs"/>
              </a:rPr>
              <a:t>having </a:t>
            </a:r>
            <a:r>
              <a:rPr lang="en-US" sz="1200" b="0" i="0" u="none" strike="noStrike" kern="1200" baseline="0" dirty="0" smtClean="0">
                <a:solidFill>
                  <a:schemeClr val="tx1"/>
                </a:solidFill>
                <a:latin typeface="+mn-lt"/>
                <a:ea typeface="+mn-ea"/>
                <a:cs typeface="+mn-cs"/>
              </a:rPr>
              <a:t>more than one order</a:t>
            </a:r>
          </a:p>
          <a:p>
            <a:pPr algn="l" rtl="0"/>
            <a:r>
              <a:rPr lang="en-US" sz="1200" b="0" i="0" u="none" strike="noStrike" kern="1200" baseline="0" dirty="0" smtClean="0">
                <a:solidFill>
                  <a:schemeClr val="tx1"/>
                </a:solidFill>
                <a:latin typeface="+mn-lt"/>
                <a:ea typeface="+mn-ea"/>
                <a:cs typeface="+mn-cs"/>
              </a:rPr>
              <a:t>5. </a:t>
            </a:r>
            <a:r>
              <a:rPr lang="en-US" sz="1200" b="0" i="1" u="none" strike="noStrike" kern="1200" baseline="0" dirty="0" smtClean="0">
                <a:solidFill>
                  <a:schemeClr val="tx1"/>
                </a:solidFill>
                <a:latin typeface="+mn-lt"/>
                <a:ea typeface="+mn-ea"/>
                <a:cs typeface="+mn-cs"/>
              </a:rPr>
              <a:t>Selects </a:t>
            </a:r>
            <a:r>
              <a:rPr lang="en-US" sz="1200" b="0" i="0" u="none" strike="noStrike" kern="1200" baseline="0" dirty="0" smtClean="0">
                <a:solidFill>
                  <a:schemeClr val="tx1"/>
                </a:solidFill>
                <a:latin typeface="+mn-lt"/>
                <a:ea typeface="+mn-ea"/>
                <a:cs typeface="+mn-cs"/>
              </a:rPr>
              <a:t>(returns) for each group the employee ID, order year, and number of orders</a:t>
            </a:r>
          </a:p>
          <a:p>
            <a:pPr algn="l" rtl="0"/>
            <a:r>
              <a:rPr lang="en-US" sz="1200" b="0" i="0" u="none" strike="noStrike" kern="1200" baseline="0" dirty="0" smtClean="0">
                <a:solidFill>
                  <a:schemeClr val="tx1"/>
                </a:solidFill>
                <a:latin typeface="+mn-lt"/>
                <a:ea typeface="+mn-ea"/>
                <a:cs typeface="+mn-cs"/>
              </a:rPr>
              <a:t>6. </a:t>
            </a:r>
            <a:r>
              <a:rPr lang="en-US" sz="1200" b="0" i="1" u="none" strike="noStrike" kern="1200" baseline="0" dirty="0" smtClean="0">
                <a:solidFill>
                  <a:schemeClr val="tx1"/>
                </a:solidFill>
                <a:latin typeface="+mn-lt"/>
                <a:ea typeface="+mn-ea"/>
                <a:cs typeface="+mn-cs"/>
              </a:rPr>
              <a:t>Orders </a:t>
            </a:r>
            <a:r>
              <a:rPr lang="en-US" sz="1200" b="0" i="0" u="none" strike="noStrike" kern="1200" baseline="0" dirty="0" smtClean="0">
                <a:solidFill>
                  <a:schemeClr val="tx1"/>
                </a:solidFill>
                <a:latin typeface="+mn-lt"/>
                <a:ea typeface="+mn-ea"/>
                <a:cs typeface="+mn-cs"/>
              </a:rPr>
              <a:t>(sorts) the rows in the output </a:t>
            </a:r>
            <a:r>
              <a:rPr lang="en-US" sz="1200" b="0" i="1" u="none" strike="noStrike" kern="1200" baseline="0" dirty="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employee ID and order year</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SELECT statement begins with a list of columns or expressions. At least one expression is</a:t>
            </a:r>
          </a:p>
          <a:p>
            <a:pPr algn="l" rtl="0"/>
            <a:r>
              <a:rPr lang="en-US" sz="1200" b="0" i="0" u="none" strike="noStrike" kern="1200" baseline="0" dirty="0" smtClean="0">
                <a:solidFill>
                  <a:schemeClr val="tx1"/>
                </a:solidFill>
                <a:latin typeface="+mn-lt"/>
                <a:ea typeface="+mn-ea"/>
                <a:cs typeface="+mn-cs"/>
              </a:rPr>
              <a:t>required — everything else is optional. The simplest possible valid SELECT statement is as follows:</a:t>
            </a:r>
          </a:p>
          <a:p>
            <a:pPr algn="l" rtl="0"/>
            <a:r>
              <a:rPr lang="en-US" sz="1200" b="0" i="0" u="none" strike="noStrike" kern="1200" baseline="0" dirty="0" smtClean="0">
                <a:solidFill>
                  <a:schemeClr val="tx1"/>
                </a:solidFill>
                <a:latin typeface="+mn-lt"/>
                <a:ea typeface="+mn-ea"/>
                <a:cs typeface="+mn-cs"/>
              </a:rPr>
              <a:t>SELECT 1;</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FROM portion of the SELECT statement assembles all the data sources into a result set, which is</a:t>
            </a:r>
          </a:p>
          <a:p>
            <a:pPr algn="l" rtl="0"/>
            <a:r>
              <a:rPr lang="en-US" sz="1200" b="0" i="0" u="none" strike="noStrike" kern="1200" baseline="0" dirty="0" smtClean="0">
                <a:solidFill>
                  <a:schemeClr val="tx1"/>
                </a:solidFill>
                <a:latin typeface="+mn-lt"/>
                <a:ea typeface="+mn-ea"/>
                <a:cs typeface="+mn-cs"/>
              </a:rPr>
              <a:t>then acted upon by the rest of the SELECT statement. Within the FROM clause, multiple tables may be</a:t>
            </a:r>
          </a:p>
          <a:p>
            <a:pPr algn="l" rtl="0"/>
            <a:r>
              <a:rPr lang="en-US" sz="1200" b="0" i="0" u="none" strike="noStrike" kern="1200" baseline="0" dirty="0" smtClean="0">
                <a:solidFill>
                  <a:schemeClr val="tx1"/>
                </a:solidFill>
                <a:latin typeface="+mn-lt"/>
                <a:ea typeface="+mn-ea"/>
                <a:cs typeface="+mn-cs"/>
              </a:rPr>
              <a:t>referenced by using one of several types of joins.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WHERE clause acts upon the record set assembled by the FROM clause to filter certain rows based</a:t>
            </a:r>
          </a:p>
          <a:p>
            <a:pPr algn="l" rtl="0"/>
            <a:r>
              <a:rPr lang="en-US" sz="1200" b="0" i="0" u="none" strike="noStrike" kern="1200" baseline="0" dirty="0" smtClean="0">
                <a:solidFill>
                  <a:schemeClr val="tx1"/>
                </a:solidFill>
                <a:latin typeface="+mn-lt"/>
                <a:ea typeface="+mn-ea"/>
                <a:cs typeface="+mn-cs"/>
              </a:rPr>
              <a:t>upon conditions.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Aggregate functions perform summation-type operations across the data set. The GROUP BY clause can</a:t>
            </a:r>
          </a:p>
          <a:p>
            <a:pPr algn="l" rtl="0"/>
            <a:r>
              <a:rPr lang="en-US" sz="1200" b="0" i="0" u="none" strike="noStrike" kern="1200" baseline="0" dirty="0" smtClean="0">
                <a:solidFill>
                  <a:schemeClr val="tx1"/>
                </a:solidFill>
                <a:latin typeface="+mn-lt"/>
                <a:ea typeface="+mn-ea"/>
                <a:cs typeface="+mn-cs"/>
              </a:rPr>
              <a:t>group the larger data set into smaller data sets based on the columns specified in the GROUP BY clause.</a:t>
            </a:r>
          </a:p>
          <a:p>
            <a:pPr algn="l" rtl="0"/>
            <a:r>
              <a:rPr lang="en-US" sz="1200" b="0" i="0" u="none" strike="noStrike" kern="1200" baseline="0" dirty="0" smtClean="0">
                <a:solidFill>
                  <a:schemeClr val="tx1"/>
                </a:solidFill>
                <a:latin typeface="+mn-lt"/>
                <a:ea typeface="+mn-ea"/>
                <a:cs typeface="+mn-cs"/>
              </a:rPr>
              <a:t>The aggregate functions are then performed on the new smaller groups of data. The results of the aggregation</a:t>
            </a:r>
          </a:p>
          <a:p>
            <a:pPr algn="l" rtl="0"/>
            <a:r>
              <a:rPr lang="en-US" sz="1200" b="0" i="0" u="none" strike="noStrike" kern="1200" baseline="0" dirty="0" smtClean="0">
                <a:solidFill>
                  <a:schemeClr val="tx1"/>
                </a:solidFill>
                <a:latin typeface="+mn-lt"/>
                <a:ea typeface="+mn-ea"/>
                <a:cs typeface="+mn-cs"/>
              </a:rPr>
              <a:t>can be restricted using the HAVING clause.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Finally, the ORDER BY clause determines the sort order of the result set.</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SQL Server Management Studio includes two basic methods for constructing and submitting queries:</a:t>
            </a:r>
          </a:p>
          <a:p>
            <a:pPr algn="l" rtl="0"/>
            <a:r>
              <a:rPr lang="en-US" sz="1200" b="0" i="0" u="none" strike="noStrike" kern="1200" baseline="0" dirty="0" smtClean="0">
                <a:solidFill>
                  <a:schemeClr val="tx1"/>
                </a:solidFill>
                <a:latin typeface="+mn-lt"/>
                <a:ea typeface="+mn-ea"/>
                <a:cs typeface="+mn-cs"/>
              </a:rPr>
              <a:t>Query Designer and Query Editor.</a:t>
            </a:r>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16</a:t>
            </a:fld>
            <a:endParaRPr lang="ar-EG"/>
          </a:p>
        </p:txBody>
      </p:sp>
    </p:spTree>
    <p:extLst>
      <p:ext uri="{BB962C8B-B14F-4D97-AF65-F5344CB8AC3E}">
        <p14:creationId xmlns:p14="http://schemas.microsoft.com/office/powerpoint/2010/main" val="233065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Although it’s an incredibly poor practice to include spaces within the names of database objects, it</a:t>
            </a:r>
          </a:p>
          <a:p>
            <a:pPr algn="l" rtl="0"/>
            <a:r>
              <a:rPr lang="en-US" sz="1200" b="0" i="0" u="none" strike="noStrike" kern="1200" baseline="0" dirty="0" smtClean="0">
                <a:solidFill>
                  <a:schemeClr val="tx1"/>
                </a:solidFill>
                <a:latin typeface="+mn-lt"/>
                <a:ea typeface="+mn-ea"/>
                <a:cs typeface="+mn-cs"/>
              </a:rPr>
              <a:t>is possible nevertheless. If this is the case, square brackets are required when specifying the database</a:t>
            </a:r>
          </a:p>
          <a:p>
            <a:pPr algn="l" rtl="0"/>
            <a:r>
              <a:rPr lang="en-US" sz="1200" b="0" i="0" u="none" strike="noStrike" kern="1200" baseline="0" dirty="0" smtClean="0">
                <a:solidFill>
                  <a:schemeClr val="tx1"/>
                </a:solidFill>
                <a:latin typeface="+mn-lt"/>
                <a:ea typeface="+mn-ea"/>
                <a:cs typeface="+mn-cs"/>
              </a:rPr>
              <a:t>object.</a:t>
            </a:r>
          </a:p>
          <a:p>
            <a:pPr algn="l" rtl="0"/>
            <a:r>
              <a:rPr lang="en-US" sz="1200" b="1" i="0" u="none" strike="noStrike" kern="1200" baseline="0" dirty="0" smtClean="0">
                <a:solidFill>
                  <a:schemeClr val="tx1"/>
                </a:solidFill>
                <a:latin typeface="+mn-lt"/>
                <a:ea typeface="+mn-ea"/>
                <a:cs typeface="+mn-cs"/>
              </a:rPr>
              <a:t>Fully qualified names</a:t>
            </a:r>
          </a:p>
          <a:p>
            <a:pPr algn="l" rtl="0"/>
            <a:r>
              <a:rPr lang="en-US" sz="1200" b="0" i="0" u="none" strike="noStrike" kern="1200" baseline="0" dirty="0" smtClean="0">
                <a:solidFill>
                  <a:schemeClr val="tx1"/>
                </a:solidFill>
                <a:latin typeface="+mn-lt"/>
                <a:ea typeface="+mn-ea"/>
                <a:cs typeface="+mn-cs"/>
              </a:rPr>
              <a:t>The full and proper name for a table is not just the table name but what is called a </a:t>
            </a:r>
            <a:r>
              <a:rPr lang="en-US" sz="1200" b="0" i="1" u="none" strike="noStrike" kern="1200" baseline="0" dirty="0" smtClean="0">
                <a:solidFill>
                  <a:schemeClr val="tx1"/>
                </a:solidFill>
                <a:latin typeface="+mn-lt"/>
                <a:ea typeface="+mn-ea"/>
                <a:cs typeface="+mn-cs"/>
              </a:rPr>
              <a:t>fully qualified name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sometimes informally referred to as the </a:t>
            </a:r>
            <a:r>
              <a:rPr lang="en-US" sz="1200" b="0" i="1" u="none" strike="noStrike" kern="1200" baseline="0" dirty="0" smtClean="0">
                <a:solidFill>
                  <a:schemeClr val="tx1"/>
                </a:solidFill>
                <a:latin typeface="+mn-lt"/>
                <a:ea typeface="+mn-ea"/>
                <a:cs typeface="+mn-cs"/>
              </a:rPr>
              <a:t>four-part name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err="1" smtClean="0">
                <a:solidFill>
                  <a:schemeClr val="tx1"/>
                </a:solidFill>
                <a:latin typeface="+mn-lt"/>
                <a:ea typeface="+mn-ea"/>
                <a:cs typeface="+mn-cs"/>
              </a:rPr>
              <a:t>Server.Database.Schema.Table</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17</a:t>
            </a:fld>
            <a:endParaRPr lang="ar-EG"/>
          </a:p>
        </p:txBody>
      </p:sp>
    </p:spTree>
    <p:extLst>
      <p:ext uri="{BB962C8B-B14F-4D97-AF65-F5344CB8AC3E}">
        <p14:creationId xmlns:p14="http://schemas.microsoft.com/office/powerpoint/2010/main" val="392195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18</a:t>
            </a:fld>
            <a:endParaRPr lang="ar-EG"/>
          </a:p>
        </p:txBody>
      </p:sp>
    </p:spTree>
    <p:extLst>
      <p:ext uri="{BB962C8B-B14F-4D97-AF65-F5344CB8AC3E}">
        <p14:creationId xmlns:p14="http://schemas.microsoft.com/office/powerpoint/2010/main" val="271988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19</a:t>
            </a:fld>
            <a:endParaRPr lang="ar-EG"/>
          </a:p>
        </p:txBody>
      </p:sp>
    </p:spTree>
    <p:extLst>
      <p:ext uri="{BB962C8B-B14F-4D97-AF65-F5344CB8AC3E}">
        <p14:creationId xmlns:p14="http://schemas.microsoft.com/office/powerpoint/2010/main" val="250095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21</a:t>
            </a:fld>
            <a:endParaRPr lang="ar-EG"/>
          </a:p>
        </p:txBody>
      </p:sp>
    </p:spTree>
    <p:extLst>
      <p:ext uri="{BB962C8B-B14F-4D97-AF65-F5344CB8AC3E}">
        <p14:creationId xmlns:p14="http://schemas.microsoft.com/office/powerpoint/2010/main" val="3453830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22</a:t>
            </a:fld>
            <a:endParaRPr lang="ar-EG"/>
          </a:p>
        </p:txBody>
      </p:sp>
    </p:spTree>
    <p:extLst>
      <p:ext uri="{BB962C8B-B14F-4D97-AF65-F5344CB8AC3E}">
        <p14:creationId xmlns:p14="http://schemas.microsoft.com/office/powerpoint/2010/main" val="294046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23</a:t>
            </a:fld>
            <a:endParaRPr lang="ar-EG"/>
          </a:p>
        </p:txBody>
      </p:sp>
    </p:spTree>
    <p:extLst>
      <p:ext uri="{BB962C8B-B14F-4D97-AF65-F5344CB8AC3E}">
        <p14:creationId xmlns:p14="http://schemas.microsoft.com/office/powerpoint/2010/main" val="564375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24</a:t>
            </a:fld>
            <a:endParaRPr lang="ar-EG"/>
          </a:p>
        </p:txBody>
      </p:sp>
    </p:spTree>
    <p:extLst>
      <p:ext uri="{BB962C8B-B14F-4D97-AF65-F5344CB8AC3E}">
        <p14:creationId xmlns:p14="http://schemas.microsoft.com/office/powerpoint/2010/main" val="410387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25</a:t>
            </a:fld>
            <a:endParaRPr lang="ar-EG"/>
          </a:p>
        </p:txBody>
      </p:sp>
    </p:spTree>
    <p:extLst>
      <p:ext uri="{BB962C8B-B14F-4D97-AF65-F5344CB8AC3E}">
        <p14:creationId xmlns:p14="http://schemas.microsoft.com/office/powerpoint/2010/main" val="2180386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26</a:t>
            </a:fld>
            <a:endParaRPr lang="ar-EG"/>
          </a:p>
        </p:txBody>
      </p:sp>
    </p:spTree>
    <p:extLst>
      <p:ext uri="{BB962C8B-B14F-4D97-AF65-F5344CB8AC3E}">
        <p14:creationId xmlns:p14="http://schemas.microsoft.com/office/powerpoint/2010/main" val="26949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windows based</a:t>
            </a:r>
            <a:r>
              <a:rPr lang="en-US" baseline="0" dirty="0" smtClean="0"/>
              <a:t> system the only user interface running on the client pc and the user do some sort of action required processing from application server, it sends the request for the server for processing the application server receive the request and make processing and find that processing requires accessing data in database, the application server formulate the appropriate query and sent it to the database server, the result of the query sent back to the application server which making processing and sent the appropriate response to the client.</a:t>
            </a:r>
          </a:p>
          <a:p>
            <a:pPr algn="l" rtl="0"/>
            <a:endParaRPr lang="en-US" baseline="0"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a:t>
            </a:fld>
            <a:endParaRPr lang="ar-EG"/>
          </a:p>
        </p:txBody>
      </p:sp>
    </p:spTree>
    <p:extLst>
      <p:ext uri="{BB962C8B-B14F-4D97-AF65-F5344CB8AC3E}">
        <p14:creationId xmlns:p14="http://schemas.microsoft.com/office/powerpoint/2010/main" val="3747477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27</a:t>
            </a:fld>
            <a:endParaRPr lang="ar-EG"/>
          </a:p>
        </p:txBody>
      </p:sp>
    </p:spTree>
    <p:extLst>
      <p:ext uri="{BB962C8B-B14F-4D97-AF65-F5344CB8AC3E}">
        <p14:creationId xmlns:p14="http://schemas.microsoft.com/office/powerpoint/2010/main" val="60560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O</a:t>
            </a:r>
            <a:r>
              <a:rPr lang="en-US" sz="1200" b="0" i="0" u="none" strike="noStrike" kern="1200" baseline="0" dirty="0" smtClean="0">
                <a:solidFill>
                  <a:schemeClr val="tx1"/>
                </a:solidFill>
                <a:latin typeface="+mn-lt"/>
                <a:ea typeface="+mn-ea"/>
                <a:cs typeface="+mn-cs"/>
              </a:rPr>
              <a:t>ne sure way to improve the performance of a client/server database is to let the Database Engine</a:t>
            </a:r>
          </a:p>
          <a:p>
            <a:pPr algn="l" rtl="0"/>
            <a:r>
              <a:rPr lang="en-US" sz="1200" b="0" i="0" u="none" strike="noStrike" kern="1200" baseline="0" dirty="0" smtClean="0">
                <a:solidFill>
                  <a:schemeClr val="tx1"/>
                </a:solidFill>
                <a:latin typeface="+mn-lt"/>
                <a:ea typeface="+mn-ea"/>
                <a:cs typeface="+mn-cs"/>
              </a:rPr>
              <a:t>do the work of restricting the rows returned, rather than make the client application wade through</a:t>
            </a:r>
          </a:p>
          <a:p>
            <a:pPr algn="l" rtl="0"/>
            <a:r>
              <a:rPr lang="en-US" sz="1200" b="0" i="0" u="none" strike="noStrike" kern="1200" baseline="0" dirty="0" smtClean="0">
                <a:solidFill>
                  <a:schemeClr val="tx1"/>
                </a:solidFill>
                <a:latin typeface="+mn-lt"/>
                <a:ea typeface="+mn-ea"/>
                <a:cs typeface="+mn-cs"/>
              </a:rPr>
              <a:t>unnecessary data.</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28</a:t>
            </a:fld>
            <a:endParaRPr lang="ar-EG"/>
          </a:p>
        </p:txBody>
      </p:sp>
    </p:spTree>
    <p:extLst>
      <p:ext uri="{BB962C8B-B14F-4D97-AF65-F5344CB8AC3E}">
        <p14:creationId xmlns:p14="http://schemas.microsoft.com/office/powerpoint/2010/main" val="1848826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31</a:t>
            </a:fld>
            <a:endParaRPr lang="ar-EG"/>
          </a:p>
        </p:txBody>
      </p:sp>
    </p:spTree>
    <p:extLst>
      <p:ext uri="{BB962C8B-B14F-4D97-AF65-F5344CB8AC3E}">
        <p14:creationId xmlns:p14="http://schemas.microsoft.com/office/powerpoint/2010/main" val="2395565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ProductName</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dbo.Product</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WHERE </a:t>
            </a:r>
            <a:r>
              <a:rPr lang="en-US" sz="1200" b="0" i="0" u="none" strike="noStrike" kern="1200" baseline="0" dirty="0" err="1" smtClean="0">
                <a:solidFill>
                  <a:schemeClr val="tx1"/>
                </a:solidFill>
                <a:latin typeface="+mn-lt"/>
                <a:ea typeface="+mn-ea"/>
                <a:cs typeface="+mn-cs"/>
              </a:rPr>
              <a:t>ProductName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LIKE ‘Air%’</a:t>
            </a:r>
            <a:r>
              <a:rPr lang="en-US" sz="1200" b="0" i="0" u="none" strike="noStrike" kern="1200" baseline="0" dirty="0" smtClean="0">
                <a:solidFill>
                  <a:schemeClr val="tx1"/>
                </a:solidFill>
                <a:latin typeface="+mn-lt"/>
                <a:ea typeface="+mn-ea"/>
                <a:cs typeface="+mn-cs"/>
              </a:rPr>
              <a:t>;</a:t>
            </a:r>
          </a:p>
          <a:p>
            <a:pPr algn="l" rtl="0"/>
            <a:endParaRPr lang="en-US" sz="1200" b="0"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a:t>
            </a:r>
            <a:r>
              <a:rPr lang="en-US" dirty="0" smtClean="0"/>
              <a:t> replaces any string of zero or more characters</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select * from Student as s where  (</a:t>
            </a:r>
            <a:r>
              <a:rPr lang="en-US" sz="1200" kern="1200" dirty="0" err="1" smtClean="0">
                <a:solidFill>
                  <a:schemeClr val="tx1"/>
                </a:solidFill>
                <a:latin typeface="+mn-lt"/>
                <a:ea typeface="+mn-ea"/>
                <a:cs typeface="+mn-cs"/>
              </a:rPr>
              <a:t>s.St_Fname</a:t>
            </a:r>
            <a:r>
              <a:rPr lang="en-US" sz="1200" kern="1200" dirty="0" smtClean="0">
                <a:solidFill>
                  <a:schemeClr val="tx1"/>
                </a:solidFill>
                <a:latin typeface="+mn-lt"/>
                <a:ea typeface="+mn-ea"/>
                <a:cs typeface="+mn-cs"/>
              </a:rPr>
              <a:t> like '%a%') </a:t>
            </a:r>
          </a:p>
          <a:p>
            <a:pPr algn="l" rtl="0"/>
            <a:r>
              <a:rPr lang="en-US" sz="1200" b="0" i="0" u="none" strike="noStrike" kern="1200" baseline="0" dirty="0" smtClean="0">
                <a:solidFill>
                  <a:schemeClr val="tx1"/>
                </a:solidFill>
                <a:latin typeface="+mn-lt"/>
                <a:ea typeface="+mn-ea"/>
                <a:cs typeface="+mn-cs"/>
              </a:rPr>
              <a:t>Contains a</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32</a:t>
            </a:fld>
            <a:endParaRPr lang="ar-EG"/>
          </a:p>
        </p:txBody>
      </p:sp>
    </p:spTree>
    <p:extLst>
      <p:ext uri="{BB962C8B-B14F-4D97-AF65-F5344CB8AC3E}">
        <p14:creationId xmlns:p14="http://schemas.microsoft.com/office/powerpoint/2010/main" val="323649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33</a:t>
            </a:fld>
            <a:endParaRPr lang="ar-EG"/>
          </a:p>
        </p:txBody>
      </p:sp>
    </p:spTree>
    <p:extLst>
      <p:ext uri="{BB962C8B-B14F-4D97-AF65-F5344CB8AC3E}">
        <p14:creationId xmlns:p14="http://schemas.microsoft.com/office/powerpoint/2010/main" val="133520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34</a:t>
            </a:fld>
            <a:endParaRPr lang="ar-EG"/>
          </a:p>
        </p:txBody>
      </p:sp>
    </p:spTree>
    <p:extLst>
      <p:ext uri="{BB962C8B-B14F-4D97-AF65-F5344CB8AC3E}">
        <p14:creationId xmlns:p14="http://schemas.microsoft.com/office/powerpoint/2010/main" val="298172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35</a:t>
            </a:fld>
            <a:endParaRPr lang="ar-EG"/>
          </a:p>
        </p:txBody>
      </p:sp>
    </p:spTree>
    <p:extLst>
      <p:ext uri="{BB962C8B-B14F-4D97-AF65-F5344CB8AC3E}">
        <p14:creationId xmlns:p14="http://schemas.microsoft.com/office/powerpoint/2010/main" val="462500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36</a:t>
            </a:fld>
            <a:endParaRPr lang="ar-EG"/>
          </a:p>
        </p:txBody>
      </p:sp>
    </p:spTree>
    <p:extLst>
      <p:ext uri="{BB962C8B-B14F-4D97-AF65-F5344CB8AC3E}">
        <p14:creationId xmlns:p14="http://schemas.microsoft.com/office/powerpoint/2010/main" val="3162941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FirstName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LastName</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dbo.Customer</a:t>
            </a:r>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ORDER BY </a:t>
            </a:r>
            <a:r>
              <a:rPr lang="en-US" sz="1200" b="1" i="0" u="none" strike="noStrike" kern="1200" baseline="0" dirty="0" err="1" smtClean="0">
                <a:solidFill>
                  <a:schemeClr val="tx1"/>
                </a:solidFill>
                <a:latin typeface="+mn-lt"/>
                <a:ea typeface="+mn-ea"/>
                <a:cs typeface="+mn-cs"/>
              </a:rPr>
              <a:t>LastName</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FirstName</a:t>
            </a:r>
            <a:r>
              <a:rPr lang="en-US" sz="1200" b="0" i="0" u="none" strike="noStrike" kern="1200" baseline="0" dirty="0" smtClean="0">
                <a:solidFill>
                  <a:schemeClr val="tx1"/>
                </a:solidFill>
                <a:latin typeface="+mn-lt"/>
                <a:ea typeface="+mn-ea"/>
                <a:cs typeface="+mn-cs"/>
              </a:rPr>
              <a:t>;</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In the case of sorting by an expression, the entire expression can be repeated in the ORDER BY clause.</a:t>
            </a:r>
          </a:p>
          <a:p>
            <a:pPr algn="l" rtl="0"/>
            <a:r>
              <a:rPr lang="en-US" sz="1200" b="0" i="0" u="none" strike="noStrike" kern="1200" baseline="0" dirty="0" smtClean="0">
                <a:solidFill>
                  <a:schemeClr val="tx1"/>
                </a:solidFill>
                <a:latin typeface="+mn-lt"/>
                <a:ea typeface="+mn-ea"/>
                <a:cs typeface="+mn-cs"/>
              </a:rPr>
              <a:t>This does not cause a performance hit because the SQL Server Query Optimizer is smart enough to</a:t>
            </a:r>
          </a:p>
          <a:p>
            <a:pPr algn="l" rtl="0"/>
            <a:r>
              <a:rPr lang="en-US" sz="1200" b="0" i="0" u="none" strike="noStrike" kern="1200" baseline="0" dirty="0" smtClean="0">
                <a:solidFill>
                  <a:schemeClr val="tx1"/>
                </a:solidFill>
                <a:latin typeface="+mn-lt"/>
                <a:ea typeface="+mn-ea"/>
                <a:cs typeface="+mn-cs"/>
              </a:rPr>
              <a:t>avoid </a:t>
            </a:r>
            <a:r>
              <a:rPr lang="en-US" sz="1200" b="0" i="0" u="none" strike="noStrike" kern="1200" baseline="0" dirty="0" err="1" smtClean="0">
                <a:solidFill>
                  <a:schemeClr val="tx1"/>
                </a:solidFill>
                <a:latin typeface="+mn-lt"/>
                <a:ea typeface="+mn-ea"/>
                <a:cs typeface="+mn-cs"/>
              </a:rPr>
              <a:t>recomputing</a:t>
            </a:r>
            <a:r>
              <a:rPr lang="en-US" sz="1200" b="0" i="0" u="none" strike="noStrike" kern="1200" baseline="0" dirty="0" smtClean="0">
                <a:solidFill>
                  <a:schemeClr val="tx1"/>
                </a:solidFill>
                <a:latin typeface="+mn-lt"/>
                <a:ea typeface="+mn-ea"/>
                <a:cs typeface="+mn-cs"/>
              </a:rPr>
              <a:t> the expression:</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expression</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ss</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ss</a:t>
            </a:r>
            <a:r>
              <a:rPr lang="en-US" sz="1200" kern="1200" dirty="0" smtClean="0">
                <a:solidFill>
                  <a:schemeClr val="tx1"/>
                </a:solidFill>
                <a:latin typeface="+mn-lt"/>
                <a:ea typeface="+mn-ea"/>
                <a:cs typeface="+mn-cs"/>
              </a:rPr>
              <a:t>;</a:t>
            </a: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alias</a:t>
            </a:r>
            <a:endParaRPr lang="ar-EG"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Ins_Degree,Ins_Name</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2</a:t>
            </a: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second column</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1F0552-6070-4EA7-ADE3-3CE3BAAD9AB4}" type="slidenum">
              <a:rPr lang="ar-EG" smtClean="0"/>
              <a:t>37</a:t>
            </a:fld>
            <a:endParaRPr lang="ar-EG"/>
          </a:p>
        </p:txBody>
      </p:sp>
    </p:spTree>
    <p:extLst>
      <p:ext uri="{BB962C8B-B14F-4D97-AF65-F5344CB8AC3E}">
        <p14:creationId xmlns:p14="http://schemas.microsoft.com/office/powerpoint/2010/main" val="59431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select top(3)* from Instructor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 from Instructor</a:t>
            </a:r>
          </a:p>
          <a:p>
            <a:pPr algn="l" rtl="0"/>
            <a:r>
              <a:rPr lang="en-US" sz="1200" kern="1200" dirty="0" smtClean="0">
                <a:solidFill>
                  <a:schemeClr val="tx1"/>
                </a:solidFill>
                <a:latin typeface="+mn-lt"/>
                <a:ea typeface="+mn-ea"/>
                <a:cs typeface="+mn-cs"/>
              </a:rPr>
              <a:t>where Salary is not null and Salary in(select distinct top(3) salary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asc</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a:t>
            </a:r>
            <a:r>
              <a:rPr lang="en-US" sz="1200" kern="1200" baseline="0" dirty="0" smtClean="0">
                <a:solidFill>
                  <a:schemeClr val="tx1"/>
                </a:solidFill>
                <a:latin typeface="+mn-lt"/>
                <a:ea typeface="+mn-ea"/>
                <a:cs typeface="+mn-cs"/>
              </a:rPr>
              <a:t> all employees whom salary is from the minimum 3 salaries</a:t>
            </a:r>
          </a:p>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WITH TIES option is important to the TOP() predicate. It allows the last place to include multiple</a:t>
            </a:r>
          </a:p>
          <a:p>
            <a:pPr algn="l" rtl="0"/>
            <a:r>
              <a:rPr lang="en-US" sz="1200" b="0" i="0" u="none" strike="noStrike" kern="1200" baseline="0" dirty="0" smtClean="0">
                <a:solidFill>
                  <a:schemeClr val="tx1"/>
                </a:solidFill>
                <a:latin typeface="+mn-lt"/>
                <a:ea typeface="+mn-ea"/>
                <a:cs typeface="+mn-cs"/>
              </a:rPr>
              <a:t>rows if those rows have equal values in the columns used in the ORDER BY clause.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Example:</a:t>
            </a:r>
          </a:p>
          <a:p>
            <a:pPr algn="l" rtl="0"/>
            <a:r>
              <a:rPr lang="en-US" sz="1200" kern="1200" dirty="0" smtClean="0">
                <a:solidFill>
                  <a:schemeClr val="tx1"/>
                </a:solidFill>
                <a:latin typeface="+mn-lt"/>
                <a:ea typeface="+mn-ea"/>
                <a:cs typeface="+mn-cs"/>
              </a:rPr>
              <a:t>select top(3) *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desc</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Out:</a:t>
            </a:r>
          </a:p>
          <a:p>
            <a:pPr algn="l" rtl="0"/>
            <a:r>
              <a:rPr lang="sv-SE" sz="1200" kern="1200" dirty="0" smtClean="0">
                <a:solidFill>
                  <a:schemeClr val="tx1"/>
                </a:solidFill>
                <a:latin typeface="+mn-lt"/>
                <a:ea typeface="+mn-ea"/>
                <a:cs typeface="+mn-cs"/>
              </a:rPr>
              <a:t>9	Hussien	NULL	5000.00	NULL	NULL	50</a:t>
            </a:r>
          </a:p>
          <a:p>
            <a:pPr algn="l" rtl="0"/>
            <a:r>
              <a:rPr lang="sv-SE" sz="1200" kern="1200" dirty="0" smtClean="0">
                <a:solidFill>
                  <a:schemeClr val="tx1"/>
                </a:solidFill>
                <a:latin typeface="+mn-lt"/>
                <a:ea typeface="+mn-ea"/>
                <a:cs typeface="+mn-cs"/>
              </a:rPr>
              <a:t>4	Yasmin	PHD	4000.00	NULL	NULL	10</a:t>
            </a:r>
          </a:p>
          <a:p>
            <a:pPr algn="l" rtl="0"/>
            <a:r>
              <a:rPr lang="sv-SE" sz="1200" kern="1200" dirty="0" smtClean="0">
                <a:solidFill>
                  <a:schemeClr val="tx1"/>
                </a:solidFill>
                <a:latin typeface="+mn-lt"/>
                <a:ea typeface="+mn-ea"/>
                <a:cs typeface="+mn-cs"/>
              </a:rPr>
              <a:t>5	Amany	PHD	4000.00	NULL	NULL	10</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top(3) with ties *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desc</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Out</a:t>
            </a:r>
          </a:p>
          <a:p>
            <a:pPr algn="l" rtl="0"/>
            <a:r>
              <a:rPr lang="en-US" sz="1200" kern="1200" dirty="0" smtClean="0">
                <a:solidFill>
                  <a:schemeClr val="tx1"/>
                </a:solidFill>
                <a:latin typeface="+mn-lt"/>
                <a:ea typeface="+mn-ea"/>
                <a:cs typeface="+mn-cs"/>
              </a:rPr>
              <a:t>9	</a:t>
            </a:r>
            <a:r>
              <a:rPr lang="en-US" sz="1200" kern="1200" dirty="0" err="1" smtClean="0">
                <a:solidFill>
                  <a:schemeClr val="tx1"/>
                </a:solidFill>
                <a:latin typeface="+mn-lt"/>
                <a:ea typeface="+mn-ea"/>
                <a:cs typeface="+mn-cs"/>
              </a:rPr>
              <a:t>Hussien</a:t>
            </a:r>
            <a:r>
              <a:rPr lang="en-US" sz="1200" kern="1200" dirty="0" smtClean="0">
                <a:solidFill>
                  <a:schemeClr val="tx1"/>
                </a:solidFill>
                <a:latin typeface="+mn-lt"/>
                <a:ea typeface="+mn-ea"/>
                <a:cs typeface="+mn-cs"/>
              </a:rPr>
              <a:t>	NULL	5000.00	NULL	NULL	50</a:t>
            </a:r>
          </a:p>
          <a:p>
            <a:pPr algn="l" rtl="0"/>
            <a:r>
              <a:rPr lang="en-US" sz="1200" kern="1200" dirty="0" smtClean="0">
                <a:solidFill>
                  <a:schemeClr val="tx1"/>
                </a:solidFill>
                <a:latin typeface="+mn-lt"/>
                <a:ea typeface="+mn-ea"/>
                <a:cs typeface="+mn-cs"/>
              </a:rPr>
              <a:t>8	</a:t>
            </a:r>
            <a:r>
              <a:rPr lang="en-US" sz="1200" kern="1200" dirty="0" err="1" smtClean="0">
                <a:solidFill>
                  <a:schemeClr val="tx1"/>
                </a:solidFill>
                <a:latin typeface="+mn-lt"/>
                <a:ea typeface="+mn-ea"/>
                <a:cs typeface="+mn-cs"/>
              </a:rPr>
              <a:t>Amr</a:t>
            </a:r>
            <a:r>
              <a:rPr lang="en-US" sz="1200" kern="1200" dirty="0" smtClean="0">
                <a:solidFill>
                  <a:schemeClr val="tx1"/>
                </a:solidFill>
                <a:latin typeface="+mn-lt"/>
                <a:ea typeface="+mn-ea"/>
                <a:cs typeface="+mn-cs"/>
              </a:rPr>
              <a:t>	NULL	4000.00	NULL	NULL	30</a:t>
            </a:r>
          </a:p>
          <a:p>
            <a:pPr algn="l" rtl="0"/>
            <a:r>
              <a:rPr lang="en-US" sz="1200" kern="1200" dirty="0" smtClean="0">
                <a:solidFill>
                  <a:schemeClr val="tx1"/>
                </a:solidFill>
                <a:latin typeface="+mn-lt"/>
                <a:ea typeface="+mn-ea"/>
                <a:cs typeface="+mn-cs"/>
              </a:rPr>
              <a:t>4	</a:t>
            </a:r>
            <a:r>
              <a:rPr lang="en-US" sz="1200" kern="1200" dirty="0" err="1" smtClean="0">
                <a:solidFill>
                  <a:schemeClr val="tx1"/>
                </a:solidFill>
                <a:latin typeface="+mn-lt"/>
                <a:ea typeface="+mn-ea"/>
                <a:cs typeface="+mn-cs"/>
              </a:rPr>
              <a:t>Yasmin</a:t>
            </a:r>
            <a:r>
              <a:rPr lang="en-US" sz="1200" kern="1200" dirty="0" smtClean="0">
                <a:solidFill>
                  <a:schemeClr val="tx1"/>
                </a:solidFill>
                <a:latin typeface="+mn-lt"/>
                <a:ea typeface="+mn-ea"/>
                <a:cs typeface="+mn-cs"/>
              </a:rPr>
              <a:t>	PHD	4000.00	NULL	NULL	10</a:t>
            </a:r>
          </a:p>
          <a:p>
            <a:pPr algn="l" rtl="0"/>
            <a:r>
              <a:rPr lang="en-US" sz="1200" kern="1200" dirty="0" smtClean="0">
                <a:solidFill>
                  <a:schemeClr val="tx1"/>
                </a:solidFill>
                <a:latin typeface="+mn-lt"/>
                <a:ea typeface="+mn-ea"/>
                <a:cs typeface="+mn-cs"/>
              </a:rPr>
              <a:t>5	</a:t>
            </a:r>
            <a:r>
              <a:rPr lang="en-US" sz="1200" kern="1200" dirty="0" err="1" smtClean="0">
                <a:solidFill>
                  <a:schemeClr val="tx1"/>
                </a:solidFill>
                <a:latin typeface="+mn-lt"/>
                <a:ea typeface="+mn-ea"/>
                <a:cs typeface="+mn-cs"/>
              </a:rPr>
              <a:t>Amany</a:t>
            </a:r>
            <a:r>
              <a:rPr lang="en-US" sz="1200" kern="1200" dirty="0" smtClean="0">
                <a:solidFill>
                  <a:schemeClr val="tx1"/>
                </a:solidFill>
                <a:latin typeface="+mn-lt"/>
                <a:ea typeface="+mn-ea"/>
                <a:cs typeface="+mn-cs"/>
              </a:rPr>
              <a:t>	PHD	4000.00	NULL	NULL	10</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38</a:t>
            </a:fld>
            <a:endParaRPr lang="ar-EG"/>
          </a:p>
        </p:txBody>
      </p:sp>
    </p:spTree>
    <p:extLst>
      <p:ext uri="{BB962C8B-B14F-4D97-AF65-F5344CB8AC3E}">
        <p14:creationId xmlns:p14="http://schemas.microsoft.com/office/powerpoint/2010/main" val="251287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In the early 1970s, IBM developed a language called SEQUEL (short for Structured English </a:t>
            </a:r>
            <a:r>
              <a:rPr lang="en-US" sz="1200" b="0" i="0" u="none" strike="noStrike" kern="1200" baseline="0" dirty="0" err="1" smtClean="0">
                <a:solidFill>
                  <a:schemeClr val="tx1"/>
                </a:solidFill>
                <a:latin typeface="+mn-lt"/>
                <a:ea typeface="+mn-ea"/>
                <a:cs typeface="+mn-cs"/>
              </a:rPr>
              <a:t>QUEry</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Language) for their RDBMS product called System R. The name of the language was later changed</a:t>
            </a:r>
          </a:p>
          <a:p>
            <a:pPr algn="l" rtl="0"/>
            <a:r>
              <a:rPr lang="en-US" sz="1200" b="0" i="0" u="none" strike="noStrike" kern="1200" baseline="0" dirty="0" smtClean="0">
                <a:solidFill>
                  <a:schemeClr val="tx1"/>
                </a:solidFill>
                <a:latin typeface="+mn-lt"/>
                <a:ea typeface="+mn-ea"/>
                <a:cs typeface="+mn-cs"/>
              </a:rPr>
              <a:t>from SEQUEL to SQL because of a trademark dispute. SQL first became an ANSI standard in 1986,</a:t>
            </a:r>
          </a:p>
          <a:p>
            <a:pPr algn="l" rtl="0"/>
            <a:r>
              <a:rPr lang="en-US" sz="1200" b="0" i="0" u="none" strike="noStrike" kern="1200" baseline="0" dirty="0" smtClean="0">
                <a:solidFill>
                  <a:schemeClr val="tx1"/>
                </a:solidFill>
                <a:latin typeface="+mn-lt"/>
                <a:ea typeface="+mn-ea"/>
                <a:cs typeface="+mn-cs"/>
              </a:rPr>
              <a:t>and then an ISO standard in 1987. Since 1986, the American National Standards Institute (ANSI) and</a:t>
            </a:r>
          </a:p>
          <a:p>
            <a:pPr algn="l" rtl="0"/>
            <a:r>
              <a:rPr lang="en-US" sz="1200" b="0" i="0" u="none" strike="noStrike" kern="1200" baseline="0" dirty="0" smtClean="0">
                <a:solidFill>
                  <a:schemeClr val="tx1"/>
                </a:solidFill>
                <a:latin typeface="+mn-lt"/>
                <a:ea typeface="+mn-ea"/>
                <a:cs typeface="+mn-cs"/>
              </a:rPr>
              <a:t>the International Organization for Standardization (ISO) have been releasing revisions for the SQL</a:t>
            </a:r>
          </a:p>
          <a:p>
            <a:pPr algn="l" rtl="0"/>
            <a:r>
              <a:rPr lang="en-US" sz="1200" b="0" i="0" u="none" strike="noStrike" kern="1200" baseline="0" dirty="0" smtClean="0">
                <a:solidFill>
                  <a:schemeClr val="tx1"/>
                </a:solidFill>
                <a:latin typeface="+mn-lt"/>
                <a:ea typeface="+mn-ea"/>
                <a:cs typeface="+mn-cs"/>
              </a:rPr>
              <a:t>standard every few years. So far, the following standards have been released: SQL-86 (1986), SQL-89</a:t>
            </a:r>
          </a:p>
          <a:p>
            <a:pPr algn="l" rtl="0"/>
            <a:r>
              <a:rPr lang="en-US" sz="1200" b="0" i="0" u="none" strike="noStrike" kern="1200" baseline="0" dirty="0" smtClean="0">
                <a:solidFill>
                  <a:schemeClr val="tx1"/>
                </a:solidFill>
                <a:latin typeface="+mn-lt"/>
                <a:ea typeface="+mn-ea"/>
                <a:cs typeface="+mn-cs"/>
              </a:rPr>
              <a:t>(1989), SQL-92 (1992), SQL:1999 (1999), SQL:2003 (2003), SQL:2006 (2006), SQL:2008 (2008), and</a:t>
            </a:r>
          </a:p>
          <a:p>
            <a:pPr algn="l" rtl="0"/>
            <a:r>
              <a:rPr lang="en-US" sz="1200" b="0" i="0" u="none" strike="noStrike" kern="1200" baseline="0" dirty="0" smtClean="0">
                <a:solidFill>
                  <a:schemeClr val="tx1"/>
                </a:solidFill>
                <a:latin typeface="+mn-lt"/>
                <a:ea typeface="+mn-ea"/>
                <a:cs typeface="+mn-cs"/>
              </a:rPr>
              <a:t>SQL:2011 (2011).</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Imperative: what to do and how to do.</a:t>
            </a:r>
          </a:p>
          <a:p>
            <a:pPr algn="l" rtl="0"/>
            <a:r>
              <a:rPr lang="en-US" sz="1200" b="0" i="0" u="none" strike="noStrike" kern="1200" baseline="0" dirty="0" smtClean="0">
                <a:solidFill>
                  <a:schemeClr val="tx1"/>
                </a:solidFill>
                <a:latin typeface="+mn-lt"/>
                <a:ea typeface="+mn-ea"/>
                <a:cs typeface="+mn-cs"/>
              </a:rPr>
              <a:t>Declarative: What to do only.</a:t>
            </a:r>
          </a:p>
          <a:p>
            <a:pPr algn="l" rtl="0"/>
            <a:r>
              <a:rPr lang="en-US" dirty="0" smtClean="0"/>
              <a:t>Or </a:t>
            </a:r>
          </a:p>
          <a:p>
            <a:pPr algn="l" rtl="0" fontAlgn="base"/>
            <a:r>
              <a:rPr lang="en-US" sz="1200" b="1" i="0" kern="1200" dirty="0" smtClean="0">
                <a:solidFill>
                  <a:schemeClr val="tx1"/>
                </a:solidFill>
                <a:effectLst/>
                <a:latin typeface="+mn-lt"/>
                <a:ea typeface="+mn-ea"/>
                <a:cs typeface="+mn-cs"/>
              </a:rPr>
              <a:t>imperative</a:t>
            </a:r>
            <a:r>
              <a:rPr lang="en-US" sz="1200" b="0" i="0" kern="1200" dirty="0" smtClean="0">
                <a:solidFill>
                  <a:schemeClr val="tx1"/>
                </a:solidFill>
                <a:effectLst/>
                <a:latin typeface="+mn-lt"/>
                <a:ea typeface="+mn-ea"/>
                <a:cs typeface="+mn-cs"/>
              </a:rPr>
              <a:t> - The focus is on what steps the computer should take rather than what the computer will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(ex. C, C++, Java).</a:t>
            </a:r>
          </a:p>
          <a:p>
            <a:pPr algn="l" rtl="0" fontAlgn="base"/>
            <a:r>
              <a:rPr lang="en-US" sz="1200" b="1" i="0" kern="1200" dirty="0" smtClean="0">
                <a:solidFill>
                  <a:schemeClr val="tx1"/>
                </a:solidFill>
                <a:effectLst/>
                <a:latin typeface="+mn-lt"/>
                <a:ea typeface="+mn-ea"/>
                <a:cs typeface="+mn-cs"/>
              </a:rPr>
              <a:t>Declarative</a:t>
            </a:r>
            <a:r>
              <a:rPr lang="en-US" sz="1200" b="0" i="0" kern="1200" dirty="0" smtClean="0">
                <a:solidFill>
                  <a:schemeClr val="tx1"/>
                </a:solidFill>
                <a:effectLst/>
                <a:latin typeface="+mn-lt"/>
                <a:ea typeface="+mn-ea"/>
                <a:cs typeface="+mn-cs"/>
              </a:rPr>
              <a:t> - The focus is on what the computer should do rather than how it should do it (ex. SQL).</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a:t>
            </a:fld>
            <a:endParaRPr lang="ar-EG"/>
          </a:p>
        </p:txBody>
      </p:sp>
    </p:spTree>
    <p:extLst>
      <p:ext uri="{BB962C8B-B14F-4D97-AF65-F5344CB8AC3E}">
        <p14:creationId xmlns:p14="http://schemas.microsoft.com/office/powerpoint/2010/main" val="405759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It’s </a:t>
            </a:r>
            <a:r>
              <a:rPr lang="en-US" sz="1200" b="0" i="0" u="none" strike="noStrike" kern="1200" baseline="0" dirty="0" err="1" smtClean="0">
                <a:solidFill>
                  <a:schemeClr val="tx1"/>
                </a:solidFill>
                <a:latin typeface="+mn-lt"/>
                <a:ea typeface="+mn-ea"/>
                <a:cs typeface="+mn-cs"/>
              </a:rPr>
              <a:t>acommon</a:t>
            </a:r>
            <a:r>
              <a:rPr lang="en-US" sz="1200" b="0" i="0" u="none" strike="noStrike" kern="1200" baseline="0" dirty="0" smtClean="0">
                <a:solidFill>
                  <a:schemeClr val="tx1"/>
                </a:solidFill>
                <a:latin typeface="+mn-lt"/>
                <a:ea typeface="+mn-ea"/>
                <a:cs typeface="+mn-cs"/>
              </a:rPr>
              <a:t> misunderstanding that DML includes only data modification statements, but as I mentioned,</a:t>
            </a:r>
          </a:p>
          <a:p>
            <a:pPr algn="l" rtl="0"/>
            <a:r>
              <a:rPr lang="en-US" sz="1200" b="0" i="0" u="none" strike="noStrike" kern="1200" baseline="0" dirty="0" smtClean="0">
                <a:solidFill>
                  <a:schemeClr val="tx1"/>
                </a:solidFill>
                <a:latin typeface="+mn-lt"/>
                <a:ea typeface="+mn-ea"/>
                <a:cs typeface="+mn-cs"/>
              </a:rPr>
              <a:t>it also includes </a:t>
            </a:r>
            <a:r>
              <a:rPr lang="en-US" sz="1200" b="0" i="1" u="none" strike="noStrike" kern="1200" baseline="0" dirty="0" smtClean="0">
                <a:solidFill>
                  <a:schemeClr val="tx1"/>
                </a:solidFill>
                <a:latin typeface="+mn-lt"/>
                <a:ea typeface="+mn-ea"/>
                <a:cs typeface="+mn-cs"/>
              </a:rPr>
              <a:t>SELECT</a:t>
            </a:r>
            <a:r>
              <a:rPr lang="en-US" sz="1200" b="0" i="0" u="none" strike="noStrike" kern="1200" baseline="0" dirty="0" smtClean="0">
                <a:solidFill>
                  <a:schemeClr val="tx1"/>
                </a:solidFill>
                <a:latin typeface="+mn-lt"/>
                <a:ea typeface="+mn-ea"/>
                <a:cs typeface="+mn-cs"/>
              </a:rPr>
              <a:t>. Another common misunderstanding is that </a:t>
            </a:r>
            <a:r>
              <a:rPr lang="en-US" sz="1200" b="0" i="1" u="none" strike="noStrike" kern="1200" baseline="0" dirty="0" smtClean="0">
                <a:solidFill>
                  <a:schemeClr val="tx1"/>
                </a:solidFill>
                <a:latin typeface="+mn-lt"/>
                <a:ea typeface="+mn-ea"/>
                <a:cs typeface="+mn-cs"/>
              </a:rPr>
              <a:t>TRUNCATE </a:t>
            </a:r>
            <a:r>
              <a:rPr lang="en-US" sz="1200" b="0" i="0" u="none" strike="noStrike" kern="1200" baseline="0" dirty="0" smtClean="0">
                <a:solidFill>
                  <a:schemeClr val="tx1"/>
                </a:solidFill>
                <a:latin typeface="+mn-lt"/>
                <a:ea typeface="+mn-ea"/>
                <a:cs typeface="+mn-cs"/>
              </a:rPr>
              <a:t>is a DDL statement,</a:t>
            </a:r>
          </a:p>
          <a:p>
            <a:pPr algn="l" rtl="0"/>
            <a:r>
              <a:rPr lang="en-US" sz="1200" b="0" i="0" u="none" strike="noStrike" kern="1200" baseline="0" dirty="0" smtClean="0">
                <a:solidFill>
                  <a:schemeClr val="tx1"/>
                </a:solidFill>
                <a:latin typeface="+mn-lt"/>
                <a:ea typeface="+mn-ea"/>
                <a:cs typeface="+mn-cs"/>
              </a:rPr>
              <a:t>but in fact it is a DML statement. DCL deals with permissions and includes statements such as </a:t>
            </a:r>
            <a:r>
              <a:rPr lang="en-US" sz="1200" b="0" i="1" u="none" strike="noStrike" kern="1200" baseline="0" dirty="0" smtClean="0">
                <a:solidFill>
                  <a:schemeClr val="tx1"/>
                </a:solidFill>
                <a:latin typeface="+mn-lt"/>
                <a:ea typeface="+mn-ea"/>
                <a:cs typeface="+mn-cs"/>
              </a:rPr>
              <a:t>GRANT</a:t>
            </a:r>
          </a:p>
          <a:p>
            <a:pPr algn="l" rtl="0"/>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REVOKE</a:t>
            </a:r>
            <a:r>
              <a:rPr lang="en-US" sz="1200" b="0" i="0" u="none" strike="noStrike" kern="1200" baseline="0" dirty="0" smtClean="0">
                <a:solidFill>
                  <a:schemeClr val="tx1"/>
                </a:solidFill>
                <a:latin typeface="+mn-lt"/>
                <a:ea typeface="+mn-ea"/>
                <a:cs typeface="+mn-cs"/>
              </a:rPr>
              <a:t>.</a:t>
            </a:r>
          </a:p>
          <a:p>
            <a:pPr algn="l" rtl="0"/>
            <a:r>
              <a:rPr lang="en-US" sz="1200" b="0" i="0" kern="1200" dirty="0" smtClean="0">
                <a:solidFill>
                  <a:schemeClr val="tx1"/>
                </a:solidFill>
                <a:effectLst/>
                <a:latin typeface="+mn-lt"/>
                <a:ea typeface="+mn-ea"/>
                <a:cs typeface="+mn-cs"/>
              </a:rPr>
              <a:t>The GRANT command is used by administrators to add new permissions to a database user.</a:t>
            </a:r>
          </a:p>
          <a:p>
            <a:pPr algn="l" rtl="0"/>
            <a:r>
              <a:rPr lang="en-US" sz="1200" b="0" i="0" kern="1200" dirty="0" smtClean="0">
                <a:solidFill>
                  <a:schemeClr val="tx1"/>
                </a:solidFill>
                <a:effectLst/>
                <a:latin typeface="+mn-lt"/>
                <a:ea typeface="+mn-ea"/>
                <a:cs typeface="+mn-cs"/>
              </a:rPr>
              <a:t>The REVOKE command is used to remove database access from a user previously granted such access. </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5</a:t>
            </a:fld>
            <a:endParaRPr lang="ar-EG"/>
          </a:p>
        </p:txBody>
      </p:sp>
    </p:spTree>
    <p:extLst>
      <p:ext uri="{BB962C8B-B14F-4D97-AF65-F5344CB8AC3E}">
        <p14:creationId xmlns:p14="http://schemas.microsoft.com/office/powerpoint/2010/main" val="155681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SQL Server 1.0 </a:t>
            </a:r>
            <a:r>
              <a:rPr lang="en-US" sz="1200" b="0" i="0" u="none" strike="noStrike" kern="1200" baseline="0" dirty="0" smtClean="0">
                <a:solidFill>
                  <a:schemeClr val="tx1"/>
                </a:solidFill>
                <a:latin typeface="+mn-lt"/>
                <a:ea typeface="+mn-ea"/>
                <a:cs typeface="+mn-cs"/>
              </a:rPr>
              <a:t>was jointly released in 1989 by Microsoft, Sybase, and Ashton-Tate. The product was based</a:t>
            </a:r>
          </a:p>
          <a:p>
            <a:pPr algn="l" rtl="0"/>
            <a:r>
              <a:rPr lang="en-US" sz="1200" b="0" i="0" u="none" strike="noStrike" kern="1200" baseline="0" dirty="0" smtClean="0">
                <a:solidFill>
                  <a:schemeClr val="tx1"/>
                </a:solidFill>
                <a:latin typeface="+mn-lt"/>
                <a:ea typeface="+mn-ea"/>
                <a:cs typeface="+mn-cs"/>
              </a:rPr>
              <a:t>on Sybase SQL Server 3.0 for Unix and VMS.</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4.2.1 </a:t>
            </a:r>
            <a:r>
              <a:rPr lang="en-US" sz="1200" b="0" i="0" u="none" strike="noStrike" kern="1200" baseline="0" dirty="0" smtClean="0">
                <a:solidFill>
                  <a:schemeClr val="tx1"/>
                </a:solidFill>
                <a:latin typeface="+mn-lt"/>
                <a:ea typeface="+mn-ea"/>
                <a:cs typeface="+mn-cs"/>
              </a:rPr>
              <a:t>for Windows NT was released in 1993. Microsoft began making changes to the code.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6.0 </a:t>
            </a:r>
            <a:r>
              <a:rPr lang="en-US" sz="1200" b="0" i="0" u="none" strike="noStrike" kern="1200" baseline="0" dirty="0" smtClean="0">
                <a:solidFill>
                  <a:schemeClr val="tx1"/>
                </a:solidFill>
                <a:latin typeface="+mn-lt"/>
                <a:ea typeface="+mn-ea"/>
                <a:cs typeface="+mn-cs"/>
              </a:rPr>
              <a:t>(code-named SQL 95) was released in 1995. In 1996, the 6.5 upgrade (Hydra) was released.</a:t>
            </a:r>
          </a:p>
          <a:p>
            <a:pPr algn="l" rtl="0"/>
            <a:r>
              <a:rPr lang="en-US" sz="1200" b="0" i="0" u="none" strike="noStrike" kern="1200" baseline="0" dirty="0" smtClean="0">
                <a:solidFill>
                  <a:schemeClr val="tx1"/>
                </a:solidFill>
                <a:latin typeface="+mn-lt"/>
                <a:ea typeface="+mn-ea"/>
                <a:cs typeface="+mn-cs"/>
              </a:rPr>
              <a:t>It included the first version of Enterprise Manager (</a:t>
            </a:r>
            <a:r>
              <a:rPr lang="en-US" sz="1200" b="0" i="0" u="none" strike="noStrike" kern="1200" baseline="0" dirty="0" err="1" smtClean="0">
                <a:solidFill>
                  <a:schemeClr val="tx1"/>
                </a:solidFill>
                <a:latin typeface="+mn-lt"/>
                <a:ea typeface="+mn-ea"/>
                <a:cs typeface="+mn-cs"/>
              </a:rPr>
              <a:t>StarFighter</a:t>
            </a:r>
            <a:r>
              <a:rPr lang="en-US" sz="1200" b="0" i="0" u="none" strike="noStrike" kern="1200" baseline="0" dirty="0" smtClean="0">
                <a:solidFill>
                  <a:schemeClr val="tx1"/>
                </a:solidFill>
                <a:latin typeface="+mn-lt"/>
                <a:ea typeface="+mn-ea"/>
                <a:cs typeface="+mn-cs"/>
              </a:rPr>
              <a:t> I) and SQL Server Agent (</a:t>
            </a:r>
            <a:r>
              <a:rPr lang="en-US" sz="1200" b="0" i="0" u="none" strike="noStrike" kern="1200" baseline="0" dirty="0" err="1" smtClean="0">
                <a:solidFill>
                  <a:schemeClr val="tx1"/>
                </a:solidFill>
                <a:latin typeface="+mn-lt"/>
                <a:ea typeface="+mn-ea"/>
                <a:cs typeface="+mn-cs"/>
              </a:rPr>
              <a:t>StarFighter</a:t>
            </a:r>
            <a:r>
              <a:rPr lang="en-US" sz="1200" b="0" i="0" u="none" strike="noStrike" kern="1200" baseline="0" dirty="0" smtClean="0">
                <a:solidFill>
                  <a:schemeClr val="tx1"/>
                </a:solidFill>
                <a:latin typeface="+mn-lt"/>
                <a:ea typeface="+mn-ea"/>
                <a:cs typeface="+mn-cs"/>
              </a:rPr>
              <a:t> II).</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7.0 </a:t>
            </a:r>
            <a:r>
              <a:rPr lang="en-US" sz="1200" b="0" i="0" u="none" strike="noStrike" kern="1200" baseline="0" dirty="0" smtClean="0">
                <a:solidFill>
                  <a:schemeClr val="tx1"/>
                </a:solidFill>
                <a:latin typeface="+mn-lt"/>
                <a:ea typeface="+mn-ea"/>
                <a:cs typeface="+mn-cs"/>
              </a:rPr>
              <a:t>(Sphinx) was released in 1999, and was a full rewrite of the Database Engine by Microsoft.</a:t>
            </a:r>
          </a:p>
          <a:p>
            <a:pPr algn="l" rtl="0"/>
            <a:r>
              <a:rPr lang="en-US" sz="1200" b="0" i="0" u="none" strike="noStrike" kern="1200" baseline="0" dirty="0" smtClean="0">
                <a:solidFill>
                  <a:schemeClr val="tx1"/>
                </a:solidFill>
                <a:latin typeface="+mn-lt"/>
                <a:ea typeface="+mn-ea"/>
                <a:cs typeface="+mn-cs"/>
              </a:rPr>
              <a:t>From a code perspective, this was the first Microsoft SQL Server. SQL Server 7 also included English Query</a:t>
            </a:r>
          </a:p>
          <a:p>
            <a:pPr algn="l" rtl="0"/>
            <a:r>
              <a:rPr lang="en-US" sz="1200" b="0" i="0" u="none" strike="noStrike" kern="1200" baseline="0" dirty="0" smtClean="0">
                <a:solidFill>
                  <a:schemeClr val="tx1"/>
                </a:solidFill>
                <a:latin typeface="+mn-lt"/>
                <a:ea typeface="+mn-ea"/>
                <a:cs typeface="+mn-cs"/>
              </a:rPr>
              <a:t>(Argo), OLAP Services (Plato), replication, Database Design and Query tools (</a:t>
            </a:r>
            <a:r>
              <a:rPr lang="en-US" sz="1200" b="0" i="0" u="none" strike="noStrike" kern="1200" baseline="0" dirty="0" err="1" smtClean="0">
                <a:solidFill>
                  <a:schemeClr val="tx1"/>
                </a:solidFill>
                <a:latin typeface="+mn-lt"/>
                <a:ea typeface="+mn-ea"/>
                <a:cs typeface="+mn-cs"/>
              </a:rPr>
              <a:t>DaVinci</a:t>
            </a:r>
            <a:r>
              <a:rPr lang="en-US" sz="1200" b="0" i="0" u="none" strike="noStrike" kern="1200" baseline="0" dirty="0" smtClean="0">
                <a:solidFill>
                  <a:schemeClr val="tx1"/>
                </a:solidFill>
                <a:latin typeface="+mn-lt"/>
                <a:ea typeface="+mn-ea"/>
                <a:cs typeface="+mn-cs"/>
              </a:rPr>
              <a:t>) and Full-Text Search</a:t>
            </a:r>
          </a:p>
          <a:p>
            <a:pPr algn="l" rtl="0"/>
            <a:r>
              <a:rPr lang="en-US" sz="1200" b="0" i="0" u="none" strike="noStrike" kern="1200" baseline="0" dirty="0" smtClean="0">
                <a:solidFill>
                  <a:schemeClr val="tx1"/>
                </a:solidFill>
                <a:latin typeface="+mn-lt"/>
                <a:ea typeface="+mn-ea"/>
                <a:cs typeface="+mn-cs"/>
              </a:rPr>
              <a:t>(aptly code-named Babylon.) Data Transformation Services (DTS) is also introduced.</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2000 </a:t>
            </a:r>
            <a:r>
              <a:rPr lang="en-US" sz="1200" b="0" i="0" u="none" strike="noStrike" kern="1200" baseline="0" dirty="0" smtClean="0">
                <a:solidFill>
                  <a:schemeClr val="tx1"/>
                </a:solidFill>
                <a:latin typeface="+mn-lt"/>
                <a:ea typeface="+mn-ea"/>
                <a:cs typeface="+mn-cs"/>
              </a:rPr>
              <a:t>(Shiloh) 32-bit, version 8, introduced SQL Server to the enterprise with clustering, much</a:t>
            </a:r>
          </a:p>
          <a:p>
            <a:pPr algn="l" rtl="0"/>
            <a:r>
              <a:rPr lang="en-US" sz="1200" b="0" i="0" u="none" strike="noStrike" kern="1200" baseline="0" dirty="0" smtClean="0">
                <a:solidFill>
                  <a:schemeClr val="tx1"/>
                </a:solidFill>
                <a:latin typeface="+mn-lt"/>
                <a:ea typeface="+mn-ea"/>
                <a:cs typeface="+mn-cs"/>
              </a:rPr>
              <a:t>better performance, and real OLAP. It supported XML though three different XML add-on packs. It added </a:t>
            </a:r>
            <a:r>
              <a:rPr lang="en-US" sz="1200" b="0" i="0" u="none" strike="noStrike" kern="1200" baseline="0" dirty="0" err="1" smtClean="0">
                <a:solidFill>
                  <a:schemeClr val="tx1"/>
                </a:solidFill>
                <a:latin typeface="+mn-lt"/>
                <a:ea typeface="+mn-ea"/>
                <a:cs typeface="+mn-cs"/>
              </a:rPr>
              <a:t>userdefined</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functions, indexed views, clustering support, Distributed Partition Views, and improved replication.</a:t>
            </a:r>
          </a:p>
          <a:p>
            <a:pPr algn="l" rtl="0"/>
            <a:r>
              <a:rPr lang="en-US" sz="1200" b="0" i="0" u="none" strike="noStrike" kern="1200" baseline="0" dirty="0" smtClean="0">
                <a:solidFill>
                  <a:schemeClr val="tx1"/>
                </a:solidFill>
                <a:latin typeface="+mn-lt"/>
                <a:ea typeface="+mn-ea"/>
                <a:cs typeface="+mn-cs"/>
              </a:rPr>
              <a:t>SQL Server 2000 64-bit version for Intel Itanium (Liberty) was released in 2003, along with the first version</a:t>
            </a:r>
          </a:p>
          <a:p>
            <a:pPr algn="l" rtl="0"/>
            <a:r>
              <a:rPr lang="en-US" sz="1200" b="0" i="0" u="none" strike="noStrike" kern="1200" baseline="0" dirty="0" smtClean="0">
                <a:solidFill>
                  <a:schemeClr val="tx1"/>
                </a:solidFill>
                <a:latin typeface="+mn-lt"/>
                <a:ea typeface="+mn-ea"/>
                <a:cs typeface="+mn-cs"/>
              </a:rPr>
              <a:t>of Reporting Services (Rosetta) and Data Mining tools (Aurum). DTS became more powerful and gained in</a:t>
            </a:r>
          </a:p>
          <a:p>
            <a:pPr algn="l" rtl="0"/>
            <a:r>
              <a:rPr lang="en-US" sz="1200" b="0" i="0" u="none" strike="noStrike" kern="1200" baseline="0" dirty="0" smtClean="0">
                <a:solidFill>
                  <a:schemeClr val="tx1"/>
                </a:solidFill>
                <a:latin typeface="+mn-lt"/>
                <a:ea typeface="+mn-ea"/>
                <a:cs typeface="+mn-cs"/>
              </a:rPr>
              <a:t>popularity. </a:t>
            </a:r>
            <a:r>
              <a:rPr lang="en-US" sz="1200" b="0" i="0" u="none" strike="noStrike" kern="1200" baseline="0" dirty="0" err="1" smtClean="0">
                <a:solidFill>
                  <a:schemeClr val="tx1"/>
                </a:solidFill>
                <a:latin typeface="+mn-lt"/>
                <a:ea typeface="+mn-ea"/>
                <a:cs typeface="+mn-cs"/>
              </a:rPr>
              <a:t>Northwind</a:t>
            </a:r>
            <a:r>
              <a:rPr lang="en-US" sz="1200" b="0" i="0" u="none" strike="noStrike" kern="1200" baseline="0" dirty="0" smtClean="0">
                <a:solidFill>
                  <a:schemeClr val="tx1"/>
                </a:solidFill>
                <a:latin typeface="+mn-lt"/>
                <a:ea typeface="+mn-ea"/>
                <a:cs typeface="+mn-cs"/>
              </a:rPr>
              <a:t> joined Pubs as the sample database.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2005 </a:t>
            </a:r>
            <a:r>
              <a:rPr lang="en-US" sz="1200" b="0" i="0" u="none" strike="noStrike" kern="1200" baseline="0" dirty="0" smtClean="0">
                <a:solidFill>
                  <a:schemeClr val="tx1"/>
                </a:solidFill>
                <a:latin typeface="+mn-lt"/>
                <a:ea typeface="+mn-ea"/>
                <a:cs typeface="+mn-cs"/>
              </a:rPr>
              <a:t>(Yukon), version 9, was another rewrite of the Database Engine and pushed SQL Server</a:t>
            </a:r>
          </a:p>
          <a:p>
            <a:pPr algn="l" rtl="0"/>
            <a:r>
              <a:rPr lang="en-US" sz="1200" b="0" i="0" u="none" strike="noStrike" kern="1200" baseline="0" dirty="0" smtClean="0">
                <a:solidFill>
                  <a:schemeClr val="tx1"/>
                </a:solidFill>
                <a:latin typeface="+mn-lt"/>
                <a:ea typeface="+mn-ea"/>
                <a:cs typeface="+mn-cs"/>
              </a:rPr>
              <a:t>further into the enterprise space. 2005 added a ton of new features and technologies, including Service</a:t>
            </a:r>
          </a:p>
          <a:p>
            <a:pPr algn="l" rtl="0"/>
            <a:r>
              <a:rPr lang="en-US" sz="1200" b="0" i="0" u="none" strike="noStrike" kern="1200" baseline="0" dirty="0" smtClean="0">
                <a:solidFill>
                  <a:schemeClr val="tx1"/>
                </a:solidFill>
                <a:latin typeface="+mn-lt"/>
                <a:ea typeface="+mn-ea"/>
                <a:cs typeface="+mn-cs"/>
              </a:rPr>
              <a:t>Broker, Notification Services, CLR, XQuery and XML data types, and SQLOS. T-SQL gained try-catch and</a:t>
            </a:r>
          </a:p>
          <a:p>
            <a:pPr algn="l" rtl="0"/>
            <a:r>
              <a:rPr lang="en-US" sz="1200" b="0" i="0" u="none" strike="noStrike" kern="1200" baseline="0" dirty="0" smtClean="0">
                <a:solidFill>
                  <a:schemeClr val="tx1"/>
                </a:solidFill>
                <a:latin typeface="+mn-lt"/>
                <a:ea typeface="+mn-ea"/>
                <a:cs typeface="+mn-cs"/>
              </a:rPr>
              <a:t>the system tables were replaced with Dynamic Management Views (DMVs). Management Studio replaced</a:t>
            </a:r>
          </a:p>
          <a:p>
            <a:pPr algn="l" rtl="0"/>
            <a:r>
              <a:rPr lang="en-US" sz="1200" b="0" i="0" u="none" strike="noStrike" kern="1200" baseline="0" dirty="0" err="1" smtClean="0">
                <a:solidFill>
                  <a:schemeClr val="tx1"/>
                </a:solidFill>
                <a:latin typeface="+mn-lt"/>
                <a:ea typeface="+mn-ea"/>
                <a:cs typeface="+mn-cs"/>
              </a:rPr>
              <a:t>EnterpriseManager</a:t>
            </a:r>
            <a:r>
              <a:rPr lang="en-US" sz="1200" b="0" i="0" u="none" strike="noStrike" kern="1200" baseline="0" dirty="0" smtClean="0">
                <a:solidFill>
                  <a:schemeClr val="tx1"/>
                </a:solidFill>
                <a:latin typeface="+mn-lt"/>
                <a:ea typeface="+mn-ea"/>
                <a:cs typeface="+mn-cs"/>
              </a:rPr>
              <a:t> and Query Analyzer. DTS is replaced by Integration Services. English Query was removed,</a:t>
            </a:r>
          </a:p>
          <a:p>
            <a:pPr algn="l" rtl="0"/>
            <a:r>
              <a:rPr lang="en-US" sz="1200" b="0" i="0" u="none" strike="noStrike" kern="1200" baseline="0" dirty="0" smtClean="0">
                <a:solidFill>
                  <a:schemeClr val="tx1"/>
                </a:solidFill>
                <a:latin typeface="+mn-lt"/>
                <a:ea typeface="+mn-ea"/>
                <a:cs typeface="+mn-cs"/>
              </a:rPr>
              <a:t>and stored procedure debugging was moved from the DBA interface to Visual Studio. </a:t>
            </a:r>
            <a:r>
              <a:rPr lang="en-US" sz="1200" b="0" i="0" u="none" strike="noStrike" kern="1200" baseline="0" dirty="0" err="1" smtClean="0">
                <a:solidFill>
                  <a:schemeClr val="tx1"/>
                </a:solidFill>
                <a:latin typeface="+mn-lt"/>
                <a:ea typeface="+mn-ea"/>
                <a:cs typeface="+mn-cs"/>
              </a:rPr>
              <a:t>AdventureWorks</a:t>
            </a:r>
            <a:r>
              <a:rPr lang="en-US" sz="1200" b="0" i="0" u="none" strike="noStrike" kern="1200" baseline="0" dirty="0" smtClean="0">
                <a:solidFill>
                  <a:schemeClr val="tx1"/>
                </a:solidFill>
                <a:latin typeface="+mn-lt"/>
                <a:ea typeface="+mn-ea"/>
                <a:cs typeface="+mn-cs"/>
              </a:rPr>
              <a:t> and</a:t>
            </a:r>
          </a:p>
          <a:p>
            <a:pPr algn="l" rtl="0"/>
            <a:r>
              <a:rPr lang="en-US" sz="1200" b="0" i="0" u="none" strike="noStrike" kern="1200" baseline="0" dirty="0" err="1" smtClean="0">
                <a:solidFill>
                  <a:schemeClr val="tx1"/>
                </a:solidFill>
                <a:latin typeface="+mn-lt"/>
                <a:ea typeface="+mn-ea"/>
                <a:cs typeface="+mn-cs"/>
              </a:rPr>
              <a:t>AdventureWorksDW</a:t>
            </a:r>
            <a:r>
              <a:rPr lang="en-US" sz="1200" b="0" i="0" u="none" strike="noStrike" kern="1200" baseline="0" dirty="0" smtClean="0">
                <a:solidFill>
                  <a:schemeClr val="tx1"/>
                </a:solidFill>
                <a:latin typeface="+mn-lt"/>
                <a:ea typeface="+mn-ea"/>
                <a:cs typeface="+mn-cs"/>
              </a:rPr>
              <a:t> replaced </a:t>
            </a:r>
            <a:r>
              <a:rPr lang="en-US" sz="1200" b="0" i="0" u="none" strike="noStrike" kern="1200" baseline="0" dirty="0" err="1" smtClean="0">
                <a:solidFill>
                  <a:schemeClr val="tx1"/>
                </a:solidFill>
                <a:latin typeface="+mn-lt"/>
                <a:ea typeface="+mn-ea"/>
                <a:cs typeface="+mn-cs"/>
              </a:rPr>
              <a:t>Northwind</a:t>
            </a:r>
            <a:r>
              <a:rPr lang="en-US" sz="1200" b="0" i="0" u="none" strike="noStrike" kern="1200" baseline="0" dirty="0" smtClean="0">
                <a:solidFill>
                  <a:schemeClr val="tx1"/>
                </a:solidFill>
                <a:latin typeface="+mn-lt"/>
                <a:ea typeface="+mn-ea"/>
                <a:cs typeface="+mn-cs"/>
              </a:rPr>
              <a:t> and Pubs as the sample databases. SQL Server 2005 supported</a:t>
            </a:r>
          </a:p>
          <a:p>
            <a:pPr algn="l" rtl="0"/>
            <a:r>
              <a:rPr lang="en-US" sz="1200" b="0" i="0" u="none" strike="noStrike" kern="1200" baseline="0" dirty="0" smtClean="0">
                <a:solidFill>
                  <a:schemeClr val="tx1"/>
                </a:solidFill>
                <a:latin typeface="+mn-lt"/>
                <a:ea typeface="+mn-ea"/>
                <a:cs typeface="+mn-cs"/>
              </a:rPr>
              <a:t>32-bit, 64x, and Itanium CPUs. Steve Ballmer publically vowed to never again make customers wait five</a:t>
            </a:r>
          </a:p>
          <a:p>
            <a:pPr algn="l" rtl="0"/>
            <a:r>
              <a:rPr lang="en-US" sz="1200" b="0" i="0" u="none" strike="noStrike" kern="1200" baseline="0" dirty="0" smtClean="0">
                <a:solidFill>
                  <a:schemeClr val="tx1"/>
                </a:solidFill>
                <a:latin typeface="+mn-lt"/>
                <a:ea typeface="+mn-ea"/>
                <a:cs typeface="+mn-cs"/>
              </a:rPr>
              <a:t>years between releases, and to return to a 2–3 year release cycle.</a:t>
            </a:r>
          </a:p>
          <a:p>
            <a:pPr algn="l" rtl="0"/>
            <a:r>
              <a:rPr lang="en-US" sz="1200" b="0" i="0" u="none" strike="noStrike" kern="1200" baseline="0" dirty="0" smtClean="0">
                <a:solidFill>
                  <a:schemeClr val="tx1"/>
                </a:solidFill>
                <a:latin typeface="+mn-lt"/>
                <a:ea typeface="+mn-ea"/>
                <a:cs typeface="+mn-cs"/>
              </a:rPr>
              <a:t>My favorite new features? T-SQL Try-Catch, Index Include columns, </a:t>
            </a:r>
            <a:r>
              <a:rPr lang="en-US" sz="1200" b="0" i="0" u="none" strike="noStrike" kern="1200" baseline="0" dirty="0" err="1" smtClean="0">
                <a:solidFill>
                  <a:schemeClr val="tx1"/>
                </a:solidFill>
                <a:latin typeface="+mn-lt"/>
                <a:ea typeface="+mn-ea"/>
                <a:cs typeface="+mn-cs"/>
              </a:rPr>
              <a:t>VarChar</a:t>
            </a:r>
            <a:r>
              <a:rPr lang="en-US" sz="1200" b="0" i="0" u="none" strike="noStrike" kern="1200" baseline="0" dirty="0" smtClean="0">
                <a:solidFill>
                  <a:schemeClr val="tx1"/>
                </a:solidFill>
                <a:latin typeface="+mn-lt"/>
                <a:ea typeface="+mn-ea"/>
                <a:cs typeface="+mn-cs"/>
              </a:rPr>
              <a:t>(max), windowing/ranking</a:t>
            </a:r>
          </a:p>
          <a:p>
            <a:pPr algn="l" rtl="0"/>
            <a:r>
              <a:rPr lang="en-US" sz="1200" b="0" i="0" u="none" strike="noStrike" kern="1200" baseline="0" dirty="0" smtClean="0">
                <a:solidFill>
                  <a:schemeClr val="tx1"/>
                </a:solidFill>
                <a:latin typeface="+mn-lt"/>
                <a:ea typeface="+mn-ea"/>
                <a:cs typeface="+mn-cs"/>
              </a:rPr>
              <a:t>functions, and DMVs.</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2008 </a:t>
            </a:r>
            <a:r>
              <a:rPr lang="en-US" sz="1200" b="0" i="0" u="none" strike="noStrike" kern="1200" baseline="0" dirty="0" smtClean="0">
                <a:solidFill>
                  <a:schemeClr val="tx1"/>
                </a:solidFill>
                <a:latin typeface="+mn-lt"/>
                <a:ea typeface="+mn-ea"/>
                <a:cs typeface="+mn-cs"/>
              </a:rPr>
              <a:t>(Katmai), version 10, is a natural evolution of SQL Server, adding Policy-</a:t>
            </a:r>
            <a:r>
              <a:rPr lang="en-US" sz="1200" b="0" i="0" u="none" strike="noStrike" kern="1200" baseline="0" dirty="0" err="1" smtClean="0">
                <a:solidFill>
                  <a:schemeClr val="tx1"/>
                </a:solidFill>
                <a:latin typeface="+mn-lt"/>
                <a:ea typeface="+mn-ea"/>
                <a:cs typeface="+mn-cs"/>
              </a:rPr>
              <a:t>BasedManagement</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data compression, Resource Governor, and new beyond relational data types. Notification Services go the</a:t>
            </a:r>
          </a:p>
          <a:p>
            <a:pPr algn="l" rtl="0"/>
            <a:r>
              <a:rPr lang="en-US" sz="1200" b="0" i="0" u="none" strike="noStrike" kern="1200" baseline="0" dirty="0" smtClean="0">
                <a:solidFill>
                  <a:schemeClr val="tx1"/>
                </a:solidFill>
                <a:latin typeface="+mn-lt"/>
                <a:ea typeface="+mn-ea"/>
                <a:cs typeface="+mn-cs"/>
              </a:rPr>
              <a:t>way of English Query. T-SQL finally gets date and time data types and table-valued parameters, the debugger</a:t>
            </a:r>
          </a:p>
          <a:p>
            <a:pPr algn="l" rtl="0"/>
            <a:r>
              <a:rPr lang="en-US" sz="1200" b="0" i="0" u="none" strike="noStrike" kern="1200" baseline="0" dirty="0" smtClean="0">
                <a:solidFill>
                  <a:schemeClr val="tx1"/>
                </a:solidFill>
                <a:latin typeface="+mn-lt"/>
                <a:ea typeface="+mn-ea"/>
                <a:cs typeface="+mn-cs"/>
              </a:rPr>
              <a:t>returns, and Management Studio gets IntelliSense.</a:t>
            </a:r>
          </a:p>
          <a:p>
            <a:pPr algn="l" rtl="0"/>
            <a:r>
              <a:rPr lang="en-US" sz="1200" b="0" i="0" u="none" strike="noStrike" kern="1200" baseline="0" dirty="0" smtClean="0">
                <a:solidFill>
                  <a:schemeClr val="tx1"/>
                </a:solidFill>
                <a:latin typeface="+mn-lt"/>
                <a:ea typeface="+mn-ea"/>
                <a:cs typeface="+mn-cs"/>
              </a:rPr>
              <a:t>My favorite new features? Table-valued parameters and policy-based management .</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7</a:t>
            </a:fld>
            <a:endParaRPr lang="ar-EG"/>
          </a:p>
        </p:txBody>
      </p:sp>
    </p:spTree>
    <p:extLst>
      <p:ext uri="{BB962C8B-B14F-4D97-AF65-F5344CB8AC3E}">
        <p14:creationId xmlns:p14="http://schemas.microsoft.com/office/powerpoint/2010/main" val="250117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SQL Server 2012 includes several components. The product itself, however, is often divided into two distinct categories: business intelligence (BI) and the Database Engine.</a:t>
            </a:r>
          </a:p>
          <a:p>
            <a:pPr algn="l" rtl="0"/>
            <a:endParaRPr lang="en-US" sz="1200" b="0" i="0" u="none" strike="noStrike" kern="1200" baseline="0" dirty="0" smtClean="0">
              <a:solidFill>
                <a:schemeClr val="tx1"/>
              </a:solidFill>
              <a:latin typeface="+mn-lt"/>
              <a:ea typeface="+mn-ea"/>
              <a:cs typeface="+mn-cs"/>
            </a:endParaRPr>
          </a:p>
          <a:p>
            <a:pPr algn="l" rtl="0"/>
            <a:r>
              <a:rPr lang="en-US" sz="1200" b="0" i="1" u="none" strike="noStrike" kern="1200" baseline="0" dirty="0" smtClean="0">
                <a:solidFill>
                  <a:schemeClr val="tx1"/>
                </a:solidFill>
                <a:latin typeface="+mn-lt"/>
                <a:ea typeface="+mn-ea"/>
                <a:cs typeface="+mn-cs"/>
              </a:rPr>
              <a:t>Business intelligence </a:t>
            </a:r>
            <a:r>
              <a:rPr lang="en-US" sz="1200" b="0" i="0" u="none" strike="noStrike" kern="1200" baseline="0" dirty="0" smtClean="0">
                <a:solidFill>
                  <a:schemeClr val="tx1"/>
                </a:solidFill>
                <a:latin typeface="+mn-lt"/>
                <a:ea typeface="+mn-ea"/>
                <a:cs typeface="+mn-cs"/>
              </a:rPr>
              <a:t>(BI) refers to data transformed into knowledge that can then be used to make more informed business </a:t>
            </a:r>
            <a:r>
              <a:rPr lang="en-US" sz="1200" b="0" i="0" u="none" strike="noStrike" kern="1200" baseline="0" dirty="0" err="1" smtClean="0">
                <a:solidFill>
                  <a:schemeClr val="tx1"/>
                </a:solidFill>
                <a:latin typeface="+mn-lt"/>
                <a:ea typeface="+mn-ea"/>
                <a:cs typeface="+mn-cs"/>
              </a:rPr>
              <a:t>decisions.For</a:t>
            </a:r>
            <a:r>
              <a:rPr lang="en-US" sz="1200" b="0" i="0" u="none" strike="noStrike" kern="1200" baseline="0" dirty="0" smtClean="0">
                <a:solidFill>
                  <a:schemeClr val="tx1"/>
                </a:solidFill>
                <a:latin typeface="+mn-lt"/>
                <a:ea typeface="+mn-ea"/>
                <a:cs typeface="+mn-cs"/>
              </a:rPr>
              <a:t> example, a company whose primary purpose is to sell bikes could use its data to identify sales trends and the purchasing patterns of its </a:t>
            </a:r>
            <a:r>
              <a:rPr lang="en-US" sz="1200" b="0" i="0" u="none" strike="noStrike" kern="1200" baseline="0" dirty="0" err="1" smtClean="0">
                <a:solidFill>
                  <a:schemeClr val="tx1"/>
                </a:solidFill>
                <a:latin typeface="+mn-lt"/>
                <a:ea typeface="+mn-ea"/>
                <a:cs typeface="+mn-cs"/>
              </a:rPr>
              <a:t>customers.From</a:t>
            </a:r>
            <a:r>
              <a:rPr lang="en-US" sz="1200" b="0" i="0" u="none" strike="noStrike" kern="1200" baseline="0" dirty="0" smtClean="0">
                <a:solidFill>
                  <a:schemeClr val="tx1"/>
                </a:solidFill>
                <a:latin typeface="+mn-lt"/>
                <a:ea typeface="+mn-ea"/>
                <a:cs typeface="+mn-cs"/>
              </a:rPr>
              <a:t> that analysis, the company could decide to focus sales efforts on a particular area or region, which in turn could lead to better opportunities and offer the company competitive advantages in its industry.</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Business intelligence (BI) is the name given to the discipline and tools that enables the management of data for the purpose of analysis, exploration, reporting, mining, and visualization. While aspects of BI appear in many applications, the BI approach and toolset provides a rich and robust environment to</a:t>
            </a:r>
          </a:p>
          <a:p>
            <a:pPr algn="l" rtl="0"/>
            <a:r>
              <a:rPr lang="en-US" sz="1200" b="0" i="0" u="none" strike="noStrike" kern="1200" baseline="0" dirty="0" smtClean="0">
                <a:solidFill>
                  <a:schemeClr val="tx1"/>
                </a:solidFill>
                <a:latin typeface="+mn-lt"/>
                <a:ea typeface="+mn-ea"/>
                <a:cs typeface="+mn-cs"/>
              </a:rPr>
              <a:t>understand data and trends.</a:t>
            </a:r>
          </a:p>
          <a:p>
            <a:pPr algn="l" rtl="0"/>
            <a:r>
              <a:rPr lang="en-US" sz="1200" b="0" i="0" u="none" strike="noStrike" kern="1200" baseline="0" dirty="0" smtClean="0">
                <a:solidFill>
                  <a:schemeClr val="tx1"/>
                </a:solidFill>
                <a:latin typeface="+mn-lt"/>
                <a:ea typeface="+mn-ea"/>
                <a:cs typeface="+mn-cs"/>
              </a:rPr>
              <a:t>SQL Server provides a great toolset to build BI applications, which explains Microsoft’s continued gains in the growing BI market. SQL Server includes three services designed for business intelligence: Integration Services (IS, or sometimes called SSIS for SQL Server Integration Services), Reporting Services (RS),</a:t>
            </a:r>
          </a:p>
          <a:p>
            <a:pPr algn="l" rtl="0"/>
            <a:r>
              <a:rPr lang="en-US" sz="1200" b="0" i="0" u="none" strike="noStrike" kern="1200" baseline="0" dirty="0" smtClean="0">
                <a:solidFill>
                  <a:schemeClr val="tx1"/>
                </a:solidFill>
                <a:latin typeface="+mn-lt"/>
                <a:ea typeface="+mn-ea"/>
                <a:cs typeface="+mn-cs"/>
              </a:rPr>
              <a:t>and Analysis Services (AS). Development for all three services can be done using the BI Development Studio.</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600" dirty="0" smtClean="0"/>
              <a:t>SSIS: </a:t>
            </a:r>
            <a:r>
              <a:rPr kumimoji="0" lang="en-US" sz="1200" b="0" i="0" u="none" strike="noStrike" kern="1200" baseline="0" dirty="0" smtClean="0">
                <a:solidFill>
                  <a:schemeClr val="dk1"/>
                </a:solidFill>
                <a:latin typeface="+mn-lt"/>
                <a:ea typeface="+mn-ea"/>
                <a:cs typeface="+mn-cs"/>
              </a:rPr>
              <a:t>Integration Services is extremely useful during data conversions, collecting data from many dissimilar data sources, or gathering for data warehousing data that can be analyzed using Analysis Services.</a:t>
            </a:r>
            <a:endParaRPr lang="en-US" sz="1600" dirty="0" smtClean="0"/>
          </a:p>
          <a:p>
            <a:pPr algn="l" rtl="0"/>
            <a:r>
              <a:rPr lang="en-US" sz="1600" dirty="0" smtClean="0"/>
              <a:t>SSAS: </a:t>
            </a:r>
            <a:r>
              <a:rPr lang="en-US" sz="1200" b="0" i="0" u="none" strike="noStrike" kern="1200" baseline="0" dirty="0" smtClean="0">
                <a:solidFill>
                  <a:schemeClr val="tx1"/>
                </a:solidFill>
                <a:latin typeface="+mn-lt"/>
                <a:ea typeface="+mn-ea"/>
                <a:cs typeface="+mn-cs"/>
              </a:rPr>
              <a:t>The Analysis Services service hosts two key components of the BI toolset: </a:t>
            </a:r>
            <a:r>
              <a:rPr lang="en-US" sz="1200" b="0" i="1" u="none" strike="noStrike" kern="1200" baseline="0" dirty="0" smtClean="0">
                <a:solidFill>
                  <a:schemeClr val="tx1"/>
                </a:solidFill>
                <a:latin typeface="+mn-lt"/>
                <a:ea typeface="+mn-ea"/>
                <a:cs typeface="+mn-cs"/>
              </a:rPr>
              <a:t>Online Analytical Processing(OLAP) </a:t>
            </a:r>
            <a:r>
              <a:rPr lang="en-US" sz="1200" b="0" i="0" u="none" strike="noStrike" kern="1200" baseline="0" dirty="0" smtClean="0">
                <a:solidFill>
                  <a:schemeClr val="tx1"/>
                </a:solidFill>
                <a:latin typeface="+mn-lt"/>
                <a:ea typeface="+mn-ea"/>
                <a:cs typeface="+mn-cs"/>
              </a:rPr>
              <a:t>hosts multidimensional databases, whereby data is stored in cubes, while </a:t>
            </a:r>
            <a:r>
              <a:rPr lang="en-US" sz="1200" b="0" i="1" u="none" strike="noStrike" kern="1200" baseline="0" dirty="0" smtClean="0">
                <a:solidFill>
                  <a:schemeClr val="tx1"/>
                </a:solidFill>
                <a:latin typeface="+mn-lt"/>
                <a:ea typeface="+mn-ea"/>
                <a:cs typeface="+mn-cs"/>
              </a:rPr>
              <a:t>Data Mining </a:t>
            </a:r>
            <a:r>
              <a:rPr lang="en-US" sz="1200" b="0" i="0" u="none" strike="noStrike" kern="1200" baseline="0" dirty="0" smtClean="0">
                <a:solidFill>
                  <a:schemeClr val="tx1"/>
                </a:solidFill>
                <a:latin typeface="+mn-lt"/>
                <a:ea typeface="+mn-ea"/>
                <a:cs typeface="+mn-cs"/>
              </a:rPr>
              <a:t>provides methods to analyze data sets for non-obvious patterns in the data.</a:t>
            </a:r>
          </a:p>
          <a:p>
            <a:pPr algn="l" rtl="0"/>
            <a:endParaRPr lang="en-US" sz="1600" dirty="0" smtClean="0"/>
          </a:p>
          <a:p>
            <a:pPr algn="l" rtl="0"/>
            <a:r>
              <a:rPr lang="en-US" sz="1600" dirty="0" smtClean="0"/>
              <a:t>SSRS: </a:t>
            </a:r>
            <a:r>
              <a:rPr lang="en-US" sz="1200" b="0" i="0" u="none" strike="noStrike" kern="1200" baseline="0" dirty="0" smtClean="0">
                <a:solidFill>
                  <a:schemeClr val="tx1"/>
                </a:solidFill>
                <a:latin typeface="+mn-lt"/>
                <a:ea typeface="+mn-ea"/>
                <a:cs typeface="+mn-cs"/>
              </a:rPr>
              <a:t>Reporting Services (RS) for SQL Server is a full-featured, web-based, managed reporting solution.RS reports can be exported to PDF, Excel, or other formats with a single click, and are easy to build and customize.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Within the Database Engine itself, the storage engine is the primary component. Surrounding it are several additional components that depend on the engine. These components include the following: </a:t>
            </a:r>
          </a:p>
          <a:p>
            <a:pPr algn="l" rtl="0"/>
            <a:r>
              <a:rPr lang="en-US" sz="1200" b="0" i="0" u="none" strike="noStrike" kern="1200" baseline="0" dirty="0" smtClean="0">
                <a:solidFill>
                  <a:schemeClr val="tx1"/>
                </a:solidFill>
                <a:latin typeface="+mn-lt"/>
                <a:ea typeface="+mn-ea"/>
                <a:cs typeface="+mn-cs"/>
              </a:rPr>
              <a:t>1-T-SQL programming interface (Microsoft's implementations of the SQL ANSI standard language) </a:t>
            </a:r>
          </a:p>
          <a:p>
            <a:pPr algn="l" rtl="0"/>
            <a:r>
              <a:rPr lang="en-US" sz="1200" b="0" i="0" u="none" strike="noStrike" kern="1200" baseline="0" dirty="0" smtClean="0">
                <a:solidFill>
                  <a:schemeClr val="tx1"/>
                </a:solidFill>
                <a:latin typeface="+mn-lt"/>
                <a:ea typeface="+mn-ea"/>
                <a:cs typeface="+mn-cs"/>
              </a:rPr>
              <a:t>2-Security subsystem </a:t>
            </a:r>
          </a:p>
          <a:p>
            <a:pPr algn="l" rtl="0"/>
            <a:r>
              <a:rPr lang="en-US" sz="1200" b="0" i="0" u="none" strike="noStrike" kern="1200" baseline="0" dirty="0" smtClean="0">
                <a:solidFill>
                  <a:schemeClr val="tx1"/>
                </a:solidFill>
                <a:latin typeface="+mn-lt"/>
                <a:ea typeface="+mn-ea"/>
                <a:cs typeface="+mn-cs"/>
              </a:rPr>
              <a:t>3-Replication </a:t>
            </a:r>
          </a:p>
          <a:p>
            <a:pPr algn="l" rtl="0"/>
            <a:r>
              <a:rPr lang="en-US" sz="1200" b="0" i="0" u="none" strike="noStrike" kern="1200" baseline="0" dirty="0" smtClean="0">
                <a:solidFill>
                  <a:schemeClr val="tx1"/>
                </a:solidFill>
                <a:latin typeface="+mn-lt"/>
                <a:ea typeface="+mn-ea"/>
                <a:cs typeface="+mn-cs"/>
              </a:rPr>
              <a:t>4-SQL Server Agent </a:t>
            </a:r>
          </a:p>
          <a:p>
            <a:pPr algn="l" rtl="0"/>
            <a:r>
              <a:rPr lang="en-US" sz="1200" b="0" i="0" u="none" strike="noStrike" kern="1200" baseline="0" dirty="0" smtClean="0">
                <a:solidFill>
                  <a:schemeClr val="tx1"/>
                </a:solidFill>
                <a:latin typeface="+mn-lt"/>
                <a:ea typeface="+mn-ea"/>
                <a:cs typeface="+mn-cs"/>
              </a:rPr>
              <a:t>5-High availability and disaster recovery tools </a:t>
            </a:r>
          </a:p>
          <a:p>
            <a:pPr algn="l" rtl="0"/>
            <a:r>
              <a:rPr lang="en-US" sz="1200" b="0" i="0" u="none" strike="noStrike" kern="1200" baseline="0" dirty="0" smtClean="0">
                <a:solidFill>
                  <a:schemeClr val="tx1"/>
                </a:solidFill>
                <a:latin typeface="+mn-lt"/>
                <a:ea typeface="+mn-ea"/>
                <a:cs typeface="+mn-cs"/>
              </a:rPr>
              <a:t>6-SQL Server Integration Services </a:t>
            </a:r>
          </a:p>
          <a:p>
            <a:pPr algn="l" rtl="0"/>
            <a:r>
              <a:rPr lang="en-US" sz="1200" b="0" i="0" u="none" strike="noStrike" kern="1200" baseline="0" dirty="0" smtClean="0">
                <a:solidFill>
                  <a:schemeClr val="tx1"/>
                </a:solidFill>
                <a:latin typeface="+mn-lt"/>
                <a:ea typeface="+mn-ea"/>
                <a:cs typeface="+mn-cs"/>
              </a:rPr>
              <a:t>7-SQL Server Management tools </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600" dirty="0" smtClean="0"/>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10</a:t>
            </a:fld>
            <a:endParaRPr lang="ar-EG"/>
          </a:p>
        </p:txBody>
      </p:sp>
    </p:spTree>
    <p:extLst>
      <p:ext uri="{BB962C8B-B14F-4D97-AF65-F5344CB8AC3E}">
        <p14:creationId xmlns:p14="http://schemas.microsoft.com/office/powerpoint/2010/main" val="69438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Database Engine</a:t>
            </a:r>
          </a:p>
          <a:p>
            <a:pPr algn="l" rtl="0"/>
            <a:r>
              <a:rPr lang="en-US" sz="1200" b="0" i="0" u="none" strike="noStrike" kern="1200" baseline="0" dirty="0" smtClean="0">
                <a:solidFill>
                  <a:schemeClr val="tx1"/>
                </a:solidFill>
                <a:latin typeface="+mn-lt"/>
                <a:ea typeface="+mn-ea"/>
                <a:cs typeface="+mn-cs"/>
              </a:rPr>
              <a:t>The SQL Server </a:t>
            </a:r>
            <a:r>
              <a:rPr lang="en-US" sz="1200" b="0" i="1" u="none" strike="noStrike" kern="1200" baseline="0" dirty="0" smtClean="0">
                <a:solidFill>
                  <a:schemeClr val="tx1"/>
                </a:solidFill>
                <a:latin typeface="+mn-lt"/>
                <a:ea typeface="+mn-ea"/>
                <a:cs typeface="+mn-cs"/>
              </a:rPr>
              <a:t>Database Engine</a:t>
            </a:r>
            <a:r>
              <a:rPr lang="en-US" sz="1200" b="0" i="0" u="none" strike="noStrike" kern="1200" baseline="0" dirty="0" smtClean="0">
                <a:solidFill>
                  <a:schemeClr val="tx1"/>
                </a:solidFill>
                <a:latin typeface="+mn-lt"/>
                <a:ea typeface="+mn-ea"/>
                <a:cs typeface="+mn-cs"/>
              </a:rPr>
              <a:t>, sometimes called the </a:t>
            </a:r>
            <a:r>
              <a:rPr lang="en-US" sz="1200" b="0" i="1" u="none" strike="noStrike" kern="1200" baseline="0" dirty="0" smtClean="0">
                <a:solidFill>
                  <a:schemeClr val="tx1"/>
                </a:solidFill>
                <a:latin typeface="+mn-lt"/>
                <a:ea typeface="+mn-ea"/>
                <a:cs typeface="+mn-cs"/>
              </a:rPr>
              <a:t>Relational Engine</a:t>
            </a:r>
            <a:r>
              <a:rPr lang="en-US" sz="1200" b="0" i="0" u="none" strike="noStrike" kern="1200" baseline="0" dirty="0" smtClean="0">
                <a:solidFill>
                  <a:schemeClr val="tx1"/>
                </a:solidFill>
                <a:latin typeface="+mn-lt"/>
                <a:ea typeface="+mn-ea"/>
                <a:cs typeface="+mn-cs"/>
              </a:rPr>
              <a:t>, is the core of SQL Server. It is</a:t>
            </a:r>
          </a:p>
          <a:p>
            <a:pPr algn="l" rtl="0"/>
            <a:r>
              <a:rPr lang="en-US" sz="1200" b="0" i="0" u="none" strike="noStrike" kern="1200" baseline="0" dirty="0" smtClean="0">
                <a:solidFill>
                  <a:schemeClr val="tx1"/>
                </a:solidFill>
                <a:latin typeface="+mn-lt"/>
                <a:ea typeface="+mn-ea"/>
                <a:cs typeface="+mn-cs"/>
              </a:rPr>
              <a:t>the component that handles all the relational database work. SQL is a descriptive language, meaning it</a:t>
            </a:r>
          </a:p>
          <a:p>
            <a:pPr algn="l" rtl="0"/>
            <a:r>
              <a:rPr lang="en-US" sz="1200" b="0" i="0" u="none" strike="noStrike" kern="1200" baseline="0" dirty="0" smtClean="0">
                <a:solidFill>
                  <a:schemeClr val="tx1"/>
                </a:solidFill>
                <a:latin typeface="+mn-lt"/>
                <a:ea typeface="+mn-ea"/>
                <a:cs typeface="+mn-cs"/>
              </a:rPr>
              <a:t>describes only the question to the engine; the engine takes over from there.</a:t>
            </a:r>
          </a:p>
          <a:p>
            <a:pPr algn="l" rtl="0"/>
            <a:r>
              <a:rPr lang="en-US" sz="1200" b="0" i="0" u="none" strike="noStrike" kern="1200" baseline="0" dirty="0" smtClean="0">
                <a:solidFill>
                  <a:schemeClr val="tx1"/>
                </a:solidFill>
                <a:latin typeface="+mn-lt"/>
                <a:ea typeface="+mn-ea"/>
                <a:cs typeface="+mn-cs"/>
              </a:rPr>
              <a:t>Within the Relational Engine are several key processes and components, including the following:</a:t>
            </a:r>
          </a:p>
          <a:p>
            <a:pPr algn="l" rtl="0"/>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Algebrizer</a:t>
            </a:r>
            <a:r>
              <a:rPr lang="en-US" sz="1200" b="0" i="0" u="none" strike="noStrike" kern="1200" baseline="0" dirty="0" smtClean="0">
                <a:solidFill>
                  <a:schemeClr val="tx1"/>
                </a:solidFill>
                <a:latin typeface="+mn-lt"/>
                <a:ea typeface="+mn-ea"/>
                <a:cs typeface="+mn-cs"/>
              </a:rPr>
              <a:t>:  Checks the syntax and transforms a query to an internal representation that is</a:t>
            </a:r>
          </a:p>
          <a:p>
            <a:pPr algn="l" rtl="0"/>
            <a:r>
              <a:rPr lang="en-US" sz="1200" b="0" i="0" u="none" strike="noStrike" kern="1200" baseline="0" dirty="0" smtClean="0">
                <a:solidFill>
                  <a:schemeClr val="tx1"/>
                </a:solidFill>
                <a:latin typeface="+mn-lt"/>
                <a:ea typeface="+mn-ea"/>
                <a:cs typeface="+mn-cs"/>
              </a:rPr>
              <a:t>used by the following components.</a:t>
            </a:r>
          </a:p>
          <a:p>
            <a:pPr algn="l" rtl="0"/>
            <a:r>
              <a:rPr lang="en-US" sz="1200" b="0" i="0" u="none" strike="noStrike" kern="1200" baseline="0" dirty="0" smtClean="0">
                <a:solidFill>
                  <a:schemeClr val="tx1"/>
                </a:solidFill>
                <a:latin typeface="+mn-lt"/>
                <a:ea typeface="+mn-ea"/>
                <a:cs typeface="+mn-cs"/>
              </a:rPr>
              <a:t>■ Query Optimizer: SQL Server’s Query Optimizer determines how to best process the query</a:t>
            </a:r>
          </a:p>
          <a:p>
            <a:pPr algn="l" rtl="0"/>
            <a:r>
              <a:rPr lang="en-US" sz="1200" b="0" i="0" u="none" strike="noStrike" kern="1200" baseline="0" dirty="0" smtClean="0">
                <a:solidFill>
                  <a:schemeClr val="tx1"/>
                </a:solidFill>
                <a:latin typeface="+mn-lt"/>
                <a:ea typeface="+mn-ea"/>
                <a:cs typeface="+mn-cs"/>
              </a:rPr>
              <a:t>based on the costs of different types of query-execution operations. The estimated and actual</a:t>
            </a:r>
          </a:p>
          <a:p>
            <a:pPr algn="l" rtl="0"/>
            <a:r>
              <a:rPr lang="en-US" sz="1200" b="0" i="0" u="none" strike="noStrike" kern="1200" baseline="0" dirty="0" smtClean="0">
                <a:solidFill>
                  <a:schemeClr val="tx1"/>
                </a:solidFill>
                <a:latin typeface="+mn-lt"/>
                <a:ea typeface="+mn-ea"/>
                <a:cs typeface="+mn-cs"/>
              </a:rPr>
              <a:t>query-execution plans may be viewed graphically, or in XML, using Management Studio or</a:t>
            </a:r>
          </a:p>
          <a:p>
            <a:pPr algn="l" rtl="0"/>
            <a:r>
              <a:rPr lang="en-US" sz="1200" b="0" i="0" u="none" strike="noStrike" kern="1200" baseline="0" dirty="0" smtClean="0">
                <a:solidFill>
                  <a:schemeClr val="tx1"/>
                </a:solidFill>
                <a:latin typeface="+mn-lt"/>
                <a:ea typeface="+mn-ea"/>
                <a:cs typeface="+mn-cs"/>
              </a:rPr>
              <a:t>SQL Profiler.</a:t>
            </a:r>
          </a:p>
          <a:p>
            <a:pPr algn="l" rtl="0"/>
            <a:r>
              <a:rPr lang="en-US" sz="1200" b="0" i="0" u="none" strike="noStrike" kern="1200" baseline="0" dirty="0" smtClean="0">
                <a:solidFill>
                  <a:schemeClr val="tx1"/>
                </a:solidFill>
                <a:latin typeface="+mn-lt"/>
                <a:ea typeface="+mn-ea"/>
                <a:cs typeface="+mn-cs"/>
              </a:rPr>
              <a:t>■ Query Engine, or Query Processor: Executes the queries according to the plan generated by</a:t>
            </a:r>
          </a:p>
          <a:p>
            <a:pPr algn="l" rtl="0"/>
            <a:r>
              <a:rPr lang="en-US" sz="1200" b="0" i="0" u="none" strike="noStrike" kern="1200" baseline="0" dirty="0" smtClean="0">
                <a:solidFill>
                  <a:schemeClr val="tx1"/>
                </a:solidFill>
                <a:latin typeface="+mn-lt"/>
                <a:ea typeface="+mn-ea"/>
                <a:cs typeface="+mn-cs"/>
              </a:rPr>
              <a:t>the Query Optimizer.</a:t>
            </a:r>
          </a:p>
          <a:p>
            <a:pPr algn="l" rtl="0"/>
            <a:r>
              <a:rPr lang="en-US" sz="1200" b="0" i="0" u="none" strike="noStrike" kern="1200" baseline="0" dirty="0" smtClean="0">
                <a:solidFill>
                  <a:schemeClr val="tx1"/>
                </a:solidFill>
                <a:latin typeface="+mn-lt"/>
                <a:ea typeface="+mn-ea"/>
                <a:cs typeface="+mn-cs"/>
              </a:rPr>
              <a:t>Storage Engine: Works for the Query Engine and handles the actual reading from and writing</a:t>
            </a:r>
          </a:p>
          <a:p>
            <a:pPr algn="l" rtl="0"/>
            <a:r>
              <a:rPr lang="en-US" sz="1200" b="0" i="0" u="none" strike="noStrike" kern="1200" baseline="0" dirty="0" smtClean="0">
                <a:solidFill>
                  <a:schemeClr val="tx1"/>
                </a:solidFill>
                <a:latin typeface="+mn-lt"/>
                <a:ea typeface="+mn-ea"/>
                <a:cs typeface="+mn-cs"/>
              </a:rPr>
              <a:t>to the disk.</a:t>
            </a:r>
          </a:p>
          <a:p>
            <a:pPr algn="l" rtl="0"/>
            <a:r>
              <a:rPr lang="en-US" sz="1200" b="0" i="0" u="none" strike="noStrike" kern="1200" baseline="0" dirty="0" smtClean="0">
                <a:solidFill>
                  <a:schemeClr val="tx1"/>
                </a:solidFill>
                <a:latin typeface="+mn-lt"/>
                <a:ea typeface="+mn-ea"/>
                <a:cs typeface="+mn-cs"/>
              </a:rPr>
              <a:t>■ The Buffer Manager: Analyzes the data pages being used and pre-fetches data from the data</a:t>
            </a:r>
          </a:p>
          <a:p>
            <a:pPr algn="l" rtl="0"/>
            <a:r>
              <a:rPr lang="en-US" sz="1200" b="0" i="0" u="none" strike="noStrike" kern="1200" baseline="0" dirty="0" smtClean="0">
                <a:solidFill>
                  <a:schemeClr val="tx1"/>
                </a:solidFill>
                <a:latin typeface="+mn-lt"/>
                <a:ea typeface="+mn-ea"/>
                <a:cs typeface="+mn-cs"/>
              </a:rPr>
              <a:t>file(s) into memory, thus reducing the dependency on disk I/O performance.</a:t>
            </a:r>
          </a:p>
          <a:p>
            <a:pPr algn="l" rtl="0"/>
            <a:r>
              <a:rPr lang="en-US" sz="1200" b="0" i="0" u="none" strike="noStrike" kern="1200" baseline="0" dirty="0" smtClean="0">
                <a:solidFill>
                  <a:schemeClr val="tx1"/>
                </a:solidFill>
                <a:latin typeface="+mn-lt"/>
                <a:ea typeface="+mn-ea"/>
                <a:cs typeface="+mn-cs"/>
              </a:rPr>
              <a:t>■ Checkpoint: Process that writes dirty data pages (modified pages) from memory to the data</a:t>
            </a:r>
          </a:p>
          <a:p>
            <a:pPr algn="l" rtl="0"/>
            <a:r>
              <a:rPr lang="en-US" sz="1200" b="0" i="0" u="none" strike="noStrike" kern="1200" baseline="0" dirty="0" smtClean="0">
                <a:solidFill>
                  <a:schemeClr val="tx1"/>
                </a:solidFill>
                <a:latin typeface="+mn-lt"/>
                <a:ea typeface="+mn-ea"/>
                <a:cs typeface="+mn-cs"/>
              </a:rPr>
              <a:t>file.</a:t>
            </a:r>
          </a:p>
          <a:p>
            <a:pPr algn="l" rtl="0"/>
            <a:r>
              <a:rPr lang="en-US" sz="1200" b="0" i="0" u="none" strike="noStrike" kern="1200" baseline="0" dirty="0" smtClean="0">
                <a:solidFill>
                  <a:schemeClr val="tx1"/>
                </a:solidFill>
                <a:latin typeface="+mn-lt"/>
                <a:ea typeface="+mn-ea"/>
                <a:cs typeface="+mn-cs"/>
              </a:rPr>
              <a:t>■ Resource Monitor: Optimizes the query plan cache by responding to memory pressure and</a:t>
            </a:r>
          </a:p>
          <a:p>
            <a:pPr algn="l" rtl="0"/>
            <a:r>
              <a:rPr lang="en-US" sz="1200" b="0" i="0" u="none" strike="noStrike" kern="1200" baseline="0" dirty="0" smtClean="0">
                <a:solidFill>
                  <a:schemeClr val="tx1"/>
                </a:solidFill>
                <a:latin typeface="+mn-lt"/>
                <a:ea typeface="+mn-ea"/>
                <a:cs typeface="+mn-cs"/>
              </a:rPr>
              <a:t>intelligently removing older query plans from the cache.</a:t>
            </a:r>
          </a:p>
          <a:p>
            <a:pPr algn="l" rtl="0"/>
            <a:r>
              <a:rPr lang="en-US" sz="1200" b="0" i="0" u="none" strike="noStrike" kern="1200" baseline="0" dirty="0" smtClean="0">
                <a:solidFill>
                  <a:schemeClr val="tx1"/>
                </a:solidFill>
                <a:latin typeface="+mn-lt"/>
                <a:ea typeface="+mn-ea"/>
                <a:cs typeface="+mn-cs"/>
              </a:rPr>
              <a:t>■ Lock Manager: Dynamically manages the scope of locks to balance the number of required</a:t>
            </a:r>
          </a:p>
          <a:p>
            <a:pPr algn="l" rtl="0"/>
            <a:r>
              <a:rPr lang="en-US" sz="1200" b="0" i="0" u="none" strike="noStrike" kern="1200" baseline="0" dirty="0" smtClean="0">
                <a:solidFill>
                  <a:schemeClr val="tx1"/>
                </a:solidFill>
                <a:latin typeface="+mn-lt"/>
                <a:ea typeface="+mn-ea"/>
                <a:cs typeface="+mn-cs"/>
              </a:rPr>
              <a:t>locks with the size of the lock.</a:t>
            </a:r>
          </a:p>
          <a:p>
            <a:pPr algn="l" rtl="0"/>
            <a:r>
              <a:rPr lang="en-US" sz="1200" b="0" i="0" u="none" strike="noStrike" kern="1200" baseline="0" dirty="0" smtClean="0">
                <a:solidFill>
                  <a:schemeClr val="tx1"/>
                </a:solidFill>
                <a:latin typeface="+mn-lt"/>
                <a:ea typeface="+mn-ea"/>
                <a:cs typeface="+mn-cs"/>
              </a:rPr>
              <a:t>■ SQLOS: SQL Server eats resources for lunch, and for this reason it needs direct control of the</a:t>
            </a:r>
          </a:p>
          <a:p>
            <a:pPr algn="l" rtl="0"/>
            <a:r>
              <a:rPr lang="en-US" sz="1200" b="0" i="0" u="none" strike="noStrike" kern="1200" baseline="0" dirty="0" smtClean="0">
                <a:solidFill>
                  <a:schemeClr val="tx1"/>
                </a:solidFill>
                <a:latin typeface="+mn-lt"/>
                <a:ea typeface="+mn-ea"/>
                <a:cs typeface="+mn-cs"/>
              </a:rPr>
              <a:t>available resources (memory, threads, I/O request, etc.). Simply leaving the resource management</a:t>
            </a:r>
          </a:p>
          <a:p>
            <a:pPr algn="l" rtl="0"/>
            <a:r>
              <a:rPr lang="en-US" sz="1200" b="0" i="0" u="none" strike="noStrike" kern="1200" baseline="0" dirty="0" smtClean="0">
                <a:solidFill>
                  <a:schemeClr val="tx1"/>
                </a:solidFill>
                <a:latin typeface="+mn-lt"/>
                <a:ea typeface="+mn-ea"/>
                <a:cs typeface="+mn-cs"/>
              </a:rPr>
              <a:t>to Windows isn’t sophisticated enough for SQL Server. SQL Server includes its own OS</a:t>
            </a:r>
          </a:p>
          <a:p>
            <a:pPr algn="l" rtl="0"/>
            <a:r>
              <a:rPr lang="en-US" sz="1200" b="0" i="0" u="none" strike="noStrike" kern="1200" baseline="0" dirty="0" smtClean="0">
                <a:solidFill>
                  <a:schemeClr val="tx1"/>
                </a:solidFill>
                <a:latin typeface="+mn-lt"/>
                <a:ea typeface="+mn-ea"/>
                <a:cs typeface="+mn-cs"/>
              </a:rPr>
              <a:t>layer, </a:t>
            </a:r>
            <a:r>
              <a:rPr lang="en-US" sz="1200" b="0" i="1" u="none" strike="noStrike" kern="1200" baseline="0" dirty="0" smtClean="0">
                <a:solidFill>
                  <a:schemeClr val="tx1"/>
                </a:solidFill>
                <a:latin typeface="+mn-lt"/>
                <a:ea typeface="+mn-ea"/>
                <a:cs typeface="+mn-cs"/>
              </a:rPr>
              <a:t>SQLOS</a:t>
            </a:r>
            <a:r>
              <a:rPr lang="en-US" sz="1200" b="0" i="0" u="none" strike="noStrike" kern="1200" baseline="0" dirty="0" smtClean="0">
                <a:solidFill>
                  <a:schemeClr val="tx1"/>
                </a:solidFill>
                <a:latin typeface="+mn-lt"/>
                <a:ea typeface="+mn-ea"/>
                <a:cs typeface="+mn-cs"/>
              </a:rPr>
              <a:t>, which manages all of its internal resources.</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11</a:t>
            </a:fld>
            <a:endParaRPr lang="ar-EG"/>
          </a:p>
        </p:txBody>
      </p:sp>
    </p:spTree>
    <p:extLst>
      <p:ext uri="{BB962C8B-B14F-4D97-AF65-F5344CB8AC3E}">
        <p14:creationId xmlns:p14="http://schemas.microsoft.com/office/powerpoint/2010/main" val="275326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Management Studio lets developers and administrators of all skill levels use SQL Server.</a:t>
            </a:r>
            <a:endParaRPr lang="ar-EG"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12</a:t>
            </a:fld>
            <a:endParaRPr lang="ar-EG"/>
          </a:p>
        </p:txBody>
      </p:sp>
    </p:spTree>
    <p:extLst>
      <p:ext uri="{BB962C8B-B14F-4D97-AF65-F5344CB8AC3E}">
        <p14:creationId xmlns:p14="http://schemas.microsoft.com/office/powerpoint/2010/main" val="119491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The master database, as its name suggests, is the primary system database. Without it, SQL Server cannot start. The master database contains the most important information about objects within the SQL Server instance, such as the following: </a:t>
            </a:r>
          </a:p>
          <a:p>
            <a:pPr algn="l" rtl="0"/>
            <a:r>
              <a:rPr lang="en-US" sz="1200" b="0" i="0" u="none" strike="noStrike" kern="1200" baseline="0" dirty="0" smtClean="0">
                <a:solidFill>
                  <a:schemeClr val="tx1"/>
                </a:solidFill>
                <a:latin typeface="+mn-lt"/>
                <a:ea typeface="+mn-ea"/>
                <a:cs typeface="+mn-cs"/>
              </a:rPr>
              <a:t>Databases </a:t>
            </a:r>
          </a:p>
          <a:p>
            <a:pPr algn="l" rtl="0"/>
            <a:r>
              <a:rPr lang="en-US" sz="1200" b="0" i="0" u="none" strike="noStrike" kern="1200" baseline="0" dirty="0" smtClean="0">
                <a:solidFill>
                  <a:schemeClr val="tx1"/>
                </a:solidFill>
                <a:latin typeface="+mn-lt"/>
                <a:ea typeface="+mn-ea"/>
                <a:cs typeface="+mn-cs"/>
              </a:rPr>
              <a:t>Configurations </a:t>
            </a:r>
          </a:p>
          <a:p>
            <a:pPr algn="l" rtl="0"/>
            <a:r>
              <a:rPr lang="en-US" sz="1200" b="0" i="0" u="none" strike="noStrike" kern="1200" baseline="0" dirty="0" smtClean="0">
                <a:solidFill>
                  <a:schemeClr val="tx1"/>
                </a:solidFill>
                <a:latin typeface="+mn-lt"/>
                <a:ea typeface="+mn-ea"/>
                <a:cs typeface="+mn-cs"/>
              </a:rPr>
              <a:t>Logins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database is a global playground for temporary objects created by the internal processes that run SQL Server and temporary objects that are created by users or applications. </a:t>
            </a:r>
          </a:p>
          <a:p>
            <a:pPr algn="l" rtl="0"/>
            <a:r>
              <a:rPr lang="en-US" sz="1200" b="0" i="0" u="none" strike="noStrike" kern="1200" baseline="0" dirty="0" smtClean="0">
                <a:solidFill>
                  <a:schemeClr val="tx1"/>
                </a:solidFill>
                <a:latin typeface="+mn-lt"/>
                <a:ea typeface="+mn-ea"/>
                <a:cs typeface="+mn-cs"/>
              </a:rPr>
              <a:t>These temporary objects included temporary tables and stored procedures, table variables, global temporary tables, and cursors. </a:t>
            </a:r>
          </a:p>
          <a:p>
            <a:pPr algn="l" rtl="0"/>
            <a:r>
              <a:rPr lang="en-US" sz="1200" b="0" i="0" u="none" strike="noStrike" kern="1200" baseline="0" dirty="0" smtClean="0">
                <a:solidFill>
                  <a:schemeClr val="tx1"/>
                </a:solidFill>
                <a:latin typeface="+mn-lt"/>
                <a:ea typeface="+mn-ea"/>
                <a:cs typeface="+mn-cs"/>
              </a:rPr>
              <a:t>One important thing to note about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is that it is re-created every time SQL Server is restarted. Although you can create objects in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you should never use it as a database where persisted information is stored </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model database is exactly what its name implies: a model for all databases that are created on an instance of SQL </a:t>
            </a:r>
            <a:r>
              <a:rPr lang="en-US" sz="1200" b="0" i="0" u="none" strike="noStrike" kern="1200" baseline="0" dirty="0" err="1" smtClean="0">
                <a:solidFill>
                  <a:schemeClr val="tx1"/>
                </a:solidFill>
                <a:latin typeface="+mn-lt"/>
                <a:ea typeface="+mn-ea"/>
                <a:cs typeface="+mn-cs"/>
              </a:rPr>
              <a:t>Server.In</a:t>
            </a:r>
            <a:r>
              <a:rPr lang="en-US" sz="1200" b="0" i="0" u="none" strike="noStrike" kern="1200" baseline="0" dirty="0" smtClean="0">
                <a:solidFill>
                  <a:schemeClr val="tx1"/>
                </a:solidFill>
                <a:latin typeface="+mn-lt"/>
                <a:ea typeface="+mn-ea"/>
                <a:cs typeface="+mn-cs"/>
              </a:rPr>
              <a:t> other words, it’s used as a template each time you create a </a:t>
            </a:r>
            <a:r>
              <a:rPr lang="en-US" sz="1200" b="0" i="0" u="none" strike="noStrike" kern="1200" baseline="0" dirty="0" err="1" smtClean="0">
                <a:solidFill>
                  <a:schemeClr val="tx1"/>
                </a:solidFill>
                <a:latin typeface="+mn-lt"/>
                <a:ea typeface="+mn-ea"/>
                <a:cs typeface="+mn-cs"/>
              </a:rPr>
              <a:t>database.For</a:t>
            </a:r>
            <a:r>
              <a:rPr lang="en-US" sz="1200" b="0" i="0" u="none" strike="noStrike" kern="1200" baseline="0" dirty="0" smtClean="0">
                <a:solidFill>
                  <a:schemeClr val="tx1"/>
                </a:solidFill>
                <a:latin typeface="+mn-lt"/>
                <a:ea typeface="+mn-ea"/>
                <a:cs typeface="+mn-cs"/>
              </a:rPr>
              <a:t> example, if you want a particular table to exist in every database created on an instance of SQL Server, you will create that table in the model database. As a result, each time a database is created, it will include that table.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Note </a:t>
            </a:r>
            <a:r>
              <a:rPr lang="en-US" sz="1200" b="0" i="0" u="none" strike="noStrike" kern="1200" baseline="0" dirty="0" smtClean="0">
                <a:solidFill>
                  <a:schemeClr val="tx1"/>
                </a:solidFill>
                <a:latin typeface="+mn-lt"/>
                <a:ea typeface="+mn-ea"/>
                <a:cs typeface="+mn-cs"/>
              </a:rPr>
              <a:t>If the model database does not exist or is offline,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cannot be </a:t>
            </a:r>
            <a:r>
              <a:rPr lang="en-US" sz="1200" b="0" i="0" u="none" strike="noStrike" kern="1200" baseline="0" dirty="0" err="1" smtClean="0">
                <a:solidFill>
                  <a:schemeClr val="tx1"/>
                </a:solidFill>
                <a:latin typeface="+mn-lt"/>
                <a:ea typeface="+mn-ea"/>
                <a:cs typeface="+mn-cs"/>
              </a:rPr>
              <a:t>created.This</a:t>
            </a:r>
            <a:r>
              <a:rPr lang="en-US" sz="1200" b="0" i="0" u="none" strike="noStrike" kern="1200" baseline="0" dirty="0" smtClean="0">
                <a:solidFill>
                  <a:schemeClr val="tx1"/>
                </a:solidFill>
                <a:latin typeface="+mn-lt"/>
                <a:ea typeface="+mn-ea"/>
                <a:cs typeface="+mn-cs"/>
              </a:rPr>
              <a:t> is because, as mentioned previously, it is re-created each time SQL Server is </a:t>
            </a:r>
            <a:r>
              <a:rPr lang="en-US" sz="1200" b="0" i="0" u="none" strike="noStrike" kern="1200" baseline="0" dirty="0" err="1" smtClean="0">
                <a:solidFill>
                  <a:schemeClr val="tx1"/>
                </a:solidFill>
                <a:latin typeface="+mn-lt"/>
                <a:ea typeface="+mn-ea"/>
                <a:cs typeface="+mn-cs"/>
              </a:rPr>
              <a:t>restarted.Since</a:t>
            </a:r>
            <a:r>
              <a:rPr lang="en-US" sz="1200" b="0" i="0" u="none" strike="noStrike" kern="1200" baseline="0" dirty="0" smtClean="0">
                <a:solidFill>
                  <a:schemeClr val="tx1"/>
                </a:solidFill>
                <a:latin typeface="+mn-lt"/>
                <a:ea typeface="+mn-ea"/>
                <a:cs typeface="+mn-cs"/>
              </a:rPr>
              <a:t> each database uses model as a template, and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is no exception, it must exist to re-create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at startup.</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serves primarily as the back-end database for Microsoft SQL Server Agent. Whenever you create and/or schedule a SQL Server Agent job, the metadata for that job is stored in this database. </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 </a:t>
            </a:r>
          </a:p>
          <a:p>
            <a:pPr algn="l" rtl="0"/>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msdb</a:t>
            </a:r>
            <a:r>
              <a:rPr lang="en-US" sz="1200" b="0" i="0" kern="1200" dirty="0" smtClean="0">
                <a:solidFill>
                  <a:schemeClr val="tx1"/>
                </a:solidFill>
                <a:effectLst/>
                <a:latin typeface="+mn-lt"/>
                <a:ea typeface="+mn-ea"/>
                <a:cs typeface="+mn-cs"/>
              </a:rPr>
              <a:t> database is used by SQL Server Agent for scheduling alerts and jobs and by other features such as SQL Server Management Studio, Service Broker and Database Mail.</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15</a:t>
            </a:fld>
            <a:endParaRPr lang="ar-EG"/>
          </a:p>
        </p:txBody>
      </p:sp>
    </p:spTree>
    <p:extLst>
      <p:ext uri="{BB962C8B-B14F-4D97-AF65-F5344CB8AC3E}">
        <p14:creationId xmlns:p14="http://schemas.microsoft.com/office/powerpoint/2010/main" val="156576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OLA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a:t>
            </a:r>
            <a:endParaRPr lang="ar-EG"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690687"/>
            <a:ext cx="60293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615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 </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2001968"/>
              </p:ext>
            </p:extLst>
          </p:nvPr>
        </p:nvGraphicFramePr>
        <p:xfrm>
          <a:off x="1435100" y="1447800"/>
          <a:ext cx="7499350" cy="23825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smtClean="0"/>
                        <a:t>Description </a:t>
                      </a:r>
                      <a:endParaRPr lang="ar-EG" dirty="0"/>
                    </a:p>
                  </a:txBody>
                  <a:tcPr/>
                </a:tc>
                <a:tc>
                  <a:txBody>
                    <a:bodyPr/>
                    <a:lstStyle/>
                    <a:p>
                      <a:pPr algn="l" rtl="0"/>
                      <a:r>
                        <a:rPr lang="en-US" dirty="0" smtClean="0"/>
                        <a:t>Component </a:t>
                      </a:r>
                      <a:endParaRPr lang="ar-EG" dirty="0"/>
                    </a:p>
                  </a:txBody>
                  <a:tcPr/>
                </a:tc>
              </a:tr>
              <a:tr h="370840">
                <a:tc>
                  <a:txBody>
                    <a:bodyPr/>
                    <a:lstStyle/>
                    <a:p>
                      <a:pPr algn="l" rtl="0"/>
                      <a:r>
                        <a:rPr lang="en-US" dirty="0" smtClean="0"/>
                        <a:t>Responsible</a:t>
                      </a:r>
                      <a:r>
                        <a:rPr lang="en-US" baseline="0" dirty="0" smtClean="0"/>
                        <a:t> for storage and processing.</a:t>
                      </a:r>
                    </a:p>
                    <a:p>
                      <a:pPr algn="l" rtl="0"/>
                      <a:endParaRPr lang="en-US" baseline="0" dirty="0" smtClean="0"/>
                    </a:p>
                    <a:p>
                      <a:pPr algn="l" rtl="0"/>
                      <a:endParaRPr lang="en-US" dirty="0" smtClean="0"/>
                    </a:p>
                  </a:txBody>
                  <a:tcPr/>
                </a:tc>
                <a:tc>
                  <a:txBody>
                    <a:bodyPr/>
                    <a:lstStyle/>
                    <a:p>
                      <a:pPr algn="l" rtl="0"/>
                      <a:r>
                        <a:rPr lang="en-US" dirty="0" smtClean="0"/>
                        <a:t>Database Engine </a:t>
                      </a:r>
                      <a:endParaRPr lang="ar-EG" dirty="0"/>
                    </a:p>
                  </a:txBody>
                  <a:tcPr/>
                </a:tc>
              </a:tr>
              <a:tr h="370840">
                <a:tc>
                  <a:txBody>
                    <a:bodyPr/>
                    <a:lstStyle/>
                    <a:p>
                      <a:pPr algn="l" rtl="0"/>
                      <a:r>
                        <a:rPr lang="en-US" sz="2400" dirty="0" smtClean="0"/>
                        <a:t>SSIS,</a:t>
                      </a:r>
                      <a:r>
                        <a:rPr lang="en-US" sz="2400" baseline="0" dirty="0" smtClean="0"/>
                        <a:t> </a:t>
                      </a:r>
                      <a:r>
                        <a:rPr lang="en-US" sz="2400" dirty="0" smtClean="0"/>
                        <a:t>SSAS,</a:t>
                      </a:r>
                      <a:r>
                        <a:rPr lang="en-US" sz="2400" baseline="0" dirty="0" smtClean="0"/>
                        <a:t> </a:t>
                      </a:r>
                      <a:r>
                        <a:rPr lang="en-US" sz="2400" dirty="0" smtClean="0"/>
                        <a:t>SSRS</a:t>
                      </a:r>
                    </a:p>
                    <a:p>
                      <a:pPr algn="l" rtl="0"/>
                      <a:endParaRPr lang="ar-EG" sz="2400" dirty="0"/>
                    </a:p>
                  </a:txBody>
                  <a:tcPr/>
                </a:tc>
                <a:tc>
                  <a:txBody>
                    <a:bodyPr/>
                    <a:lstStyle/>
                    <a:p>
                      <a:pPr algn="l" rtl="0"/>
                      <a:r>
                        <a:rPr lang="en-US" dirty="0" smtClean="0"/>
                        <a:t>Business Intelligence</a:t>
                      </a:r>
                      <a:endParaRPr lang="ar-EG" dirty="0"/>
                    </a:p>
                  </a:txBody>
                  <a:tcPr/>
                </a:tc>
              </a:tr>
            </a:tbl>
          </a:graphicData>
        </a:graphic>
      </p:graphicFrame>
    </p:spTree>
    <p:extLst>
      <p:ext uri="{BB962C8B-B14F-4D97-AF65-F5344CB8AC3E}">
        <p14:creationId xmlns:p14="http://schemas.microsoft.com/office/powerpoint/2010/main" val="4275614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a:t>
            </a:r>
            <a:r>
              <a:rPr lang="en-US" dirty="0" smtClean="0"/>
              <a:t>Database Engine</a:t>
            </a:r>
            <a:endParaRPr lang="ar-EG" dirty="0"/>
          </a:p>
        </p:txBody>
      </p:sp>
      <p:sp>
        <p:nvSpPr>
          <p:cNvPr id="3" name="Content Placeholder 2"/>
          <p:cNvSpPr>
            <a:spLocks noGrp="1"/>
          </p:cNvSpPr>
          <p:nvPr>
            <p:ph idx="1"/>
          </p:nvPr>
        </p:nvSpPr>
        <p:spPr/>
        <p:txBody>
          <a:bodyPr/>
          <a:lstStyle/>
          <a:p>
            <a:pPr algn="l" rtl="0"/>
            <a:r>
              <a:rPr lang="en-US" dirty="0"/>
              <a:t>The SQL Server </a:t>
            </a:r>
            <a:r>
              <a:rPr lang="en-US" i="1" dirty="0"/>
              <a:t>Database Engine</a:t>
            </a:r>
            <a:r>
              <a:rPr lang="en-US" dirty="0"/>
              <a:t>, sometimes called the </a:t>
            </a:r>
            <a:r>
              <a:rPr lang="en-US" i="1" dirty="0"/>
              <a:t>Relational Engine</a:t>
            </a:r>
            <a:r>
              <a:rPr lang="en-US" dirty="0"/>
              <a:t>, is the core of SQL Server. It </a:t>
            </a:r>
            <a:r>
              <a:rPr lang="en-US" dirty="0" smtClean="0"/>
              <a:t>is the </a:t>
            </a:r>
            <a:r>
              <a:rPr lang="en-US" dirty="0"/>
              <a:t>component that handles all the relational database work. SQL is a </a:t>
            </a:r>
            <a:r>
              <a:rPr lang="en-US" dirty="0" smtClean="0"/>
              <a:t>descriptive language</a:t>
            </a:r>
            <a:r>
              <a:rPr lang="en-US" dirty="0"/>
              <a:t>, meaning </a:t>
            </a:r>
            <a:r>
              <a:rPr lang="en-US" dirty="0" smtClean="0"/>
              <a:t>it describes </a:t>
            </a:r>
            <a:r>
              <a:rPr lang="en-US" dirty="0"/>
              <a:t>only the question to the engine; the engine takes over from there.</a:t>
            </a:r>
          </a:p>
          <a:p>
            <a:pPr algn="l" rtl="0"/>
            <a:endParaRPr lang="ar-EG" dirty="0"/>
          </a:p>
        </p:txBody>
      </p:sp>
    </p:spTree>
    <p:extLst>
      <p:ext uri="{BB962C8B-B14F-4D97-AF65-F5344CB8AC3E}">
        <p14:creationId xmlns:p14="http://schemas.microsoft.com/office/powerpoint/2010/main" val="8642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Server Management tools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1376900"/>
              </p:ext>
            </p:extLst>
          </p:nvPr>
        </p:nvGraphicFramePr>
        <p:xfrm>
          <a:off x="1435100" y="1447800"/>
          <a:ext cx="7499350" cy="51257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err="1" smtClean="0"/>
                        <a:t>Desc</a:t>
                      </a:r>
                      <a:r>
                        <a:rPr lang="en-US" dirty="0" smtClean="0"/>
                        <a:t>.</a:t>
                      </a:r>
                      <a:endParaRPr lang="ar-EG" dirty="0"/>
                    </a:p>
                  </a:txBody>
                  <a:tcPr/>
                </a:tc>
                <a:tc>
                  <a:txBody>
                    <a:bodyPr/>
                    <a:lstStyle/>
                    <a:p>
                      <a:pPr algn="l" rtl="0"/>
                      <a:r>
                        <a:rPr lang="en-US" dirty="0" smtClean="0"/>
                        <a:t>Management</a:t>
                      </a:r>
                      <a:r>
                        <a:rPr lang="en-US" baseline="0" dirty="0" smtClean="0"/>
                        <a:t> tool</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Management Studio is an integrated environment to access, configure, manage, administer, and develop components of SQL Server. </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Management Studio</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Configuration Manager provides basic configuration management for SQL Server services, server protocols, client protocols, and client aliases.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Configuration Manager</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Profiler provides a graphical user interface to monitor an instance of the Database Engine or Analysis Services.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Profiler</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Database Engine Tuning Advisor helps create optimal sets of indexes, indexed views, and partitions.</a:t>
                      </a:r>
                      <a:endParaRPr lang="ar-EG" dirty="0"/>
                    </a:p>
                  </a:txBody>
                  <a:tcPr/>
                </a:tc>
                <a:tc>
                  <a:txBody>
                    <a:bodyPr/>
                    <a:lstStyle/>
                    <a:p>
                      <a:pPr algn="l" rtl="0"/>
                      <a:r>
                        <a:rPr kumimoji="0" lang="en-US" b="0" i="0" kern="1200" dirty="0" smtClean="0">
                          <a:solidFill>
                            <a:schemeClr val="dk1"/>
                          </a:solidFill>
                          <a:effectLst/>
                          <a:latin typeface="+mn-lt"/>
                          <a:ea typeface="+mn-ea"/>
                          <a:cs typeface="+mn-cs"/>
                        </a:rPr>
                        <a:t>Database Engine Tuning Advisor</a:t>
                      </a:r>
                      <a:endParaRPr lang="ar-EG" dirty="0"/>
                    </a:p>
                  </a:txBody>
                  <a:tcPr/>
                </a:tc>
              </a:tr>
            </a:tbl>
          </a:graphicData>
        </a:graphic>
      </p:graphicFrame>
    </p:spTree>
    <p:extLst>
      <p:ext uri="{BB962C8B-B14F-4D97-AF65-F5344CB8AC3E}">
        <p14:creationId xmlns:p14="http://schemas.microsoft.com/office/powerpoint/2010/main" val="568568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a:t>SQL Server Management tools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0620743"/>
              </p:ext>
            </p:extLst>
          </p:nvPr>
        </p:nvGraphicFramePr>
        <p:xfrm>
          <a:off x="1435100" y="1706880"/>
          <a:ext cx="7499350" cy="32969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err="1" smtClean="0"/>
                        <a:t>Desc</a:t>
                      </a:r>
                      <a:r>
                        <a:rPr lang="en-US" dirty="0" smtClean="0"/>
                        <a:t>.</a:t>
                      </a:r>
                      <a:endParaRPr lang="ar-EG" dirty="0"/>
                    </a:p>
                  </a:txBody>
                  <a:tcPr/>
                </a:tc>
                <a:tc>
                  <a:txBody>
                    <a:bodyPr/>
                    <a:lstStyle/>
                    <a:p>
                      <a:pPr algn="l" rtl="0"/>
                      <a:r>
                        <a:rPr lang="en-US" dirty="0" smtClean="0"/>
                        <a:t>Management tool</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Data Tools (SSDT) provides an IDE for building solutions for the Business Intelligence</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components: Analysis Services, Reporting Services, and Integration Services.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Data Tools</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Installs components for</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communication between clients and servers, and network libraries for DB-Library, ODBC, and OLE DB.</a:t>
                      </a:r>
                      <a:endParaRPr lang="ar-EG" dirty="0"/>
                    </a:p>
                  </a:txBody>
                  <a:tcPr/>
                </a:tc>
                <a:tc>
                  <a:txBody>
                    <a:bodyPr/>
                    <a:lstStyle/>
                    <a:p>
                      <a:pPr algn="l" rtl="0"/>
                      <a:r>
                        <a:rPr kumimoji="0" lang="en-US" b="0" i="0" kern="1200" dirty="0" smtClean="0">
                          <a:solidFill>
                            <a:schemeClr val="dk1"/>
                          </a:solidFill>
                          <a:effectLst/>
                          <a:latin typeface="+mn-lt"/>
                          <a:ea typeface="+mn-ea"/>
                          <a:cs typeface="+mn-cs"/>
                        </a:rPr>
                        <a:t>Connectivity Components</a:t>
                      </a:r>
                      <a:endParaRPr lang="ar-EG" dirty="0"/>
                    </a:p>
                  </a:txBody>
                  <a:tcPr/>
                </a:tc>
              </a:tr>
            </a:tbl>
          </a:graphicData>
        </a:graphic>
      </p:graphicFrame>
    </p:spTree>
    <p:extLst>
      <p:ext uri="{BB962C8B-B14F-4D97-AF65-F5344CB8AC3E}">
        <p14:creationId xmlns:p14="http://schemas.microsoft.com/office/powerpoint/2010/main" val="367236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authentication</a:t>
            </a:r>
            <a:endParaRPr lang="ar-EG" dirty="0"/>
          </a:p>
        </p:txBody>
      </p:sp>
      <p:sp>
        <p:nvSpPr>
          <p:cNvPr id="3" name="Content Placeholder 2"/>
          <p:cNvSpPr>
            <a:spLocks noGrp="1"/>
          </p:cNvSpPr>
          <p:nvPr>
            <p:ph idx="1"/>
          </p:nvPr>
        </p:nvSpPr>
        <p:spPr>
          <a:xfrm>
            <a:off x="1219200" y="1447800"/>
            <a:ext cx="7714488" cy="4800600"/>
          </a:xfrm>
        </p:spPr>
        <p:txBody>
          <a:bodyPr/>
          <a:lstStyle/>
          <a:p>
            <a:pPr algn="l" rtl="0"/>
            <a:r>
              <a:rPr lang="en-US" dirty="0"/>
              <a:t>When SQL Server was installed, one of the decisions made was which of the following authentication</a:t>
            </a:r>
          </a:p>
          <a:p>
            <a:pPr algn="l" rtl="0"/>
            <a:r>
              <a:rPr lang="en-US" dirty="0"/>
              <a:t>methods to use:</a:t>
            </a:r>
          </a:p>
          <a:p>
            <a:pPr marL="82296" indent="0" algn="l" rtl="0">
              <a:buNone/>
            </a:pPr>
            <a:r>
              <a:rPr lang="en-US" dirty="0"/>
              <a:t>■ Windows Authentication mode: Windows authentication only</a:t>
            </a:r>
          </a:p>
          <a:p>
            <a:pPr marL="82296" indent="0" algn="l" rtl="0">
              <a:buNone/>
            </a:pPr>
            <a:r>
              <a:rPr lang="en-US" dirty="0"/>
              <a:t>■ Mixed mode: Both </a:t>
            </a:r>
            <a:r>
              <a:rPr lang="en-US" dirty="0" smtClean="0"/>
              <a:t>Windows authentication </a:t>
            </a:r>
            <a:r>
              <a:rPr lang="en-US" dirty="0"/>
              <a:t>and SQL Server user authentication</a:t>
            </a:r>
            <a:endParaRPr lang="ar-EG" dirty="0"/>
          </a:p>
        </p:txBody>
      </p:sp>
    </p:spTree>
    <p:extLst>
      <p:ext uri="{BB962C8B-B14F-4D97-AF65-F5344CB8AC3E}">
        <p14:creationId xmlns:p14="http://schemas.microsoft.com/office/powerpoint/2010/main" val="3082231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SQL server databases:</a:t>
            </a:r>
            <a:endParaRPr lang="ar-EG" dirty="0"/>
          </a:p>
        </p:txBody>
      </p:sp>
      <p:sp>
        <p:nvSpPr>
          <p:cNvPr id="6" name="Content Placeholder 5"/>
          <p:cNvSpPr>
            <a:spLocks noGrp="1"/>
          </p:cNvSpPr>
          <p:nvPr>
            <p:ph idx="1"/>
          </p:nvPr>
        </p:nvSpPr>
        <p:spPr/>
        <p:txBody>
          <a:bodyPr/>
          <a:lstStyle/>
          <a:p>
            <a:pPr algn="l" rtl="0"/>
            <a:r>
              <a:rPr lang="en-US" dirty="0" smtClean="0"/>
              <a:t>Master DB</a:t>
            </a:r>
          </a:p>
          <a:p>
            <a:pPr algn="l" rtl="0"/>
            <a:endParaRPr lang="en-US" dirty="0"/>
          </a:p>
          <a:p>
            <a:pPr algn="l" rtl="0"/>
            <a:r>
              <a:rPr lang="en-US" dirty="0" smtClean="0"/>
              <a:t>Temp DB</a:t>
            </a:r>
          </a:p>
          <a:p>
            <a:pPr algn="l" rtl="0"/>
            <a:endParaRPr lang="en-US" dirty="0"/>
          </a:p>
          <a:p>
            <a:pPr algn="l" rtl="0"/>
            <a:r>
              <a:rPr lang="en-US" dirty="0" smtClean="0"/>
              <a:t>Model</a:t>
            </a:r>
          </a:p>
          <a:p>
            <a:pPr algn="l" rtl="0"/>
            <a:endParaRPr lang="en-US" dirty="0"/>
          </a:p>
          <a:p>
            <a:pPr algn="l" rtl="0"/>
            <a:r>
              <a:rPr lang="en-US" dirty="0" err="1" smtClean="0"/>
              <a:t>msdb</a:t>
            </a:r>
            <a:endParaRPr lang="ar-EG" dirty="0"/>
          </a:p>
        </p:txBody>
      </p:sp>
    </p:spTree>
    <p:extLst>
      <p:ext uri="{BB962C8B-B14F-4D97-AF65-F5344CB8AC3E}">
        <p14:creationId xmlns:p14="http://schemas.microsoft.com/office/powerpoint/2010/main" val="1233282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ar-EG" dirty="0"/>
          </a:p>
        </p:txBody>
      </p:sp>
      <p:sp>
        <p:nvSpPr>
          <p:cNvPr id="3" name="Content Placeholder 2"/>
          <p:cNvSpPr>
            <a:spLocks noGrp="1"/>
          </p:cNvSpPr>
          <p:nvPr>
            <p:ph idx="1"/>
          </p:nvPr>
        </p:nvSpPr>
        <p:spPr/>
        <p:txBody>
          <a:bodyPr/>
          <a:lstStyle/>
          <a:p>
            <a:pPr algn="l" rtl="0"/>
            <a:r>
              <a:rPr lang="en-US" dirty="0"/>
              <a:t>The purpose of a </a:t>
            </a:r>
            <a:r>
              <a:rPr lang="en-US" i="1" dirty="0"/>
              <a:t>SELECT </a:t>
            </a:r>
            <a:r>
              <a:rPr lang="en-US" dirty="0"/>
              <a:t>statement is to query </a:t>
            </a:r>
            <a:r>
              <a:rPr lang="en-US" dirty="0" smtClean="0"/>
              <a:t>tables, </a:t>
            </a:r>
            <a:r>
              <a:rPr lang="en-US" dirty="0"/>
              <a:t>and return </a:t>
            </a:r>
            <a:r>
              <a:rPr lang="en-US" dirty="0" smtClean="0"/>
              <a:t>a result.</a:t>
            </a:r>
          </a:p>
          <a:p>
            <a:pPr algn="l" rtl="0"/>
            <a:endParaRPr lang="ar-EG" dirty="0"/>
          </a:p>
        </p:txBody>
      </p:sp>
      <p:graphicFrame>
        <p:nvGraphicFramePr>
          <p:cNvPr id="5" name="Table 4"/>
          <p:cNvGraphicFramePr>
            <a:graphicFrameLocks noGrp="1"/>
          </p:cNvGraphicFramePr>
          <p:nvPr>
            <p:extLst/>
          </p:nvPr>
        </p:nvGraphicFramePr>
        <p:xfrm>
          <a:off x="2628900" y="3143250"/>
          <a:ext cx="4629150" cy="2343150"/>
        </p:xfrm>
        <a:graphic>
          <a:graphicData uri="http://schemas.openxmlformats.org/drawingml/2006/table">
            <a:tbl>
              <a:tblPr rtl="1" firstRow="1" bandRow="1">
                <a:tableStyleId>{5C22544A-7EE6-4342-B048-85BDC9FD1C3A}</a:tableStyleId>
              </a:tblPr>
              <a:tblGrid>
                <a:gridCol w="4629150"/>
              </a:tblGrid>
              <a:tr h="2343150">
                <a:tc>
                  <a:txBody>
                    <a:bodyPr/>
                    <a:lstStyle/>
                    <a:p>
                      <a:pPr algn="l" rtl="0"/>
                      <a:r>
                        <a:rPr kumimoji="0" lang="en-US" sz="1400" b="1" i="0" u="none" strike="noStrike" kern="1200" baseline="0" dirty="0" smtClean="0">
                          <a:solidFill>
                            <a:schemeClr val="lt1"/>
                          </a:solidFill>
                          <a:latin typeface="+mn-lt"/>
                          <a:ea typeface="+mn-ea"/>
                          <a:cs typeface="+mn-cs"/>
                        </a:rPr>
                        <a:t>SELECT </a:t>
                      </a:r>
                      <a:r>
                        <a:rPr kumimoji="0" lang="en-US" sz="1400" b="0" i="0" u="none" strike="noStrike" kern="1200" baseline="0" dirty="0" smtClean="0">
                          <a:solidFill>
                            <a:schemeClr val="lt1"/>
                          </a:solidFill>
                          <a:latin typeface="+mn-lt"/>
                          <a:ea typeface="+mn-ea"/>
                          <a:cs typeface="+mn-cs"/>
                        </a:rPr>
                        <a:t>[DISTINCT][TOP (n)] *,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 or </a:t>
                      </a:r>
                      <a:r>
                        <a:rPr kumimoji="0" lang="en-US" sz="1400" b="0" i="1" u="none" strike="noStrike" kern="1200" baseline="0" dirty="0" smtClean="0">
                          <a:solidFill>
                            <a:schemeClr val="lt1"/>
                          </a:solidFill>
                          <a:latin typeface="+mn-lt"/>
                          <a:ea typeface="+mn-ea"/>
                          <a:cs typeface="+mn-cs"/>
                        </a:rPr>
                        <a:t>expressions</a:t>
                      </a:r>
                    </a:p>
                    <a:p>
                      <a:pPr algn="l" rtl="0"/>
                      <a:r>
                        <a:rPr kumimoji="0" lang="en-US" sz="1400" b="0" i="0" u="none" strike="noStrike" kern="1200" baseline="0" dirty="0" smtClean="0">
                          <a:solidFill>
                            <a:schemeClr val="lt1"/>
                          </a:solidFill>
                          <a:latin typeface="+mn-lt"/>
                          <a:ea typeface="+mn-ea"/>
                          <a:cs typeface="+mn-cs"/>
                        </a:rPr>
                        <a:t>[FROM </a:t>
                      </a:r>
                      <a:r>
                        <a:rPr kumimoji="0" lang="en-US" sz="1400" b="0" i="1" u="none" strike="noStrike" kern="1200" baseline="0" dirty="0" smtClean="0">
                          <a:solidFill>
                            <a:schemeClr val="lt1"/>
                          </a:solidFill>
                          <a:latin typeface="+mn-lt"/>
                          <a:ea typeface="+mn-ea"/>
                          <a:cs typeface="+mn-cs"/>
                        </a:rPr>
                        <a:t>data source(s)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[into </a:t>
                      </a:r>
                      <a:r>
                        <a:rPr kumimoji="0" lang="en-US" sz="1400" b="0" i="0" u="none" strike="noStrike" kern="1200" baseline="0" dirty="0" err="1" smtClean="0">
                          <a:solidFill>
                            <a:schemeClr val="lt1"/>
                          </a:solidFill>
                          <a:latin typeface="+mn-lt"/>
                          <a:ea typeface="+mn-ea"/>
                          <a:cs typeface="+mn-cs"/>
                        </a:rPr>
                        <a:t>newtable</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[JOIN </a:t>
                      </a:r>
                      <a:r>
                        <a:rPr kumimoji="0" lang="en-US" sz="1400" b="0" i="1" u="none" strike="noStrike" kern="1200" baseline="0" dirty="0" smtClean="0">
                          <a:solidFill>
                            <a:schemeClr val="lt1"/>
                          </a:solidFill>
                          <a:latin typeface="+mn-lt"/>
                          <a:ea typeface="+mn-ea"/>
                          <a:cs typeface="+mn-cs"/>
                        </a:rPr>
                        <a:t>data source</a:t>
                      </a:r>
                    </a:p>
                    <a:p>
                      <a:pPr algn="l" rtl="0"/>
                      <a:r>
                        <a:rPr kumimoji="0" lang="en-US" sz="1400" b="0" i="0" u="none" strike="noStrike" kern="1200" baseline="0" dirty="0" smtClean="0">
                          <a:solidFill>
                            <a:schemeClr val="lt1"/>
                          </a:solidFill>
                          <a:latin typeface="+mn-lt"/>
                          <a:ea typeface="+mn-ea"/>
                          <a:cs typeface="+mn-cs"/>
                        </a:rPr>
                        <a:t>ON </a:t>
                      </a:r>
                      <a:r>
                        <a:rPr kumimoji="0" lang="en-US" sz="1400" b="0" i="1" u="none" strike="noStrike" kern="1200" baseline="0" dirty="0" smtClean="0">
                          <a:solidFill>
                            <a:schemeClr val="lt1"/>
                          </a:solidFill>
                          <a:latin typeface="+mn-lt"/>
                          <a:ea typeface="+mn-ea"/>
                          <a:cs typeface="+mn-cs"/>
                        </a:rPr>
                        <a:t>condition</a:t>
                      </a:r>
                      <a:r>
                        <a:rPr kumimoji="0" lang="en-US" sz="1400" b="0" i="0" u="none" strike="noStrike" kern="1200" baseline="0" dirty="0" smtClean="0">
                          <a:solidFill>
                            <a:schemeClr val="lt1"/>
                          </a:solidFill>
                          <a:latin typeface="+mn-lt"/>
                          <a:ea typeface="+mn-ea"/>
                          <a:cs typeface="+mn-cs"/>
                        </a:rPr>
                        <a:t>](may include multiple joins)</a:t>
                      </a:r>
                    </a:p>
                    <a:p>
                      <a:pPr algn="l" rtl="0"/>
                      <a:r>
                        <a:rPr kumimoji="0" lang="en-US" sz="1400" b="0" i="0" u="none" strike="noStrike" kern="1200" baseline="0" dirty="0" smtClean="0">
                          <a:solidFill>
                            <a:schemeClr val="lt1"/>
                          </a:solidFill>
                          <a:latin typeface="+mn-lt"/>
                          <a:ea typeface="+mn-ea"/>
                          <a:cs typeface="+mn-cs"/>
                        </a:rPr>
                        <a:t>[WHERE </a:t>
                      </a:r>
                      <a:r>
                        <a:rPr kumimoji="0" lang="en-US" sz="1400" b="0" i="1" u="none" strike="noStrike" kern="1200" baseline="0" dirty="0" smtClean="0">
                          <a:solidFill>
                            <a:schemeClr val="lt1"/>
                          </a:solidFill>
                          <a:latin typeface="+mn-lt"/>
                          <a:ea typeface="+mn-ea"/>
                          <a:cs typeface="+mn-cs"/>
                        </a:rPr>
                        <a:t>conditions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[GROUP BY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[HAVING </a:t>
                      </a:r>
                      <a:r>
                        <a:rPr kumimoji="0" lang="en-US" sz="1400" b="0" i="1" u="none" strike="noStrike" kern="1200" baseline="0" dirty="0" smtClean="0">
                          <a:solidFill>
                            <a:schemeClr val="lt1"/>
                          </a:solidFill>
                          <a:latin typeface="+mn-lt"/>
                          <a:ea typeface="+mn-ea"/>
                          <a:cs typeface="+mn-cs"/>
                        </a:rPr>
                        <a:t>conditions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[ORDER BY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a:t>
                      </a:r>
                      <a:endParaRPr lang="ar-EG" sz="1800" dirty="0"/>
                    </a:p>
                  </a:txBody>
                  <a:tcPr marL="68580" marR="68580" marT="34290" marB="34290"/>
                </a:tc>
              </a:tr>
            </a:tbl>
          </a:graphicData>
        </a:graphic>
      </p:graphicFrame>
    </p:spTree>
    <p:extLst>
      <p:ext uri="{BB962C8B-B14F-4D97-AF65-F5344CB8AC3E}">
        <p14:creationId xmlns:p14="http://schemas.microsoft.com/office/powerpoint/2010/main" val="3172229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a:t>
            </a:r>
            <a:endParaRPr lang="ar-EG" dirty="0"/>
          </a:p>
        </p:txBody>
      </p:sp>
      <p:sp>
        <p:nvSpPr>
          <p:cNvPr id="3" name="Content Placeholder 2"/>
          <p:cNvSpPr>
            <a:spLocks noGrp="1"/>
          </p:cNvSpPr>
          <p:nvPr>
            <p:ph idx="1"/>
          </p:nvPr>
        </p:nvSpPr>
        <p:spPr/>
        <p:txBody>
          <a:bodyPr>
            <a:normAutofit/>
          </a:bodyPr>
          <a:lstStyle/>
          <a:p>
            <a:pPr algn="l" rtl="0"/>
            <a:r>
              <a:rPr lang="en-US" dirty="0"/>
              <a:t>If the name of a database object, such as a table or column name, conflicts with a SQL reserved keyword, you can let SQL know that it’s the name of an object by placing it inside square brackets.</a:t>
            </a:r>
          </a:p>
          <a:p>
            <a:pPr algn="l" rtl="0"/>
            <a:r>
              <a:rPr lang="en-US" dirty="0"/>
              <a:t>Note that the square brackets are specific to SQL Server and not part of the ANSI SQL standard.</a:t>
            </a:r>
            <a:endParaRPr lang="ar-EG" dirty="0"/>
          </a:p>
        </p:txBody>
      </p:sp>
    </p:spTree>
    <p:extLst>
      <p:ext uri="{BB962C8B-B14F-4D97-AF65-F5344CB8AC3E}">
        <p14:creationId xmlns:p14="http://schemas.microsoft.com/office/powerpoint/2010/main" val="3477317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All Columns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Example For Retrieving All Columns </a:t>
            </a:r>
          </a:p>
          <a:p>
            <a:pPr marL="82296" indent="0" algn="l" rtl="0">
              <a:buNone/>
            </a:pPr>
            <a:r>
              <a:rPr lang="en-US" dirty="0" smtClean="0"/>
              <a:t>Of Table</a:t>
            </a:r>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162651972"/>
              </p:ext>
            </p:extLst>
          </p:nvPr>
        </p:nvGraphicFramePr>
        <p:xfrm>
          <a:off x="2628900" y="3143250"/>
          <a:ext cx="4629150" cy="819150"/>
        </p:xfrm>
        <a:graphic>
          <a:graphicData uri="http://schemas.openxmlformats.org/drawingml/2006/table">
            <a:tbl>
              <a:tblPr rtl="1" firstRow="1" bandRow="1">
                <a:tableStyleId>{5C22544A-7EE6-4342-B048-85BDC9FD1C3A}</a:tableStyleId>
              </a:tblPr>
              <a:tblGrid>
                <a:gridCol w="4629150"/>
              </a:tblGrid>
              <a:tr h="819150">
                <a:tc>
                  <a:txBody>
                    <a:bodyPr/>
                    <a:lstStyle/>
                    <a:p>
                      <a:pPr algn="l" rtl="0"/>
                      <a:r>
                        <a:rPr lang="en-US" sz="1800" dirty="0" smtClean="0"/>
                        <a:t>Select *</a:t>
                      </a:r>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321668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Specific Columns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Example For Retrieving Specific Columns Of Table</a:t>
            </a:r>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3591005507"/>
              </p:ext>
            </p:extLst>
          </p:nvPr>
        </p:nvGraphicFramePr>
        <p:xfrm>
          <a:off x="2628900" y="3143250"/>
          <a:ext cx="4629150" cy="819150"/>
        </p:xfrm>
        <a:graphic>
          <a:graphicData uri="http://schemas.openxmlformats.org/drawingml/2006/table">
            <a:tbl>
              <a:tblPr rtl="1" firstRow="1" bandRow="1">
                <a:tableStyleId>{5C22544A-7EE6-4342-B048-85BDC9FD1C3A}</a:tableStyleId>
              </a:tblPr>
              <a:tblGrid>
                <a:gridCol w="4629150"/>
              </a:tblGrid>
              <a:tr h="819150">
                <a:tc>
                  <a:txBody>
                    <a:bodyPr/>
                    <a:lstStyle/>
                    <a:p>
                      <a:pPr algn="l" rtl="0"/>
                      <a:r>
                        <a:rPr lang="en-US" sz="1800" dirty="0" smtClean="0"/>
                        <a:t>Select </a:t>
                      </a:r>
                      <a:r>
                        <a:rPr lang="en-US" sz="1800" baseline="0" dirty="0" smtClean="0"/>
                        <a:t> </a:t>
                      </a:r>
                      <a:r>
                        <a:rPr lang="en-US" sz="1800" baseline="0" dirty="0" err="1" smtClean="0"/>
                        <a:t>Employeeid,Salary,Address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30175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Other Client/Server Architectures</a:t>
            </a:r>
            <a:endParaRPr lang="ar-EG"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323975"/>
            <a:ext cx="64865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1400"/>
            <a:ext cx="74104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895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Column aliases</a:t>
            </a:r>
            <a:endParaRPr lang="ar-EG" dirty="0"/>
          </a:p>
        </p:txBody>
      </p:sp>
      <p:sp>
        <p:nvSpPr>
          <p:cNvPr id="3" name="Content Placeholder 2"/>
          <p:cNvSpPr>
            <a:spLocks noGrp="1"/>
          </p:cNvSpPr>
          <p:nvPr>
            <p:ph idx="1"/>
          </p:nvPr>
        </p:nvSpPr>
        <p:spPr>
          <a:xfrm>
            <a:off x="1435608" y="1447800"/>
            <a:ext cx="7498080" cy="5181600"/>
          </a:xfrm>
        </p:spPr>
        <p:txBody>
          <a:bodyPr/>
          <a:lstStyle/>
          <a:p>
            <a:pPr algn="l" rtl="0"/>
            <a:r>
              <a:rPr lang="en-US" dirty="0" smtClean="0"/>
              <a:t>Renames Column Heading</a:t>
            </a:r>
          </a:p>
          <a:p>
            <a:pPr algn="l" rtl="0"/>
            <a:r>
              <a:rPr lang="en-US" dirty="0" smtClean="0"/>
              <a:t>Useful With Calculation</a:t>
            </a:r>
          </a:p>
          <a:p>
            <a:pPr algn="l" rtl="0"/>
            <a:r>
              <a:rPr lang="en-US" dirty="0" smtClean="0"/>
              <a:t>Follows Column Name (Optional As Keyword Between CN and Alias)</a:t>
            </a:r>
          </a:p>
          <a:p>
            <a:pPr algn="l" rtl="0"/>
            <a:r>
              <a:rPr lang="en-US" dirty="0" smtClean="0"/>
              <a:t>Require Double quotation If it contains spaces Or Special Characters Or Case Sensitive</a:t>
            </a:r>
          </a:p>
          <a:p>
            <a:pPr marL="82296" indent="0" algn="l" rtl="0">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3141450716"/>
              </p:ext>
            </p:extLst>
          </p:nvPr>
        </p:nvGraphicFramePr>
        <p:xfrm>
          <a:off x="1905000" y="4724400"/>
          <a:ext cx="5181600" cy="762000"/>
        </p:xfrm>
        <a:graphic>
          <a:graphicData uri="http://schemas.openxmlformats.org/drawingml/2006/table">
            <a:tbl>
              <a:tblPr rtl="1" firstRow="1" bandRow="1">
                <a:tableStyleId>{5C22544A-7EE6-4342-B048-85BDC9FD1C3A}</a:tableStyleId>
              </a:tblPr>
              <a:tblGrid>
                <a:gridCol w="5181600"/>
              </a:tblGrid>
              <a:tr h="7620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1" i="0" u="none" strike="noStrike" kern="1200" baseline="0" dirty="0" smtClean="0">
                          <a:solidFill>
                            <a:schemeClr val="lt1"/>
                          </a:solidFill>
                          <a:latin typeface="+mn-lt"/>
                          <a:ea typeface="+mn-ea"/>
                          <a:cs typeface="+mn-cs"/>
                        </a:rPr>
                        <a:t> </a:t>
                      </a:r>
                      <a:r>
                        <a:rPr kumimoji="0" lang="en-US" sz="1400" b="1" i="0" u="none" strike="noStrike" kern="1200" baseline="0" dirty="0" err="1" smtClean="0">
                          <a:solidFill>
                            <a:schemeClr val="lt1"/>
                          </a:solidFill>
                          <a:latin typeface="+mn-lt"/>
                          <a:ea typeface="+mn-ea"/>
                          <a:cs typeface="+mn-cs"/>
                        </a:rPr>
                        <a:t>Employeeid,Salary</a:t>
                      </a:r>
                      <a:r>
                        <a:rPr kumimoji="0" lang="en-US" sz="1400" b="1" i="0" u="none" strike="noStrike" kern="1200" baseline="0" dirty="0" smtClean="0">
                          <a:solidFill>
                            <a:schemeClr val="lt1"/>
                          </a:solidFill>
                          <a:latin typeface="+mn-lt"/>
                          <a:ea typeface="+mn-ea"/>
                          <a:cs typeface="+mn-cs"/>
                        </a:rPr>
                        <a:t> as “Employee Salary”</a:t>
                      </a:r>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FROM Employees</a:t>
                      </a:r>
                      <a:endParaRPr lang="ar-EG" sz="1400" dirty="0"/>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5481243"/>
              </p:ext>
            </p:extLst>
          </p:nvPr>
        </p:nvGraphicFramePr>
        <p:xfrm>
          <a:off x="1905000" y="5638800"/>
          <a:ext cx="5181600" cy="1066800"/>
        </p:xfrm>
        <a:graphic>
          <a:graphicData uri="http://schemas.openxmlformats.org/drawingml/2006/table">
            <a:tbl>
              <a:tblPr rtl="1" firstRow="1" bandRow="1">
                <a:tableStyleId>{5C22544A-7EE6-4342-B048-85BDC9FD1C3A}</a:tableStyleId>
              </a:tblPr>
              <a:tblGrid>
                <a:gridCol w="5181600"/>
              </a:tblGrid>
              <a:tr h="10668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1" i="0" u="none" strike="noStrike" kern="1200" baseline="0" dirty="0" smtClean="0">
                          <a:solidFill>
                            <a:schemeClr val="lt1"/>
                          </a:solidFill>
                          <a:latin typeface="+mn-lt"/>
                          <a:ea typeface="+mn-ea"/>
                          <a:cs typeface="+mn-cs"/>
                        </a:rPr>
                        <a:t> </a:t>
                      </a:r>
                      <a:r>
                        <a:rPr kumimoji="0" lang="en-US" sz="1400" b="1" i="0" u="none" strike="noStrike" kern="1200" baseline="0" dirty="0" err="1" smtClean="0">
                          <a:solidFill>
                            <a:schemeClr val="lt1"/>
                          </a:solidFill>
                          <a:latin typeface="+mn-lt"/>
                          <a:ea typeface="+mn-ea"/>
                          <a:cs typeface="+mn-cs"/>
                        </a:rPr>
                        <a:t>Employeeid,salary</a:t>
                      </a:r>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FROM Employees</a:t>
                      </a:r>
                      <a:endParaRPr lang="ar-EG" sz="1400" dirty="0"/>
                    </a:p>
                  </a:txBody>
                  <a:tcPr marL="68580" marR="68580" marT="34290" marB="34290"/>
                </a:tc>
              </a:tr>
            </a:tbl>
          </a:graphicData>
        </a:graphic>
      </p:graphicFrame>
    </p:spTree>
    <p:extLst>
      <p:ext uri="{BB962C8B-B14F-4D97-AF65-F5344CB8AC3E}">
        <p14:creationId xmlns:p14="http://schemas.microsoft.com/office/powerpoint/2010/main" val="440415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Concatenation Operator</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Links Columns or Character Strings To Other Columns</a:t>
            </a:r>
          </a:p>
          <a:p>
            <a:pPr algn="l" rtl="0"/>
            <a:r>
              <a:rPr lang="en-US" dirty="0" smtClean="0"/>
              <a:t>Represented By (+)</a:t>
            </a:r>
          </a:p>
          <a:p>
            <a:pPr algn="l" rtl="0"/>
            <a:r>
              <a:rPr lang="en-US" dirty="0" smtClean="0"/>
              <a:t>Creates Resultant column That is Character Expression</a:t>
            </a:r>
          </a:p>
          <a:p>
            <a:pPr algn="l" rtl="0"/>
            <a:endParaRPr lang="en-US" dirty="0" smtClean="0"/>
          </a:p>
          <a:p>
            <a:pPr marL="82296" indent="0" algn="l" rtl="0">
              <a:buNone/>
            </a:pPr>
            <a:endParaRPr lang="en-US" dirty="0" smtClean="0"/>
          </a:p>
          <a:p>
            <a:pPr marL="82296" indent="0" algn="l" rtl="0">
              <a:buNone/>
            </a:pPr>
            <a:endParaRPr lang="en-US" dirty="0" smtClean="0"/>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962871175"/>
              </p:ext>
            </p:extLst>
          </p:nvPr>
        </p:nvGraphicFramePr>
        <p:xfrm>
          <a:off x="1600200" y="4740299"/>
          <a:ext cx="6705600" cy="1541780"/>
        </p:xfrm>
        <a:graphic>
          <a:graphicData uri="http://schemas.openxmlformats.org/drawingml/2006/table">
            <a:tbl>
              <a:tblPr rtl="1" firstRow="1" bandRow="1">
                <a:tableStyleId>{5C22544A-7EE6-4342-B048-85BDC9FD1C3A}</a:tableStyleId>
              </a:tblPr>
              <a:tblGrid>
                <a:gridCol w="6705600"/>
              </a:tblGrid>
              <a:tr h="154178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170329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Literal Column Strings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Specify Own quotation Mark delimiter</a:t>
            </a:r>
          </a:p>
          <a:p>
            <a:pPr algn="l" rtl="0"/>
            <a:r>
              <a:rPr lang="en-US" dirty="0" smtClean="0"/>
              <a:t>Choose delimiter</a:t>
            </a:r>
          </a:p>
          <a:p>
            <a:pPr algn="l" rtl="0"/>
            <a:r>
              <a:rPr lang="en-US" dirty="0" smtClean="0"/>
              <a:t>Increase Readability</a:t>
            </a:r>
          </a:p>
          <a:p>
            <a:pPr marL="82296" indent="0" algn="l" rtl="0">
              <a:buNone/>
            </a:pPr>
            <a:endParaRPr lang="en-US" dirty="0" smtClean="0"/>
          </a:p>
          <a:p>
            <a:pPr algn="l" rtl="0"/>
            <a:endParaRPr lang="en-US" dirty="0" smtClean="0"/>
          </a:p>
          <a:p>
            <a:pPr marL="82296" indent="0" algn="l" rtl="0">
              <a:buNone/>
            </a:pPr>
            <a:endParaRPr lang="en-US" dirty="0" smtClean="0"/>
          </a:p>
          <a:p>
            <a:pPr marL="82296" indent="0" algn="l" rtl="0">
              <a:buNone/>
            </a:pPr>
            <a:endParaRPr lang="en-US" dirty="0" smtClean="0"/>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184923657"/>
              </p:ext>
            </p:extLst>
          </p:nvPr>
        </p:nvGraphicFramePr>
        <p:xfrm>
          <a:off x="1831848" y="3390900"/>
          <a:ext cx="6705600" cy="800100"/>
        </p:xfrm>
        <a:graphic>
          <a:graphicData uri="http://schemas.openxmlformats.org/drawingml/2006/table">
            <a:tbl>
              <a:tblPr rtl="1" firstRow="1" bandRow="1">
                <a:tableStyleId>{5C22544A-7EE6-4342-B048-85BDC9FD1C3A}</a:tableStyleId>
              </a:tblPr>
              <a:tblGrid>
                <a:gridCol w="6705600"/>
              </a:tblGrid>
              <a:tr h="80010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 The Address is  ’   +  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59615292"/>
              </p:ext>
            </p:extLst>
          </p:nvPr>
        </p:nvGraphicFramePr>
        <p:xfrm>
          <a:off x="1841226" y="5029200"/>
          <a:ext cx="6705600" cy="800100"/>
        </p:xfrm>
        <a:graphic>
          <a:graphicData uri="http://schemas.openxmlformats.org/drawingml/2006/table">
            <a:tbl>
              <a:tblPr rtl="1" firstRow="1" bandRow="1">
                <a:tableStyleId>{5C22544A-7EE6-4342-B048-85BDC9FD1C3A}</a:tableStyleId>
              </a:tblPr>
              <a:tblGrid>
                <a:gridCol w="6705600"/>
              </a:tblGrid>
              <a:tr h="80010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  </a:t>
                      </a:r>
                      <a:r>
                        <a:rPr lang="en-US" sz="1800" baseline="0" dirty="0" err="1" smtClean="0"/>
                        <a:t>it’’s</a:t>
                      </a:r>
                      <a:r>
                        <a:rPr lang="en-US" sz="1800" baseline="0" dirty="0" smtClean="0"/>
                        <a:t> address:  ’</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2657275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Distinct</a:t>
            </a:r>
            <a:endParaRPr lang="ar-EG" dirty="0"/>
          </a:p>
        </p:txBody>
      </p:sp>
      <p:sp>
        <p:nvSpPr>
          <p:cNvPr id="3" name="Content Placeholder 2"/>
          <p:cNvSpPr>
            <a:spLocks noGrp="1"/>
          </p:cNvSpPr>
          <p:nvPr>
            <p:ph idx="1"/>
          </p:nvPr>
        </p:nvSpPr>
        <p:spPr/>
        <p:txBody>
          <a:bodyPr/>
          <a:lstStyle/>
          <a:p>
            <a:pPr algn="l" rtl="0"/>
            <a:r>
              <a:rPr lang="en-US" dirty="0"/>
              <a:t>eliminates </a:t>
            </a:r>
            <a:r>
              <a:rPr lang="en-US" dirty="0" smtClean="0"/>
              <a:t>duplicate rows </a:t>
            </a:r>
            <a:r>
              <a:rPr lang="en-US" dirty="0"/>
              <a:t>from the result set of the query</a:t>
            </a:r>
            <a:r>
              <a:rPr lang="en-US" dirty="0" smtClean="0"/>
              <a:t>.</a:t>
            </a:r>
          </a:p>
          <a:p>
            <a:pPr marL="61722" indent="0">
              <a:buNone/>
            </a:pPr>
            <a:endParaRPr lang="en-US" dirty="0" smtClean="0"/>
          </a:p>
          <a:p>
            <a:pPr algn="l" rtl="0"/>
            <a:r>
              <a:rPr lang="en-US" dirty="0"/>
              <a:t>SELECT </a:t>
            </a:r>
            <a:r>
              <a:rPr lang="en-US" b="1" dirty="0" smtClean="0"/>
              <a:t>DISTINCT Salary</a:t>
            </a:r>
          </a:p>
          <a:p>
            <a:pPr marL="82296" indent="0" algn="l" rtl="0">
              <a:buNone/>
            </a:pPr>
            <a:r>
              <a:rPr lang="en-US" b="1" dirty="0"/>
              <a:t> </a:t>
            </a:r>
            <a:r>
              <a:rPr lang="en-US" b="1" dirty="0" smtClean="0"/>
              <a:t>From Employee</a:t>
            </a:r>
            <a:endParaRPr lang="ar-EG" dirty="0"/>
          </a:p>
        </p:txBody>
      </p:sp>
    </p:spTree>
    <p:extLst>
      <p:ext uri="{BB962C8B-B14F-4D97-AF65-F5344CB8AC3E}">
        <p14:creationId xmlns:p14="http://schemas.microsoft.com/office/powerpoint/2010/main" val="2111904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Arithmetic Operators</a:t>
            </a:r>
            <a:endParaRPr lang="ar-EG" dirty="0"/>
          </a:p>
        </p:txBody>
      </p:sp>
      <p:sp>
        <p:nvSpPr>
          <p:cNvPr id="3" name="Content Placeholder 2"/>
          <p:cNvSpPr>
            <a:spLocks noGrp="1"/>
          </p:cNvSpPr>
          <p:nvPr>
            <p:ph idx="1"/>
          </p:nvPr>
        </p:nvSpPr>
        <p:spPr/>
        <p:txBody>
          <a:bodyPr/>
          <a:lstStyle/>
          <a:p>
            <a:pPr marL="61722" indent="0">
              <a:buNone/>
            </a:pPr>
            <a:endParaRPr lang="en-US" dirty="0" smtClean="0"/>
          </a:p>
          <a:p>
            <a:pPr algn="l" rtl="0"/>
            <a:r>
              <a:rPr lang="en-US" dirty="0"/>
              <a:t>SELECT </a:t>
            </a:r>
            <a:r>
              <a:rPr lang="en-US" dirty="0" smtClean="0"/>
              <a:t> </a:t>
            </a:r>
            <a:r>
              <a:rPr lang="en-US" dirty="0" err="1" smtClean="0"/>
              <a:t>Employeeid</a:t>
            </a:r>
            <a:r>
              <a:rPr lang="en-US" dirty="0" smtClean="0"/>
              <a:t>, Salary + 3000</a:t>
            </a:r>
          </a:p>
          <a:p>
            <a:pPr marL="82296" indent="0" algn="l" rtl="0">
              <a:buNone/>
            </a:pPr>
            <a:r>
              <a:rPr lang="en-US" dirty="0"/>
              <a:t> </a:t>
            </a:r>
            <a:r>
              <a:rPr lang="en-US" dirty="0" smtClean="0"/>
              <a:t>From Employee</a:t>
            </a:r>
            <a:endParaRPr lang="ar-EG" dirty="0"/>
          </a:p>
        </p:txBody>
      </p:sp>
    </p:spTree>
    <p:extLst>
      <p:ext uri="{BB962C8B-B14F-4D97-AF65-F5344CB8AC3E}">
        <p14:creationId xmlns:p14="http://schemas.microsoft.com/office/powerpoint/2010/main" val="1506491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Precedence</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a:t>SELECT </a:t>
            </a:r>
            <a:r>
              <a:rPr lang="en-US" dirty="0" smtClean="0"/>
              <a:t> Employeeid,300+Salary*10 From Employee</a:t>
            </a:r>
          </a:p>
          <a:p>
            <a:pPr algn="l" rtl="0"/>
            <a:endParaRPr lang="en-US" dirty="0" smtClean="0"/>
          </a:p>
          <a:p>
            <a:pPr algn="l" rtl="0"/>
            <a:r>
              <a:rPr lang="en-US" dirty="0"/>
              <a:t>SELECT  </a:t>
            </a:r>
            <a:r>
              <a:rPr lang="en-US" dirty="0" smtClean="0"/>
              <a:t>Employeeid,10*(Salary+3000) </a:t>
            </a:r>
            <a:r>
              <a:rPr lang="en-US" dirty="0"/>
              <a:t>From Employee</a:t>
            </a:r>
          </a:p>
          <a:p>
            <a:pPr algn="l" rtl="0"/>
            <a:endParaRPr lang="en-US" dirty="0" smtClean="0"/>
          </a:p>
          <a:p>
            <a:pPr marL="82296" indent="0" algn="l" rtl="0">
              <a:buNone/>
            </a:pPr>
            <a:endParaRPr lang="ar-EG" dirty="0"/>
          </a:p>
        </p:txBody>
      </p:sp>
    </p:spTree>
    <p:extLst>
      <p:ext uri="{BB962C8B-B14F-4D97-AF65-F5344CB8AC3E}">
        <p14:creationId xmlns:p14="http://schemas.microsoft.com/office/powerpoint/2010/main" val="629442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Null Value</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smtClean="0"/>
              <a:t>A null is value </a:t>
            </a:r>
            <a:r>
              <a:rPr lang="en-US" dirty="0"/>
              <a:t>that is </a:t>
            </a:r>
            <a:r>
              <a:rPr lang="en-US" dirty="0" smtClean="0"/>
              <a:t>unavailable,unknown,unassigned</a:t>
            </a:r>
          </a:p>
          <a:p>
            <a:pPr algn="l" rtl="0"/>
            <a:r>
              <a:rPr lang="en-US" dirty="0" smtClean="0"/>
              <a:t>A null is not zero or blank space</a:t>
            </a:r>
          </a:p>
          <a:p>
            <a:pPr algn="l" rtl="0"/>
            <a:endParaRPr lang="en-US" dirty="0" smtClean="0"/>
          </a:p>
          <a:p>
            <a:pPr algn="l" rtl="0"/>
            <a:r>
              <a:rPr lang="en-US" dirty="0" smtClean="0"/>
              <a:t>Select </a:t>
            </a:r>
            <a:r>
              <a:rPr lang="en-US" dirty="0" err="1" smtClean="0"/>
              <a:t>Employeeid</a:t>
            </a:r>
            <a:r>
              <a:rPr lang="en-US" dirty="0" smtClean="0"/>
              <a:t> , </a:t>
            </a:r>
            <a:r>
              <a:rPr lang="en-US" dirty="0" err="1" smtClean="0"/>
              <a:t>MobileNo</a:t>
            </a:r>
            <a:endParaRPr lang="en-US" dirty="0" smtClean="0"/>
          </a:p>
          <a:p>
            <a:pPr marL="82296" indent="0" algn="l" rtl="0">
              <a:buNone/>
            </a:pPr>
            <a:r>
              <a:rPr lang="en-US" dirty="0"/>
              <a:t> </a:t>
            </a:r>
            <a:r>
              <a:rPr lang="en-US" dirty="0" smtClean="0"/>
              <a:t>From Employee </a:t>
            </a:r>
            <a:endParaRPr lang="en-US" dirty="0"/>
          </a:p>
          <a:p>
            <a:pPr algn="l" rtl="0"/>
            <a:endParaRPr lang="en-US" dirty="0" smtClean="0"/>
          </a:p>
          <a:p>
            <a:pPr marL="82296" indent="0" algn="l" rtl="0">
              <a:buNone/>
            </a:pPr>
            <a:endParaRPr lang="ar-EG" dirty="0"/>
          </a:p>
        </p:txBody>
      </p:sp>
    </p:spTree>
    <p:extLst>
      <p:ext uri="{BB962C8B-B14F-4D97-AF65-F5344CB8AC3E}">
        <p14:creationId xmlns:p14="http://schemas.microsoft.com/office/powerpoint/2010/main" val="3848865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Null Values In </a:t>
            </a:r>
            <a:br>
              <a:rPr lang="en-US" dirty="0" smtClean="0"/>
            </a:br>
            <a:r>
              <a:rPr lang="en-US" dirty="0" smtClean="0"/>
              <a:t>   </a:t>
            </a:r>
            <a:r>
              <a:rPr lang="en-US" dirty="0" err="1" smtClean="0"/>
              <a:t>Arithmatic</a:t>
            </a:r>
            <a:r>
              <a:rPr lang="en-US" dirty="0" smtClean="0"/>
              <a:t> Expressions </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smtClean="0"/>
              <a:t>Select  </a:t>
            </a:r>
            <a:r>
              <a:rPr lang="en-US" dirty="0" err="1" smtClean="0"/>
              <a:t>Employeeid</a:t>
            </a:r>
            <a:r>
              <a:rPr lang="en-US" dirty="0" smtClean="0"/>
              <a:t> ,Salary * 10 </a:t>
            </a:r>
          </a:p>
          <a:p>
            <a:pPr marL="82296" indent="0" algn="l" rtl="0">
              <a:buNone/>
            </a:pPr>
            <a:r>
              <a:rPr lang="en-US" dirty="0"/>
              <a:t> </a:t>
            </a:r>
            <a:r>
              <a:rPr lang="en-US" dirty="0" smtClean="0"/>
              <a:t>From Employee </a:t>
            </a:r>
            <a:endParaRPr lang="en-US" dirty="0"/>
          </a:p>
          <a:p>
            <a:pPr marL="82296" indent="0" algn="l" rtl="0">
              <a:buNone/>
            </a:pPr>
            <a:endParaRPr lang="en-US" dirty="0" smtClean="0"/>
          </a:p>
          <a:p>
            <a:pPr marL="82296" indent="0" algn="l" rtl="0">
              <a:buNone/>
            </a:pPr>
            <a:endParaRPr lang="ar-EG" dirty="0"/>
          </a:p>
        </p:txBody>
      </p:sp>
    </p:spTree>
    <p:extLst>
      <p:ext uri="{BB962C8B-B14F-4D97-AF65-F5344CB8AC3E}">
        <p14:creationId xmlns:p14="http://schemas.microsoft.com/office/powerpoint/2010/main" val="2598020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Conditions</a:t>
            </a:r>
            <a:endParaRPr lang="ar-EG" dirty="0"/>
          </a:p>
        </p:txBody>
      </p:sp>
      <p:sp>
        <p:nvSpPr>
          <p:cNvPr id="3" name="Content Placeholder 2"/>
          <p:cNvSpPr>
            <a:spLocks noGrp="1"/>
          </p:cNvSpPr>
          <p:nvPr>
            <p:ph idx="1"/>
          </p:nvPr>
        </p:nvSpPr>
        <p:spPr/>
        <p:txBody>
          <a:bodyPr/>
          <a:lstStyle/>
          <a:p>
            <a:pPr algn="l" rtl="0"/>
            <a:r>
              <a:rPr lang="en-US" dirty="0"/>
              <a:t>The WHERE conditions filter the output of the FROM clause and restrict the rows that will be </a:t>
            </a:r>
            <a:r>
              <a:rPr lang="en-US" dirty="0" smtClean="0"/>
              <a:t>returned in </a:t>
            </a:r>
            <a:r>
              <a:rPr lang="en-US" dirty="0"/>
              <a:t>the result set. The conditions can refer to the data within the tables, expressions, built-in SQL </a:t>
            </a:r>
            <a:r>
              <a:rPr lang="en-US" dirty="0" smtClean="0"/>
              <a:t>Server scalar </a:t>
            </a:r>
            <a:r>
              <a:rPr lang="en-US" dirty="0"/>
              <a:t>functions, or user-defined functions.</a:t>
            </a:r>
            <a:endParaRPr lang="ar-EG" dirty="0"/>
          </a:p>
        </p:txBody>
      </p:sp>
    </p:spTree>
    <p:extLst>
      <p:ext uri="{BB962C8B-B14F-4D97-AF65-F5344CB8AC3E}">
        <p14:creationId xmlns:p14="http://schemas.microsoft.com/office/powerpoint/2010/main" val="151813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a:t>
            </a:r>
            <a:endParaRPr lang="ar-EG" dirty="0"/>
          </a:p>
        </p:txBody>
      </p:sp>
      <p:sp>
        <p:nvSpPr>
          <p:cNvPr id="3" name="Content Placeholder 2"/>
          <p:cNvSpPr>
            <a:spLocks noGrp="1"/>
          </p:cNvSpPr>
          <p:nvPr>
            <p:ph idx="1"/>
          </p:nvPr>
        </p:nvSpPr>
        <p:spPr/>
        <p:txBody>
          <a:bodyPr/>
          <a:lstStyle/>
          <a:p>
            <a:endParaRPr lang="ar-EG"/>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296717"/>
            <a:ext cx="5600700" cy="226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29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ar-EG" dirty="0"/>
          </a:p>
        </p:txBody>
      </p:sp>
      <p:sp>
        <p:nvSpPr>
          <p:cNvPr id="3" name="Content Placeholder 2"/>
          <p:cNvSpPr>
            <a:spLocks noGrp="1"/>
          </p:cNvSpPr>
          <p:nvPr>
            <p:ph idx="1"/>
          </p:nvPr>
        </p:nvSpPr>
        <p:spPr/>
        <p:txBody>
          <a:bodyPr/>
          <a:lstStyle/>
          <a:p>
            <a:pPr algn="l" rtl="0"/>
            <a:r>
              <a:rPr lang="en-US" dirty="0" smtClean="0"/>
              <a:t>S-Q-L or sequel</a:t>
            </a:r>
          </a:p>
          <a:p>
            <a:pPr algn="l" rtl="0"/>
            <a:r>
              <a:rPr lang="en-US" dirty="0" smtClean="0"/>
              <a:t> </a:t>
            </a:r>
            <a:r>
              <a:rPr lang="en-US" dirty="0"/>
              <a:t>SQL is both an ANSI and ISO standard language based on the relational model, designed for </a:t>
            </a:r>
            <a:r>
              <a:rPr lang="en-US" dirty="0" smtClean="0"/>
              <a:t>querying and </a:t>
            </a:r>
            <a:r>
              <a:rPr lang="en-US" dirty="0"/>
              <a:t>managing data in an </a:t>
            </a:r>
            <a:r>
              <a:rPr lang="en-US" dirty="0" smtClean="0"/>
              <a:t>RDBMS</a:t>
            </a:r>
          </a:p>
          <a:p>
            <a:pPr algn="l" rtl="0"/>
            <a:r>
              <a:rPr lang="en-US" dirty="0" smtClean="0"/>
              <a:t>SQL used a declarative programming paradigm not imperative </a:t>
            </a:r>
          </a:p>
          <a:p>
            <a:pPr marL="82296" indent="0" algn="l" rtl="0">
              <a:buNone/>
            </a:pPr>
            <a:endParaRPr lang="ar-EG" dirty="0"/>
          </a:p>
        </p:txBody>
      </p:sp>
    </p:spTree>
    <p:extLst>
      <p:ext uri="{BB962C8B-B14F-4D97-AF65-F5344CB8AC3E}">
        <p14:creationId xmlns:p14="http://schemas.microsoft.com/office/powerpoint/2010/main" val="1595086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between search condition</a:t>
            </a:r>
            <a:endParaRPr lang="ar-EG" dirty="0"/>
          </a:p>
        </p:txBody>
      </p:sp>
      <p:sp>
        <p:nvSpPr>
          <p:cNvPr id="3" name="Content Placeholder 2"/>
          <p:cNvSpPr>
            <a:spLocks noGrp="1"/>
          </p:cNvSpPr>
          <p:nvPr>
            <p:ph idx="1"/>
          </p:nvPr>
        </p:nvSpPr>
        <p:spPr/>
        <p:txBody>
          <a:bodyPr/>
          <a:lstStyle/>
          <a:p>
            <a:pPr algn="l" rtl="0"/>
            <a:r>
              <a:rPr lang="en-US" dirty="0"/>
              <a:t>greater than or equal to the first value, and less </a:t>
            </a:r>
            <a:r>
              <a:rPr lang="en-US" dirty="0" smtClean="0"/>
              <a:t>than or </a:t>
            </a:r>
            <a:r>
              <a:rPr lang="en-US" dirty="0"/>
              <a:t>equal to the second value</a:t>
            </a:r>
            <a:r>
              <a:rPr lang="en-US" dirty="0" smtClean="0"/>
              <a:t>.</a:t>
            </a:r>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121479890"/>
              </p:ext>
            </p:extLst>
          </p:nvPr>
        </p:nvGraphicFramePr>
        <p:xfrm>
          <a:off x="2400886" y="2895600"/>
          <a:ext cx="5752514" cy="3581400"/>
        </p:xfrm>
        <a:graphic>
          <a:graphicData uri="http://schemas.openxmlformats.org/drawingml/2006/table">
            <a:tbl>
              <a:tblPr rtl="1" firstRow="1" bandRow="1">
                <a:tableStyleId>{5C22544A-7EE6-4342-B048-85BDC9FD1C3A}</a:tableStyleId>
              </a:tblPr>
              <a:tblGrid>
                <a:gridCol w="5752514"/>
              </a:tblGrid>
              <a:tr h="35814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0" i="0" u="none" strike="noStrike" kern="1200" baseline="0" dirty="0" err="1" smtClean="0">
                          <a:solidFill>
                            <a:schemeClr val="lt1"/>
                          </a:solidFill>
                          <a:latin typeface="+mn-lt"/>
                          <a:ea typeface="+mn-ea"/>
                          <a:cs typeface="+mn-cs"/>
                        </a:rPr>
                        <a:t>EmployeeName</a:t>
                      </a:r>
                      <a:r>
                        <a:rPr kumimoji="0" lang="en-US" sz="1400" b="0" i="0" u="none" strike="noStrike" kern="1200" baseline="0" dirty="0" smtClean="0">
                          <a:solidFill>
                            <a:schemeClr val="lt1"/>
                          </a:solidFill>
                          <a:latin typeface="+mn-lt"/>
                          <a:ea typeface="+mn-ea"/>
                          <a:cs typeface="+mn-cs"/>
                        </a:rPr>
                        <a:t> , salary</a:t>
                      </a:r>
                    </a:p>
                    <a:p>
                      <a:pPr algn="l" rtl="0"/>
                      <a:r>
                        <a:rPr kumimoji="0" lang="en-US" sz="1400" b="0" i="0" u="none" strike="noStrike" kern="1200" baseline="0" dirty="0" smtClean="0">
                          <a:solidFill>
                            <a:schemeClr val="lt1"/>
                          </a:solidFill>
                          <a:latin typeface="+mn-lt"/>
                          <a:ea typeface="+mn-ea"/>
                          <a:cs typeface="+mn-cs"/>
                        </a:rPr>
                        <a:t>FROM  Employees</a:t>
                      </a:r>
                    </a:p>
                    <a:p>
                      <a:pPr algn="l" rtl="0"/>
                      <a:r>
                        <a:rPr kumimoji="0" lang="en-US" sz="1400" b="0" i="0" u="none" strike="noStrike" kern="1200" baseline="0" dirty="0" smtClean="0">
                          <a:solidFill>
                            <a:schemeClr val="lt1"/>
                          </a:solidFill>
                          <a:latin typeface="+mn-lt"/>
                          <a:ea typeface="+mn-ea"/>
                          <a:cs typeface="+mn-cs"/>
                        </a:rPr>
                        <a:t>WHERE salary &gt; 2000</a:t>
                      </a: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SELECT  </a:t>
                      </a:r>
                      <a:r>
                        <a:rPr kumimoji="0" lang="en-US" sz="1400" b="0" i="0" u="none" strike="noStrike" kern="1200" baseline="0" dirty="0" err="1" smtClean="0">
                          <a:solidFill>
                            <a:schemeClr val="lt1"/>
                          </a:solidFill>
                          <a:latin typeface="+mn-lt"/>
                          <a:ea typeface="+mn-ea"/>
                          <a:cs typeface="+mn-cs"/>
                        </a:rPr>
                        <a:t>EmployeeName</a:t>
                      </a:r>
                      <a:r>
                        <a:rPr kumimoji="0" lang="en-US" sz="1400" b="0" i="0" u="none" strike="noStrike" kern="1200" baseline="0" dirty="0" smtClean="0">
                          <a:solidFill>
                            <a:schemeClr val="lt1"/>
                          </a:solidFill>
                          <a:latin typeface="+mn-lt"/>
                          <a:ea typeface="+mn-ea"/>
                          <a:cs typeface="+mn-cs"/>
                        </a:rPr>
                        <a:t> , salary</a:t>
                      </a:r>
                    </a:p>
                    <a:p>
                      <a:pPr algn="l" rtl="0"/>
                      <a:r>
                        <a:rPr kumimoji="0" lang="en-US" sz="1400" b="0" i="0" u="none" strike="noStrike" kern="1200" baseline="0" dirty="0" smtClean="0">
                          <a:solidFill>
                            <a:schemeClr val="lt1"/>
                          </a:solidFill>
                          <a:latin typeface="+mn-lt"/>
                          <a:ea typeface="+mn-ea"/>
                          <a:cs typeface="+mn-cs"/>
                        </a:rPr>
                        <a:t>FROM  Employees</a:t>
                      </a:r>
                    </a:p>
                    <a:p>
                      <a:pPr algn="l" rtl="0"/>
                      <a:r>
                        <a:rPr kumimoji="0" lang="en-US" sz="1400" b="0" i="0" u="none" strike="noStrike" kern="1200" baseline="0" dirty="0" smtClean="0">
                          <a:solidFill>
                            <a:schemeClr val="lt1"/>
                          </a:solidFill>
                          <a:latin typeface="+mn-lt"/>
                          <a:ea typeface="+mn-ea"/>
                          <a:cs typeface="+mn-cs"/>
                        </a:rPr>
                        <a:t>WHERE salary between 2000 and 4000</a:t>
                      </a:r>
                    </a:p>
                    <a:p>
                      <a:pPr algn="l" rtl="0"/>
                      <a:endParaRPr lang="ar-EG" sz="1400" dirty="0"/>
                    </a:p>
                  </a:txBody>
                  <a:tcPr marL="68580" marR="68580" marT="34290" marB="34290"/>
                </a:tc>
              </a:tr>
            </a:tbl>
          </a:graphicData>
        </a:graphic>
      </p:graphicFrame>
    </p:spTree>
    <p:extLst>
      <p:ext uri="{BB962C8B-B14F-4D97-AF65-F5344CB8AC3E}">
        <p14:creationId xmlns:p14="http://schemas.microsoft.com/office/powerpoint/2010/main" val="320387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with a list</a:t>
            </a:r>
            <a:endParaRPr lang="ar-EG" dirty="0"/>
          </a:p>
        </p:txBody>
      </p:sp>
      <p:sp>
        <p:nvSpPr>
          <p:cNvPr id="3" name="Content Placeholder 2"/>
          <p:cNvSpPr>
            <a:spLocks noGrp="1"/>
          </p:cNvSpPr>
          <p:nvPr>
            <p:ph idx="1"/>
          </p:nvPr>
        </p:nvSpPr>
        <p:spPr/>
        <p:txBody>
          <a:bodyPr/>
          <a:lstStyle/>
          <a:p>
            <a:pPr algn="l" rtl="0"/>
            <a:r>
              <a:rPr lang="en-US" dirty="0"/>
              <a:t>The WHERE condition can compare the test value against the values in a list using </a:t>
            </a:r>
            <a:r>
              <a:rPr lang="en-US" dirty="0" smtClean="0"/>
              <a:t>IN. IN operator </a:t>
            </a:r>
            <a:r>
              <a:rPr lang="en-US" dirty="0"/>
              <a:t>can also be mixed with a NOT to reverse the condition.</a:t>
            </a:r>
            <a:endParaRPr lang="ar-EG" dirty="0"/>
          </a:p>
        </p:txBody>
      </p:sp>
    </p:spTree>
    <p:extLst>
      <p:ext uri="{BB962C8B-B14F-4D97-AF65-F5344CB8AC3E}">
        <p14:creationId xmlns:p14="http://schemas.microsoft.com/office/powerpoint/2010/main" val="1153316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operator</a:t>
            </a:r>
            <a:endParaRPr lang="ar-EG" dirty="0"/>
          </a:p>
        </p:txBody>
      </p:sp>
      <p:sp>
        <p:nvSpPr>
          <p:cNvPr id="3" name="Content Placeholder 2"/>
          <p:cNvSpPr>
            <a:spLocks noGrp="1"/>
          </p:cNvSpPr>
          <p:nvPr>
            <p:ph idx="1"/>
          </p:nvPr>
        </p:nvSpPr>
        <p:spPr/>
        <p:txBody>
          <a:bodyPr/>
          <a:lstStyle/>
          <a:p>
            <a:pPr algn="l" rtl="0"/>
            <a:r>
              <a:rPr lang="en-US" dirty="0"/>
              <a:t>The LIKE search condition uses wildcards to search for patterns within a string</a:t>
            </a:r>
            <a:r>
              <a:rPr lang="en-US" dirty="0" smtClean="0"/>
              <a:t>.</a:t>
            </a:r>
          </a:p>
          <a:p>
            <a:pPr algn="l" rtl="0"/>
            <a:endParaRPr lang="ar-EG"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407" y="3529012"/>
            <a:ext cx="5436394"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145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NULL Condition</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Employeename,MobileNo</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a:t>
            </a:r>
            <a:r>
              <a:rPr lang="en-US" dirty="0" err="1" smtClean="0"/>
              <a:t>Mobileno</a:t>
            </a:r>
            <a:r>
              <a:rPr lang="en-US" dirty="0" smtClean="0"/>
              <a:t> is NULL</a:t>
            </a:r>
            <a:endParaRPr lang="ar-EG" dirty="0"/>
          </a:p>
        </p:txBody>
      </p:sp>
    </p:spTree>
    <p:extLst>
      <p:ext uri="{BB962C8B-B14F-4D97-AF65-F5344CB8AC3E}">
        <p14:creationId xmlns:p14="http://schemas.microsoft.com/office/powerpoint/2010/main" val="4080473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Condition</a:t>
            </a:r>
            <a:endParaRPr lang="ar-EG" dirty="0"/>
          </a:p>
        </p:txBody>
      </p:sp>
      <p:sp>
        <p:nvSpPr>
          <p:cNvPr id="3" name="Content Placeholder 2"/>
          <p:cNvSpPr>
            <a:spLocks noGrp="1"/>
          </p:cNvSpPr>
          <p:nvPr>
            <p:ph idx="1"/>
          </p:nvPr>
        </p:nvSpPr>
        <p:spPr/>
        <p:txBody>
          <a:bodyPr/>
          <a:lstStyle/>
          <a:p>
            <a:pPr algn="l" rtl="0"/>
            <a:r>
              <a:rPr lang="en-US" dirty="0"/>
              <a:t>Returns True If Both Conditions are </a:t>
            </a:r>
            <a:r>
              <a:rPr lang="en-US" dirty="0" smtClean="0"/>
              <a:t>True</a:t>
            </a:r>
            <a:endParaRPr lang="en-US" dirty="0"/>
          </a:p>
          <a:p>
            <a:pPr algn="l" rtl="0"/>
            <a:endParaRPr lang="en-US" dirty="0" smtClean="0"/>
          </a:p>
          <a:p>
            <a:pPr algn="l" rtl="0"/>
            <a:endParaRPr lang="en-US" dirty="0"/>
          </a:p>
          <a:p>
            <a:pPr algn="l" rtl="0"/>
            <a:endParaRPr lang="en-US" dirty="0" smtClean="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&gt;3000</a:t>
            </a:r>
          </a:p>
          <a:p>
            <a:pPr marL="82296" indent="0" algn="l" rtl="0">
              <a:buNone/>
            </a:pPr>
            <a:r>
              <a:rPr lang="en-US" dirty="0" smtClean="0"/>
              <a:t>And </a:t>
            </a:r>
            <a:r>
              <a:rPr lang="en-US" dirty="0" err="1" smtClean="0"/>
              <a:t>employeename</a:t>
            </a:r>
            <a:r>
              <a:rPr lang="en-US" dirty="0" smtClean="0"/>
              <a:t> like ‘ad%’</a:t>
            </a:r>
            <a:endParaRPr lang="ar-EG" dirty="0"/>
          </a:p>
        </p:txBody>
      </p:sp>
    </p:spTree>
    <p:extLst>
      <p:ext uri="{BB962C8B-B14F-4D97-AF65-F5344CB8AC3E}">
        <p14:creationId xmlns:p14="http://schemas.microsoft.com/office/powerpoint/2010/main" val="40927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Condition</a:t>
            </a:r>
            <a:endParaRPr lang="ar-EG" dirty="0"/>
          </a:p>
        </p:txBody>
      </p:sp>
      <p:sp>
        <p:nvSpPr>
          <p:cNvPr id="3" name="Content Placeholder 2"/>
          <p:cNvSpPr>
            <a:spLocks noGrp="1"/>
          </p:cNvSpPr>
          <p:nvPr>
            <p:ph idx="1"/>
          </p:nvPr>
        </p:nvSpPr>
        <p:spPr/>
        <p:txBody>
          <a:bodyPr/>
          <a:lstStyle/>
          <a:p>
            <a:pPr algn="l" rtl="0"/>
            <a:r>
              <a:rPr lang="en-US" dirty="0"/>
              <a:t>Returns True If </a:t>
            </a:r>
            <a:r>
              <a:rPr lang="en-US" dirty="0" smtClean="0"/>
              <a:t>One Condition is True</a:t>
            </a:r>
            <a:endParaRPr lang="en-US" dirty="0"/>
          </a:p>
          <a:p>
            <a:pPr algn="l" rtl="0"/>
            <a:endParaRPr lang="en-US" dirty="0" smtClean="0"/>
          </a:p>
          <a:p>
            <a:pPr algn="l" rtl="0"/>
            <a:endParaRPr lang="en-US" dirty="0"/>
          </a:p>
          <a:p>
            <a:pPr algn="l" rtl="0"/>
            <a:endParaRPr lang="en-US" dirty="0" smtClean="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&gt;3000</a:t>
            </a:r>
          </a:p>
          <a:p>
            <a:pPr marL="82296" indent="0" algn="l" rtl="0">
              <a:buNone/>
            </a:pPr>
            <a:r>
              <a:rPr lang="en-US" dirty="0" smtClean="0"/>
              <a:t>OR </a:t>
            </a:r>
            <a:r>
              <a:rPr lang="en-US" dirty="0" err="1" smtClean="0"/>
              <a:t>employeename</a:t>
            </a:r>
            <a:r>
              <a:rPr lang="en-US" dirty="0" smtClean="0"/>
              <a:t> like ‘ad%’</a:t>
            </a:r>
            <a:endParaRPr lang="ar-EG" dirty="0"/>
          </a:p>
        </p:txBody>
      </p:sp>
    </p:spTree>
    <p:extLst>
      <p:ext uri="{BB962C8B-B14F-4D97-AF65-F5344CB8AC3E}">
        <p14:creationId xmlns:p14="http://schemas.microsoft.com/office/powerpoint/2010/main" val="3457994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Condition</a:t>
            </a:r>
            <a:endParaRPr lang="ar-EG" dirty="0"/>
          </a:p>
        </p:txBody>
      </p:sp>
      <p:sp>
        <p:nvSpPr>
          <p:cNvPr id="3" name="Content Placeholder 2"/>
          <p:cNvSpPr>
            <a:spLocks noGrp="1"/>
          </p:cNvSpPr>
          <p:nvPr>
            <p:ph idx="1"/>
          </p:nvPr>
        </p:nvSpPr>
        <p:spPr/>
        <p:txBody>
          <a:bodyPr/>
          <a:lstStyle/>
          <a:p>
            <a:pPr algn="l" rtl="0"/>
            <a:r>
              <a:rPr lang="en-US" dirty="0" smtClean="0"/>
              <a:t>Returns True If Both Conditions are False</a:t>
            </a:r>
          </a:p>
          <a:p>
            <a:pPr algn="l" rtl="0"/>
            <a:endParaRPr lang="en-US" dirty="0" smtClean="0"/>
          </a:p>
          <a:p>
            <a:pPr algn="l" rtl="0"/>
            <a:endParaRPr lang="en-US" dirty="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not in (2000,3000,4000)</a:t>
            </a:r>
            <a:endParaRPr lang="ar-EG" dirty="0"/>
          </a:p>
        </p:txBody>
      </p:sp>
    </p:spTree>
    <p:extLst>
      <p:ext uri="{BB962C8B-B14F-4D97-AF65-F5344CB8AC3E}">
        <p14:creationId xmlns:p14="http://schemas.microsoft.com/office/powerpoint/2010/main" val="1120315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the Result Set</a:t>
            </a:r>
            <a:endParaRPr lang="ar-EG" dirty="0"/>
          </a:p>
        </p:txBody>
      </p:sp>
      <p:sp>
        <p:nvSpPr>
          <p:cNvPr id="3" name="Content Placeholder 2"/>
          <p:cNvSpPr>
            <a:spLocks noGrp="1"/>
          </p:cNvSpPr>
          <p:nvPr>
            <p:ph idx="1"/>
          </p:nvPr>
        </p:nvSpPr>
        <p:spPr/>
        <p:txBody>
          <a:bodyPr>
            <a:normAutofit/>
          </a:bodyPr>
          <a:lstStyle/>
          <a:p>
            <a:pPr algn="l" rtl="0"/>
            <a:r>
              <a:rPr lang="en-US" dirty="0"/>
              <a:t>SQL Server usually returns the data in the order of the primary key (because that’s probably the clustered index), but there’s no logical guarantee of that order.</a:t>
            </a:r>
          </a:p>
          <a:p>
            <a:pPr algn="l" rtl="0"/>
            <a:r>
              <a:rPr lang="en-US" dirty="0"/>
              <a:t>The only correct way to sort the results is with an ORDER BY clause.</a:t>
            </a:r>
          </a:p>
          <a:p>
            <a:pPr algn="l" rtl="0"/>
            <a:r>
              <a:rPr lang="en-US" dirty="0"/>
              <a:t>Sort order can be specified as ASC (ascending) or DESC (descending) for each column.</a:t>
            </a:r>
          </a:p>
          <a:p>
            <a:pPr marL="61722" indent="0">
              <a:buNone/>
            </a:pPr>
            <a:endParaRPr lang="ar-EG" dirty="0"/>
          </a:p>
        </p:txBody>
      </p:sp>
    </p:spTree>
    <p:extLst>
      <p:ext uri="{BB962C8B-B14F-4D97-AF65-F5344CB8AC3E}">
        <p14:creationId xmlns:p14="http://schemas.microsoft.com/office/powerpoint/2010/main" val="3435392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Top</a:t>
            </a:r>
            <a:endParaRPr lang="ar-EG" dirty="0"/>
          </a:p>
        </p:txBody>
      </p:sp>
      <p:sp>
        <p:nvSpPr>
          <p:cNvPr id="3" name="Content Placeholder 2"/>
          <p:cNvSpPr>
            <a:spLocks noGrp="1"/>
          </p:cNvSpPr>
          <p:nvPr>
            <p:ph idx="1"/>
          </p:nvPr>
        </p:nvSpPr>
        <p:spPr/>
        <p:txBody>
          <a:bodyPr>
            <a:normAutofit/>
          </a:bodyPr>
          <a:lstStyle/>
          <a:p>
            <a:pPr algn="l" rtl="0"/>
            <a:r>
              <a:rPr lang="en-US" sz="1800" dirty="0"/>
              <a:t>TOP() predicate tells SQL Server to return only a few rows (either a fixed number or a percentage) based upon the options specified.</a:t>
            </a:r>
          </a:p>
          <a:p>
            <a:pPr algn="l" rtl="0"/>
            <a:endParaRPr lang="en-US" sz="1800" dirty="0"/>
          </a:p>
          <a:p>
            <a:pPr marL="61722" indent="0">
              <a:buNone/>
            </a:pPr>
            <a:endParaRPr lang="en-US" sz="1800" dirty="0"/>
          </a:p>
          <a:p>
            <a:pPr algn="l" rtl="0"/>
            <a:r>
              <a:rPr lang="en-US" sz="1800" dirty="0"/>
              <a:t>TOP() works hand-in-hand with ORDER BY. It’s the ORDER BY clause that determines which rows are first. If the SELECT statement does not have an ORDER BY clause, then the TOP() predicate still works by returning an unordered sampling of the result set.</a:t>
            </a:r>
            <a:endParaRPr lang="ar-EG" sz="1800" dirty="0"/>
          </a:p>
        </p:txBody>
      </p:sp>
    </p:spTree>
    <p:extLst>
      <p:ext uri="{BB962C8B-B14F-4D97-AF65-F5344CB8AC3E}">
        <p14:creationId xmlns:p14="http://schemas.microsoft.com/office/powerpoint/2010/main" val="1698760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random row</a:t>
            </a:r>
            <a:endParaRPr lang="ar-EG" dirty="0"/>
          </a:p>
        </p:txBody>
      </p:sp>
      <p:sp>
        <p:nvSpPr>
          <p:cNvPr id="3" name="Content Placeholder 2"/>
          <p:cNvSpPr>
            <a:spLocks noGrp="1"/>
          </p:cNvSpPr>
          <p:nvPr>
            <p:ph idx="1"/>
          </p:nvPr>
        </p:nvSpPr>
        <p:spPr/>
        <p:txBody>
          <a:bodyPr>
            <a:normAutofit/>
          </a:bodyPr>
          <a:lstStyle/>
          <a:p>
            <a:pPr algn="l" rtl="0"/>
            <a:r>
              <a:rPr lang="en-US" dirty="0"/>
              <a:t>Using the TOP(1) predicate will return a single row, and sorting the result set by </a:t>
            </a:r>
            <a:r>
              <a:rPr lang="en-US" dirty="0" err="1"/>
              <a:t>newid</a:t>
            </a:r>
            <a:r>
              <a:rPr lang="en-US" dirty="0"/>
              <a:t>() </a:t>
            </a:r>
            <a:r>
              <a:rPr lang="en-US" dirty="0" smtClean="0"/>
              <a:t>randomizes the </a:t>
            </a:r>
            <a:r>
              <a:rPr lang="en-US" dirty="0"/>
              <a:t>sort. Together they will return a random row each time the query is executed</a:t>
            </a:r>
            <a:r>
              <a:rPr lang="en-US" dirty="0" smtClean="0"/>
              <a:t>.</a:t>
            </a:r>
          </a:p>
          <a:p>
            <a:pPr algn="l" rtl="0"/>
            <a:r>
              <a:rPr lang="en-US" dirty="0" smtClean="0"/>
              <a:t>Example:</a:t>
            </a:r>
          </a:p>
          <a:p>
            <a:pPr algn="l" rtl="0"/>
            <a:r>
              <a:rPr lang="en-US" sz="1500" dirty="0"/>
              <a:t>select top(1)* from Instructor order by </a:t>
            </a:r>
            <a:r>
              <a:rPr lang="en-US" sz="1500" dirty="0" err="1"/>
              <a:t>newid</a:t>
            </a:r>
            <a:r>
              <a:rPr lang="en-US" sz="1500" dirty="0"/>
              <a:t>();</a:t>
            </a:r>
          </a:p>
        </p:txBody>
      </p:sp>
    </p:spTree>
    <p:extLst>
      <p:ext uri="{BB962C8B-B14F-4D97-AF65-F5344CB8AC3E}">
        <p14:creationId xmlns:p14="http://schemas.microsoft.com/office/powerpoint/2010/main" val="161444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Categories</a:t>
            </a:r>
            <a:endParaRPr lang="ar-EG" dirty="0"/>
          </a:p>
        </p:txBody>
      </p:sp>
      <p:sp>
        <p:nvSpPr>
          <p:cNvPr id="3" name="Content Placeholder 2"/>
          <p:cNvSpPr>
            <a:spLocks noGrp="1"/>
          </p:cNvSpPr>
          <p:nvPr>
            <p:ph idx="1"/>
          </p:nvPr>
        </p:nvSpPr>
        <p:spPr/>
        <p:txBody>
          <a:bodyPr>
            <a:normAutofit/>
          </a:bodyPr>
          <a:lstStyle/>
          <a:p>
            <a:pPr algn="l" rtl="0"/>
            <a:r>
              <a:rPr lang="en-US" dirty="0" smtClean="0"/>
              <a:t>DDL: stands for </a:t>
            </a:r>
            <a:r>
              <a:rPr lang="en-US" dirty="0"/>
              <a:t>Data Definition </a:t>
            </a:r>
            <a:r>
              <a:rPr lang="en-US" dirty="0" smtClean="0"/>
              <a:t>Language, deals with object definition and include statements such as CREATE, ALTER, DROP.</a:t>
            </a:r>
          </a:p>
          <a:p>
            <a:pPr algn="l" rtl="0"/>
            <a:r>
              <a:rPr lang="en-US" dirty="0" smtClean="0"/>
              <a:t>DML: stands for Data Manipulation Language DML allows you to query and modify data and includes statements such as </a:t>
            </a:r>
            <a:r>
              <a:rPr lang="en-US" i="1" dirty="0" smtClean="0"/>
              <a:t>SELECT, INSERT, UPDATE, DELETE, TRUNCATE, </a:t>
            </a:r>
            <a:r>
              <a:rPr lang="en-US" dirty="0" smtClean="0"/>
              <a:t>and </a:t>
            </a:r>
            <a:r>
              <a:rPr lang="en-US" i="1" dirty="0" smtClean="0"/>
              <a:t>MERGE</a:t>
            </a:r>
            <a:r>
              <a:rPr lang="en-US" dirty="0" smtClean="0"/>
              <a:t>. </a:t>
            </a:r>
            <a:endParaRPr lang="ar-EG" dirty="0"/>
          </a:p>
        </p:txBody>
      </p:sp>
    </p:spTree>
    <p:extLst>
      <p:ext uri="{BB962C8B-B14F-4D97-AF65-F5344CB8AC3E}">
        <p14:creationId xmlns:p14="http://schemas.microsoft.com/office/powerpoint/2010/main" val="28812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SQL Categories(Cont.)</a:t>
            </a:r>
            <a:endParaRPr lang="ar-EG" dirty="0"/>
          </a:p>
        </p:txBody>
      </p:sp>
      <p:sp>
        <p:nvSpPr>
          <p:cNvPr id="3" name="Content Placeholder 2"/>
          <p:cNvSpPr>
            <a:spLocks noGrp="1"/>
          </p:cNvSpPr>
          <p:nvPr>
            <p:ph idx="1"/>
          </p:nvPr>
        </p:nvSpPr>
        <p:spPr/>
        <p:txBody>
          <a:bodyPr/>
          <a:lstStyle/>
          <a:p>
            <a:pPr algn="l" rtl="0"/>
            <a:r>
              <a:rPr lang="en-US" dirty="0" smtClean="0"/>
              <a:t>DCL: stands for data control language, </a:t>
            </a:r>
            <a:r>
              <a:rPr lang="en-US" dirty="0"/>
              <a:t>deals with permissions and includes statements such as </a:t>
            </a:r>
            <a:r>
              <a:rPr lang="en-US" i="1" dirty="0" smtClean="0"/>
              <a:t>GRANT </a:t>
            </a:r>
            <a:r>
              <a:rPr lang="en-US" dirty="0" smtClean="0"/>
              <a:t>and </a:t>
            </a:r>
            <a:r>
              <a:rPr lang="en-US" i="1" dirty="0" smtClean="0"/>
              <a:t>REVOKE</a:t>
            </a:r>
            <a:endParaRPr lang="ar-EG" dirty="0"/>
          </a:p>
        </p:txBody>
      </p:sp>
    </p:spTree>
    <p:extLst>
      <p:ext uri="{BB962C8B-B14F-4D97-AF65-F5344CB8AC3E}">
        <p14:creationId xmlns:p14="http://schemas.microsoft.com/office/powerpoint/2010/main" val="184596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t>
            </a:r>
            <a:endParaRPr lang="ar-EG" dirty="0"/>
          </a:p>
        </p:txBody>
      </p:sp>
      <p:sp>
        <p:nvSpPr>
          <p:cNvPr id="3" name="Content Placeholder 2"/>
          <p:cNvSpPr>
            <a:spLocks noGrp="1"/>
          </p:cNvSpPr>
          <p:nvPr>
            <p:ph idx="1"/>
          </p:nvPr>
        </p:nvSpPr>
        <p:spPr>
          <a:xfrm>
            <a:off x="1066800" y="1447800"/>
            <a:ext cx="7866888" cy="4800600"/>
          </a:xfrm>
        </p:spPr>
        <p:txBody>
          <a:bodyPr>
            <a:normAutofit fontScale="92500"/>
          </a:bodyPr>
          <a:lstStyle/>
          <a:p>
            <a:pPr algn="l" rtl="0"/>
            <a:r>
              <a:rPr lang="en-US" dirty="0"/>
              <a:t> </a:t>
            </a:r>
            <a:r>
              <a:rPr lang="en-US" dirty="0" smtClean="0"/>
              <a:t>Microsoft’s </a:t>
            </a:r>
            <a:r>
              <a:rPr lang="en-US" dirty="0"/>
              <a:t>and </a:t>
            </a:r>
            <a:r>
              <a:rPr lang="en-US" dirty="0" smtClean="0"/>
              <a:t>Sybase’s proprietary </a:t>
            </a:r>
            <a:r>
              <a:rPr lang="en-US" dirty="0"/>
              <a:t>extension to </a:t>
            </a:r>
            <a:r>
              <a:rPr lang="en-US" dirty="0" smtClean="0"/>
              <a:t>SQL.</a:t>
            </a:r>
          </a:p>
          <a:p>
            <a:pPr algn="l" rtl="0"/>
            <a:r>
              <a:rPr lang="en-US" dirty="0"/>
              <a:t> T-SQL expands on the SQL standard to </a:t>
            </a:r>
            <a:r>
              <a:rPr lang="en-US" dirty="0" smtClean="0"/>
              <a:t>include:</a:t>
            </a:r>
          </a:p>
          <a:p>
            <a:pPr marL="82296" indent="0" algn="l" rtl="0">
              <a:buNone/>
            </a:pPr>
            <a:r>
              <a:rPr lang="en-US" dirty="0" smtClean="0"/>
              <a:t>1-Procedural</a:t>
            </a:r>
            <a:r>
              <a:rPr lang="en-US" dirty="0"/>
              <a:t> </a:t>
            </a:r>
            <a:r>
              <a:rPr lang="en-US" dirty="0" smtClean="0"/>
              <a:t>Programming</a:t>
            </a:r>
          </a:p>
          <a:p>
            <a:pPr marL="82296" indent="0" algn="l" rtl="0">
              <a:buNone/>
            </a:pPr>
            <a:r>
              <a:rPr lang="en-US" dirty="0" smtClean="0"/>
              <a:t>2-Local Variables</a:t>
            </a:r>
          </a:p>
          <a:p>
            <a:pPr marL="82296" indent="0" algn="l" rtl="0">
              <a:buNone/>
            </a:pPr>
            <a:r>
              <a:rPr lang="en-US" dirty="0" smtClean="0"/>
              <a:t>3-</a:t>
            </a:r>
            <a:r>
              <a:rPr lang="en-US" dirty="0"/>
              <a:t>various support functions for string </a:t>
            </a:r>
            <a:r>
              <a:rPr lang="en-US" dirty="0" smtClean="0"/>
              <a:t>processing</a:t>
            </a:r>
          </a:p>
          <a:p>
            <a:pPr marL="82296" indent="0" algn="l" rtl="0">
              <a:buNone/>
            </a:pPr>
            <a:r>
              <a:rPr lang="en-US" dirty="0" smtClean="0"/>
              <a:t>4-changes to the UPDATE and DELETE statements.</a:t>
            </a:r>
          </a:p>
          <a:p>
            <a:pPr marL="82296" indent="0" algn="l" rtl="0">
              <a:buNone/>
            </a:pPr>
            <a:endParaRPr lang="en-US" dirty="0" smtClean="0"/>
          </a:p>
          <a:p>
            <a:pPr algn="l" rtl="0"/>
            <a:endParaRPr lang="ar-EG" dirty="0"/>
          </a:p>
        </p:txBody>
      </p:sp>
    </p:spTree>
    <p:extLst>
      <p:ext uri="{BB962C8B-B14F-4D97-AF65-F5344CB8AC3E}">
        <p14:creationId xmlns:p14="http://schemas.microsoft.com/office/powerpoint/2010/main" val="59557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History</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5345233"/>
              </p:ext>
            </p:extLst>
          </p:nvPr>
        </p:nvGraphicFramePr>
        <p:xfrm>
          <a:off x="2514600" y="1295400"/>
          <a:ext cx="4952871" cy="5411788"/>
        </p:xfrm>
        <a:graphic>
          <a:graphicData uri="http://schemas.openxmlformats.org/drawingml/2006/table">
            <a:tbl>
              <a:tblPr/>
              <a:tblGrid>
                <a:gridCol w="1650957"/>
                <a:gridCol w="1650957"/>
                <a:gridCol w="1650957"/>
              </a:tblGrid>
              <a:tr h="264015">
                <a:tc>
                  <a:txBody>
                    <a:bodyPr/>
                    <a:lstStyle/>
                    <a:p>
                      <a:pPr algn="ctr" rtl="0"/>
                      <a:r>
                        <a:rPr lang="en-US" sz="1100" dirty="0" smtClean="0">
                          <a:effectLst/>
                        </a:rPr>
                        <a:t>year</a:t>
                      </a:r>
                      <a:endParaRPr lang="en-US" sz="1100" dirty="0">
                        <a:effectLst/>
                      </a:endParaRP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dirty="0" smtClean="0">
                          <a:effectLst/>
                        </a:rPr>
                        <a:t>Release</a:t>
                      </a:r>
                      <a:r>
                        <a:rPr lang="en-US" sz="1100" baseline="0" dirty="0" smtClean="0">
                          <a:effectLst/>
                        </a:rPr>
                        <a:t> name</a:t>
                      </a:r>
                      <a:endParaRPr lang="en-US" sz="1100" dirty="0">
                        <a:effectLst/>
                      </a:endParaRP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rtl="1"/>
                      <a:r>
                        <a:rPr lang="en-US" sz="1100" dirty="0" smtClean="0"/>
                        <a:t>Code name</a:t>
                      </a:r>
                      <a:endParaRPr lang="ar-EG" sz="1100" dirty="0"/>
                    </a:p>
                  </a:txBody>
                  <a:tcPr marL="55821" marR="55821" marT="27910" marB="27910">
                    <a:lnL w="9525" cap="flat" cmpd="sng" algn="ctr">
                      <a:solidFill>
                        <a:srgbClr val="AAAAAA"/>
                      </a:solidFill>
                      <a:prstDash val="solid"/>
                      <a:round/>
                      <a:headEnd type="none" w="med" len="med"/>
                      <a:tailEnd type="none" w="med" len="med"/>
                    </a:lnL>
                    <a:lnB w="9525" cap="flat" cmpd="sng" algn="ctr">
                      <a:solidFill>
                        <a:srgbClr val="AAAAAA"/>
                      </a:solidFill>
                      <a:prstDash val="solid"/>
                      <a:round/>
                      <a:headEnd type="none" w="med" len="med"/>
                      <a:tailEnd type="none" w="med" len="med"/>
                    </a:lnB>
                  </a:tcPr>
                </a:tc>
              </a:tr>
              <a:tr h="462079">
                <a:tc>
                  <a:txBody>
                    <a:bodyPr/>
                    <a:lstStyle/>
                    <a:p>
                      <a:r>
                        <a:rPr lang="ar-EG" sz="1100" dirty="0">
                          <a:effectLst/>
                        </a:rPr>
                        <a:t>1989</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1.0</a:t>
                      </a:r>
                      <a:br>
                        <a:rPr lang="en-US" sz="1100">
                          <a:effectLst/>
                        </a:rPr>
                      </a:br>
                      <a:r>
                        <a:rPr lang="en-US" sz="1100">
                          <a:effectLst/>
                        </a:rPr>
                        <a:t>(16 bit)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ar-EG" sz="1100" dirty="0">
                          <a:effectLst/>
                        </a:rPr>
                        <a: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dirty="0">
                          <a:effectLst/>
                        </a:rPr>
                        <a:t>1991</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SQL Server 1.1</a:t>
                      </a:r>
                      <a:br>
                        <a:rPr lang="en-US" sz="1100" dirty="0">
                          <a:effectLst/>
                        </a:rPr>
                      </a:br>
                      <a:r>
                        <a:rPr lang="en-US" sz="1100" dirty="0">
                          <a:effectLst/>
                        </a:rPr>
                        <a:t>(16 bit)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ar-EG" sz="1100" dirty="0">
                          <a:effectLst/>
                        </a:rPr>
                        <a: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1661">
                <a:tc>
                  <a:txBody>
                    <a:bodyPr/>
                    <a:lstStyle/>
                    <a:p>
                      <a:r>
                        <a:rPr lang="ar-EG" sz="1100">
                          <a:effectLst/>
                        </a:rPr>
                        <a:t>1993</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4.21</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SQLNT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6.0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SQL95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1996</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6.5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Hydra</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7.0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Sphinx</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a:effectLst/>
                        </a:rPr>
                        <a:t>1999</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7.0</a:t>
                      </a:r>
                      <a:br>
                        <a:rPr lang="en-US" sz="1100">
                          <a:effectLst/>
                        </a:rPr>
                      </a:br>
                      <a:r>
                        <a:rPr lang="en-US" sz="1100" u="none" strike="noStrike">
                          <a:solidFill>
                            <a:srgbClr val="0B0080"/>
                          </a:solidFill>
                          <a:effectLst/>
                          <a:hlinkClick r:id="rId3" tooltip="OLAP"/>
                        </a:rPr>
                        <a:t>OLAP</a:t>
                      </a:r>
                      <a:r>
                        <a:rPr lang="en-US" sz="1100">
                          <a:effectLst/>
                        </a:rPr>
                        <a:t> Tools</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Palato mania</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Shiloh</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a:effectLst/>
                        </a:rPr>
                        <a:t>2003</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2000</a:t>
                      </a:r>
                      <a:br>
                        <a:rPr lang="en-US" sz="1100">
                          <a:effectLst/>
                        </a:rPr>
                      </a:br>
                      <a:r>
                        <a:rPr lang="en-US" sz="1100">
                          <a:effectLst/>
                        </a:rPr>
                        <a:t>64-bit Edition</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Liberty</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Yukon</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Katmai</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Azure DB</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CloudDatabase</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1661">
                <a:tc>
                  <a:txBody>
                    <a:bodyPr/>
                    <a:lstStyle/>
                    <a:p>
                      <a:r>
                        <a:rPr lang="ar-EG" sz="1100">
                          <a:effectLst/>
                        </a:rPr>
                        <a:t>2010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2008 R2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Kilimanjaro (aka KJ)</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2012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Denali</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2014</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2014</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rtl="1"/>
                      <a:endParaRPr lang="ar-EG" sz="1100" dirty="0"/>
                    </a:p>
                  </a:txBody>
                  <a:tcPr marL="55821" marR="55821" marT="27910" marB="27910">
                    <a:lnL w="9525" cap="flat" cmpd="sng" algn="ctr">
                      <a:solidFill>
                        <a:srgbClr val="AAAAAA"/>
                      </a:solidFill>
                      <a:prstDash val="solid"/>
                      <a:round/>
                      <a:headEnd type="none" w="med" len="med"/>
                      <a:tailEnd type="none" w="med" len="med"/>
                    </a:lnL>
                    <a:lnT w="9525" cap="flat" cmpd="sng" algn="ctr">
                      <a:solidFill>
                        <a:srgbClr val="AAAAAA"/>
                      </a:solidFill>
                      <a:prstDash val="solid"/>
                      <a:round/>
                      <a:headEnd type="none" w="med" len="med"/>
                      <a:tailEnd type="none" w="med" len="med"/>
                    </a:lnT>
                  </a:tcPr>
                </a:tc>
              </a:tr>
            </a:tbl>
          </a:graphicData>
        </a:graphic>
      </p:graphicFrame>
      <p:sp>
        <p:nvSpPr>
          <p:cNvPr id="5" name="Rectangle 2"/>
          <p:cNvSpPr>
            <a:spLocks noChangeArrowheads="1"/>
          </p:cNvSpPr>
          <p:nvPr/>
        </p:nvSpPr>
        <p:spPr bwMode="auto">
          <a:xfrm>
            <a:off x="2895600" y="144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EG" sz="1800" b="0" i="0" u="none" strike="noStrike" cap="none" normalizeH="0" baseline="0" dirty="0" smtClean="0">
                <a:ln>
                  <a:noFill/>
                </a:ln>
                <a:solidFill>
                  <a:schemeClr val="tx1"/>
                </a:solidFill>
                <a:effectLst/>
                <a:latin typeface="Arial" pitchFamily="34" charset="0"/>
                <a:cs typeface="Arial" pitchFamily="34" charset="0"/>
              </a:rPr>
              <a:t/>
            </a:r>
            <a:br>
              <a:rPr kumimoji="0" lang="ar-EG" sz="1800" b="0" i="0" u="none" strike="noStrike" cap="none" normalizeH="0" baseline="0" dirty="0" smtClean="0">
                <a:ln>
                  <a:noFill/>
                </a:ln>
                <a:solidFill>
                  <a:schemeClr val="tx1"/>
                </a:solidFill>
                <a:effectLst/>
                <a:latin typeface="Arial" pitchFamily="34" charset="0"/>
                <a:cs typeface="Arial" pitchFamily="34" charset="0"/>
              </a:rPr>
            </a:b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947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Editions</a:t>
            </a:r>
            <a:endParaRPr lang="ar-E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2104126"/>
              </p:ext>
            </p:extLst>
          </p:nvPr>
        </p:nvGraphicFramePr>
        <p:xfrm>
          <a:off x="1435100" y="1264920"/>
          <a:ext cx="7023100" cy="5516880"/>
        </p:xfrm>
        <a:graphic>
          <a:graphicData uri="http://schemas.openxmlformats.org/drawingml/2006/table">
            <a:tbl>
              <a:tblPr rtl="1" firstRow="1" bandRow="1">
                <a:tableStyleId>{5C22544A-7EE6-4342-B048-85BDC9FD1C3A}</a:tableStyleId>
              </a:tblPr>
              <a:tblGrid>
                <a:gridCol w="3511550"/>
                <a:gridCol w="3511550"/>
              </a:tblGrid>
              <a:tr h="459670">
                <a:tc>
                  <a:txBody>
                    <a:bodyPr/>
                    <a:lstStyle/>
                    <a:p>
                      <a:pPr algn="l" rtl="0"/>
                      <a:r>
                        <a:rPr lang="en-US" sz="3200" dirty="0" smtClean="0"/>
                        <a:t>Description </a:t>
                      </a:r>
                      <a:endParaRPr lang="ar-EG" sz="3200" dirty="0"/>
                    </a:p>
                  </a:txBody>
                  <a:tcPr/>
                </a:tc>
                <a:tc>
                  <a:txBody>
                    <a:bodyPr/>
                    <a:lstStyle/>
                    <a:p>
                      <a:pPr algn="l" rtl="0"/>
                      <a:r>
                        <a:rPr lang="en-US" sz="3200" dirty="0" smtClean="0"/>
                        <a:t>Edition</a:t>
                      </a:r>
                      <a:r>
                        <a:rPr lang="en-US" dirty="0" smtClean="0"/>
                        <a:t> </a:t>
                      </a:r>
                      <a:endParaRPr lang="ar-EG" dirty="0"/>
                    </a:p>
                  </a:txBody>
                  <a:tcPr/>
                </a:tc>
              </a:tr>
              <a:tr h="1814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considered the premium edition of SQL Server. This edition is all-inclusive, meaning that it contains all the features available in every edition.	that supports a high level of mission-critical workloads, blazing-fast performance. 	</a:t>
                      </a:r>
                    </a:p>
                  </a:txBody>
                  <a:tcPr/>
                </a:tc>
                <a:tc>
                  <a:txBody>
                    <a:bodyPr/>
                    <a:lstStyle/>
                    <a:p>
                      <a:pPr algn="l" rtl="0"/>
                      <a:r>
                        <a:rPr lang="en-US" dirty="0" smtClean="0"/>
                        <a:t>Enterprise</a:t>
                      </a:r>
                      <a:endParaRPr lang="ar-EG" dirty="0"/>
                    </a:p>
                  </a:txBody>
                  <a:tcPr/>
                </a:tc>
              </a:tr>
              <a:tr h="943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a new edition to the SQL Server family. It is focused on delivering all-encompassing BI-focused solutions.	</a:t>
                      </a:r>
                    </a:p>
                  </a:txBody>
                  <a:tcPr/>
                </a:tc>
                <a:tc>
                  <a:txBody>
                    <a:bodyPr/>
                    <a:lstStyle/>
                    <a:p>
                      <a:pPr algn="l" rtl="0"/>
                      <a:r>
                        <a:rPr lang="en-US" dirty="0" smtClean="0"/>
                        <a:t>Business</a:t>
                      </a:r>
                      <a:r>
                        <a:rPr lang="en-US" baseline="0" dirty="0" smtClean="0"/>
                        <a:t> Intelligence </a:t>
                      </a:r>
                      <a:endParaRPr lang="ar-EG" dirty="0"/>
                    </a:p>
                  </a:txBody>
                  <a:tcPr/>
                </a:tc>
              </a:tr>
              <a:tr h="1161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it encompasses basic data management and BI capabilities that are more in line with the needs of smaller-scale deployments of SQL Server.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Standard 	</a:t>
                      </a:r>
                    </a:p>
                    <a:p>
                      <a:pPr algn="l" rtl="0"/>
                      <a:endParaRPr lang="ar-EG" dirty="0"/>
                    </a:p>
                  </a:txBody>
                  <a:tcPr/>
                </a:tc>
              </a:tr>
            </a:tbl>
          </a:graphicData>
        </a:graphic>
      </p:graphicFrame>
    </p:spTree>
    <p:extLst>
      <p:ext uri="{BB962C8B-B14F-4D97-AF65-F5344CB8AC3E}">
        <p14:creationId xmlns:p14="http://schemas.microsoft.com/office/powerpoint/2010/main" val="4458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6926053"/>
              </p:ext>
            </p:extLst>
          </p:nvPr>
        </p:nvGraphicFramePr>
        <p:xfrm>
          <a:off x="1435100" y="2362200"/>
          <a:ext cx="7499350" cy="295656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sz="3200" dirty="0" smtClean="0"/>
                        <a:t>Description</a:t>
                      </a:r>
                      <a:endParaRPr lang="ar-EG" sz="3200" dirty="0"/>
                    </a:p>
                  </a:txBody>
                  <a:tcPr/>
                </a:tc>
                <a:tc>
                  <a:txBody>
                    <a:bodyPr/>
                    <a:lstStyle/>
                    <a:p>
                      <a:pPr algn="l" rtl="0"/>
                      <a:r>
                        <a:rPr lang="en-US" sz="3200" dirty="0" smtClean="0"/>
                        <a:t>Edition </a:t>
                      </a:r>
                      <a:endParaRPr lang="ar-EG"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identical to the Enterprise edition, except that it is only licensed for development and test systems. You cannot use it for production purposes.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Developer 	</a:t>
                      </a:r>
                    </a:p>
                    <a:p>
                      <a:pPr algn="l" rtl="0"/>
                      <a:endParaRPr lang="ar-E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The Express version of SQL Server is a great entry-level product. It is perfect for learning and building small data-driven applications.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Express 	</a:t>
                      </a:r>
                    </a:p>
                    <a:p>
                      <a:pPr rtl="1"/>
                      <a:endParaRPr lang="ar-EG" dirty="0"/>
                    </a:p>
                  </a:txBody>
                  <a:tcPr/>
                </a:tc>
              </a:tr>
            </a:tbl>
          </a:graphicData>
        </a:graphic>
      </p:graphicFrame>
    </p:spTree>
    <p:extLst>
      <p:ext uri="{BB962C8B-B14F-4D97-AF65-F5344CB8AC3E}">
        <p14:creationId xmlns:p14="http://schemas.microsoft.com/office/powerpoint/2010/main" val="1889421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2D2C694801A4DB6AD919F0672F9F8" ma:contentTypeVersion="7" ma:contentTypeDescription="Create a new document." ma:contentTypeScope="" ma:versionID="1f1480a1ab6cdf808db5cf1774cd3249">
  <xsd:schema xmlns:xsd="http://www.w3.org/2001/XMLSchema" xmlns:xs="http://www.w3.org/2001/XMLSchema" xmlns:p="http://schemas.microsoft.com/office/2006/metadata/properties" xmlns:ns2="908510cd-1d82-4074-bcd7-84e2536b8156" targetNamespace="http://schemas.microsoft.com/office/2006/metadata/properties" ma:root="true" ma:fieldsID="7b43592a23166cd9057665150580b956" ns2:_="">
    <xsd:import namespace="908510cd-1d82-4074-bcd7-84e2536b81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510cd-1d82-4074-bcd7-84e2536b8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176C29-A810-4853-ACCF-833671BA9361}"/>
</file>

<file path=customXml/itemProps2.xml><?xml version="1.0" encoding="utf-8"?>
<ds:datastoreItem xmlns:ds="http://schemas.openxmlformats.org/officeDocument/2006/customXml" ds:itemID="{E607FDAA-988C-4CBA-ABF3-0DC90DE112E6}"/>
</file>

<file path=customXml/itemProps3.xml><?xml version="1.0" encoding="utf-8"?>
<ds:datastoreItem xmlns:ds="http://schemas.openxmlformats.org/officeDocument/2006/customXml" ds:itemID="{807BA4B4-6A0F-4ED3-A4BD-3DB9730BDC4E}"/>
</file>

<file path=docProps/app.xml><?xml version="1.0" encoding="utf-8"?>
<Properties xmlns="http://schemas.openxmlformats.org/officeDocument/2006/extended-properties" xmlns:vt="http://schemas.openxmlformats.org/officeDocument/2006/docPropsVTypes">
  <Template>Solstice</Template>
  <TotalTime>17372</TotalTime>
  <Words>4310</Words>
  <Application>Microsoft Office PowerPoint</Application>
  <PresentationFormat>On-screen Show (4:3)</PresentationFormat>
  <Paragraphs>558</Paragraphs>
  <Slides>39</Slides>
  <Notes>29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Client/Server Architecture</vt:lpstr>
      <vt:lpstr>Other Client/Server Architectures</vt:lpstr>
      <vt:lpstr>SQL</vt:lpstr>
      <vt:lpstr>SQL Categories</vt:lpstr>
      <vt:lpstr>SQL Categories(Cont.)</vt:lpstr>
      <vt:lpstr>T-SQL </vt:lpstr>
      <vt:lpstr>SQL Server History</vt:lpstr>
      <vt:lpstr>SQL Server Editions</vt:lpstr>
      <vt:lpstr>SQL Server Editions</vt:lpstr>
      <vt:lpstr>SQL Server Components </vt:lpstr>
      <vt:lpstr>:Database Engine</vt:lpstr>
      <vt:lpstr>SQL Server Management tools</vt:lpstr>
      <vt:lpstr>SQL Server Management tools</vt:lpstr>
      <vt:lpstr>SQL Server authentication</vt:lpstr>
      <vt:lpstr>SQL server databases:</vt:lpstr>
      <vt:lpstr>Select statement</vt:lpstr>
      <vt:lpstr>[Table Name]</vt:lpstr>
      <vt:lpstr>Selecting All Columns </vt:lpstr>
      <vt:lpstr>Selecting Specific Columns </vt:lpstr>
      <vt:lpstr>Column aliases</vt:lpstr>
      <vt:lpstr>Concatenation Operator </vt:lpstr>
      <vt:lpstr>Literal Column Strings </vt:lpstr>
      <vt:lpstr>Select Distinct</vt:lpstr>
      <vt:lpstr>Using Arithmetic Operators</vt:lpstr>
      <vt:lpstr>Operators Precedence</vt:lpstr>
      <vt:lpstr>Defining Null Value</vt:lpstr>
      <vt:lpstr>       Null Values In     Arithmatic Expressions </vt:lpstr>
      <vt:lpstr>Where Conditions</vt:lpstr>
      <vt:lpstr>Comparison operator</vt:lpstr>
      <vt:lpstr>Using the between search condition</vt:lpstr>
      <vt:lpstr>Comparing with a list</vt:lpstr>
      <vt:lpstr>Like operator</vt:lpstr>
      <vt:lpstr>Using NULL Condition</vt:lpstr>
      <vt:lpstr>AND Condition</vt:lpstr>
      <vt:lpstr>OR Condition</vt:lpstr>
      <vt:lpstr>NOT Condition</vt:lpstr>
      <vt:lpstr>Ordering the Result Set</vt:lpstr>
      <vt:lpstr>Top</vt:lpstr>
      <vt:lpstr>Selecting a random row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2012Microsoft SQL Server </dc:title>
  <dc:creator>mooshow</dc:creator>
  <cp:lastModifiedBy>ITD-Aadeal</cp:lastModifiedBy>
  <cp:revision>201</cp:revision>
  <dcterms:created xsi:type="dcterms:W3CDTF">2006-08-16T00:00:00Z</dcterms:created>
  <dcterms:modified xsi:type="dcterms:W3CDTF">2018-12-28T20:49:02Z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0x010100A642D2C694801A4DB6AD919F0672F9F8</vt:lpwstr>
  </property>
</Properties>
</file>