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9"/>
  </p:notesMasterIdLst>
  <p:sldIdLst>
    <p:sldId id="320" r:id="rId2"/>
    <p:sldId id="339" r:id="rId3"/>
    <p:sldId id="329" r:id="rId4"/>
    <p:sldId id="334" r:id="rId5"/>
    <p:sldId id="336" r:id="rId6"/>
    <p:sldId id="337" r:id="rId7"/>
    <p:sldId id="338" r:id="rId8"/>
  </p:sldIdLst>
  <p:sldSz cx="9144000" cy="5143500" type="screen16x9"/>
  <p:notesSz cx="6858000" cy="9144000"/>
  <p:embeddedFontLst>
    <p:embeddedFont>
      <p:font typeface="Abel" panose="02000506030000020004" pitchFamily="2" charset="0"/>
      <p:regular r:id="rId10"/>
    </p:embeddedFont>
    <p:embeddedFont>
      <p:font typeface="Bahiana" panose="020B0604020202020204" charset="0"/>
      <p:regular r:id="rId11"/>
    </p:embeddedFont>
    <p:embeddedFont>
      <p:font typeface="Calibri" panose="020F05020202040302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Hepta Slab Medium" panose="020B0604020202020204" charset="0"/>
      <p:regular r:id="rId20"/>
      <p:bold r:id="rId21"/>
    </p:embeddedFont>
    <p:embeddedFont>
      <p:font typeface="Hepta Slab SemiBold" panose="020B0604020202020204" charset="0"/>
      <p:regular r:id="rId22"/>
      <p:bold r:id="rId23"/>
    </p:embeddedFont>
    <p:embeddedFont>
      <p:font typeface="Sansit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AC8E9-34EC-4002-AB05-CF08E67B2BFC}">
  <a:tblStyle styleId="{BA8AC8E9-34EC-4002-AB05-CF08E67B2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172" autoAdjust="0"/>
  </p:normalViewPr>
  <p:slideViewPr>
    <p:cSldViewPr snapToGrid="0">
      <p:cViewPr varScale="1">
        <p:scale>
          <a:sx n="143" d="100"/>
          <a:sy n="143" d="100"/>
        </p:scale>
        <p:origin x="684" y="126"/>
      </p:cViewPr>
      <p:guideLst>
        <p:guide orient="horz" pos="1620"/>
        <p:guide pos="2880"/>
      </p:guideLst>
    </p:cSldViewPr>
  </p:slideViewPr>
  <p:outlineViewPr>
    <p:cViewPr>
      <p:scale>
        <a:sx n="33" d="100"/>
        <a:sy n="33" d="100"/>
      </p:scale>
      <p:origin x="0" y="-614"/>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3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3727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65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22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1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531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extLst>
      <p:ext uri="{BB962C8B-B14F-4D97-AF65-F5344CB8AC3E}">
        <p14:creationId xmlns:p14="http://schemas.microsoft.com/office/powerpoint/2010/main" val="307167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69" r:id="rId2"/>
    <p:sldLayoutId id="214748367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717125" y="2015945"/>
            <a:ext cx="5292558" cy="1929220"/>
          </a:xfrm>
          <a:prstGeom prst="roundRect">
            <a:avLst>
              <a:gd name="adj" fmla="val 7604"/>
            </a:avLst>
          </a:prstGeom>
          <a:noFill/>
          <a:ln w="38100">
            <a:noFill/>
          </a:ln>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Kernel is part of the system that runs in protected mode and is responsible for managing hardware resources and providing fundamental services to other software components by managing processes and providing functions called </a:t>
            </a:r>
            <a:r>
              <a:rPr lang="en-US" sz="1800"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system calls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access the filesystem and communication facilities.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717125" y="1236960"/>
            <a:ext cx="1704013" cy="461665"/>
          </a:xfrm>
          <a:prstGeom prst="rect">
            <a:avLst/>
          </a:prstGeom>
          <a:noFill/>
        </p:spPr>
        <p:txBody>
          <a:bodyPr wrap="square" rtlCol="0">
            <a:spAutoFit/>
          </a:bodyPr>
          <a:lstStyle/>
          <a:p>
            <a:r>
              <a:rPr lang="en-US" sz="2400" dirty="0"/>
              <a:t>The Kernel</a:t>
            </a:r>
          </a:p>
        </p:txBody>
      </p:sp>
    </p:spTree>
    <p:extLst>
      <p:ext uri="{BB962C8B-B14F-4D97-AF65-F5344CB8AC3E}">
        <p14:creationId xmlns:p14="http://schemas.microsoft.com/office/powerpoint/2010/main" val="1757758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700231" y="1698626"/>
            <a:ext cx="5434956" cy="3065825"/>
          </a:xfrm>
          <a:prstGeom prst="roundRect">
            <a:avLst>
              <a:gd name="adj" fmla="val 7604"/>
            </a:avLst>
          </a:prstGeom>
          <a:noFill/>
          <a:ln w="38100">
            <a:noFill/>
          </a:ln>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Unlike the earliest versions of UNIX, the FreeBSD Kernel </a:t>
            </a:r>
            <a:r>
              <a:rPr lang="en-US" sz="1800" i="1"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is not</a:t>
            </a:r>
            <a:r>
              <a:rPr lang="en-US" sz="1800"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partitioned into multiple processes. The monolithic kernel was chosen for simplicity and performance.</a:t>
            </a: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mostly interact with the system through a CLI called a </a:t>
            </a:r>
            <a:r>
              <a:rPr lang="en-US" sz="1800"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Shell</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through additional user application programs. Both are implemented with processes rather than being part of the Kernel.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717125" y="1236961"/>
            <a:ext cx="6297725" cy="461665"/>
          </a:xfrm>
          <a:prstGeom prst="rect">
            <a:avLst/>
          </a:prstGeom>
          <a:noFill/>
        </p:spPr>
        <p:txBody>
          <a:bodyPr wrap="square" rtlCol="0">
            <a:spAutoFit/>
          </a:bodyPr>
          <a:lstStyle/>
          <a:p>
            <a:r>
              <a:rPr lang="en-US" sz="2400" dirty="0"/>
              <a:t>Difference between UNIX &amp; FreeBSD Kernel</a:t>
            </a:r>
          </a:p>
        </p:txBody>
      </p:sp>
    </p:spTree>
    <p:extLst>
      <p:ext uri="{BB962C8B-B14F-4D97-AF65-F5344CB8AC3E}">
        <p14:creationId xmlns:p14="http://schemas.microsoft.com/office/powerpoint/2010/main" val="1018451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29910" y="699394"/>
            <a:ext cx="3011716" cy="247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8025" y="1330996"/>
            <a:ext cx="7946368" cy="607397"/>
          </a:xfrm>
          <a:prstGeom prst="roundRect">
            <a:avLst>
              <a:gd name="adj" fmla="val 7604"/>
            </a:avLst>
          </a:prstGeom>
          <a:noFill/>
          <a:ln w="38100">
            <a:noFill/>
          </a:ln>
        </p:spPr>
        <p:txBody>
          <a:bodyPr wrap="square" rtlCol="0">
            <a:spAutoFit/>
          </a:bodyPr>
          <a:lstStyle/>
          <a:p>
            <a:r>
              <a:rPr lang="en-US" sz="3200" b="1" dirty="0">
                <a:latin typeface="Abel" panose="02000506030000020004" pitchFamily="2" charset="0"/>
              </a:rPr>
              <a:t>FreeBSD Kernal provides four basic facilities:</a:t>
            </a:r>
          </a:p>
        </p:txBody>
      </p:sp>
      <p:sp>
        <p:nvSpPr>
          <p:cNvPr id="394" name="Google Shape;224;p27">
            <a:extLst>
              <a:ext uri="{FF2B5EF4-FFF2-40B4-BE49-F238E27FC236}">
                <a16:creationId xmlns:a16="http://schemas.microsoft.com/office/drawing/2014/main" id="{48778A9B-9AB5-B1DF-602C-A6DE458B366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5;p27">
            <a:extLst>
              <a:ext uri="{FF2B5EF4-FFF2-40B4-BE49-F238E27FC236}">
                <a16:creationId xmlns:a16="http://schemas.microsoft.com/office/drawing/2014/main" id="{41AF82FF-6B12-8667-01C0-ADDB5BB090C7}"/>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6;p27">
            <a:extLst>
              <a:ext uri="{FF2B5EF4-FFF2-40B4-BE49-F238E27FC236}">
                <a16:creationId xmlns:a16="http://schemas.microsoft.com/office/drawing/2014/main" id="{58FDEB41-8091-1C36-E9E0-375CF1BE4D3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7;p27">
            <a:extLst>
              <a:ext uri="{FF2B5EF4-FFF2-40B4-BE49-F238E27FC236}">
                <a16:creationId xmlns:a16="http://schemas.microsoft.com/office/drawing/2014/main" id="{E36C3F71-118D-21A3-77DB-5BC58652C308}"/>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8;p27">
            <a:extLst>
              <a:ext uri="{FF2B5EF4-FFF2-40B4-BE49-F238E27FC236}">
                <a16:creationId xmlns:a16="http://schemas.microsoft.com/office/drawing/2014/main" id="{3D01D72C-DD47-9703-91D4-964FB555373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9;p27">
            <a:extLst>
              <a:ext uri="{FF2B5EF4-FFF2-40B4-BE49-F238E27FC236}">
                <a16:creationId xmlns:a16="http://schemas.microsoft.com/office/drawing/2014/main" id="{BB0BB8D0-0342-29F9-61FC-E95EA58E78B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30;p27">
            <a:extLst>
              <a:ext uri="{FF2B5EF4-FFF2-40B4-BE49-F238E27FC236}">
                <a16:creationId xmlns:a16="http://schemas.microsoft.com/office/drawing/2014/main" id="{C5F267E0-9D4B-099A-39BB-8A90EBBD2C3E}"/>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31;p27">
            <a:extLst>
              <a:ext uri="{FF2B5EF4-FFF2-40B4-BE49-F238E27FC236}">
                <a16:creationId xmlns:a16="http://schemas.microsoft.com/office/drawing/2014/main" id="{DD78EECE-9FE9-3821-8616-303DC684D40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42;p27">
            <a:extLst>
              <a:ext uri="{FF2B5EF4-FFF2-40B4-BE49-F238E27FC236}">
                <a16:creationId xmlns:a16="http://schemas.microsoft.com/office/drawing/2014/main" id="{2608A312-A51C-444C-8ECB-37F8678495F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03" name="Google Shape;243;p27">
            <a:extLst>
              <a:ext uri="{FF2B5EF4-FFF2-40B4-BE49-F238E27FC236}">
                <a16:creationId xmlns:a16="http://schemas.microsoft.com/office/drawing/2014/main" id="{4548A3B5-BE54-011A-8A15-24378F58A62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404" name="Google Shape;244;p27">
            <a:extLst>
              <a:ext uri="{FF2B5EF4-FFF2-40B4-BE49-F238E27FC236}">
                <a16:creationId xmlns:a16="http://schemas.microsoft.com/office/drawing/2014/main" id="{0554168E-6FFB-B796-9852-670DB1FFC9AC}"/>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05" name="Google Shape;247;p27">
            <a:extLst>
              <a:ext uri="{FF2B5EF4-FFF2-40B4-BE49-F238E27FC236}">
                <a16:creationId xmlns:a16="http://schemas.microsoft.com/office/drawing/2014/main" id="{29B321CC-0F17-75B3-480D-0546E6D61B6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48;p27">
            <a:extLst>
              <a:ext uri="{FF2B5EF4-FFF2-40B4-BE49-F238E27FC236}">
                <a16:creationId xmlns:a16="http://schemas.microsoft.com/office/drawing/2014/main" id="{99F64479-AE2C-CDB2-B09F-DB3236B5F0C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09" name="Google Shape;249;p27">
            <a:extLst>
              <a:ext uri="{FF2B5EF4-FFF2-40B4-BE49-F238E27FC236}">
                <a16:creationId xmlns:a16="http://schemas.microsoft.com/office/drawing/2014/main" id="{F25DD753-1AEF-BF85-2B21-893362E57A5C}"/>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10" name="Google Shape;250;p27">
            <a:extLst>
              <a:ext uri="{FF2B5EF4-FFF2-40B4-BE49-F238E27FC236}">
                <a16:creationId xmlns:a16="http://schemas.microsoft.com/office/drawing/2014/main" id="{9331F88C-91A3-A797-F701-DDEEB2439B62}"/>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1" name="Graphic 410" descr="Back with solid fill">
            <a:hlinkClick r:id="rId3" action="ppaction://hlinksldjump"/>
            <a:extLst>
              <a:ext uri="{FF2B5EF4-FFF2-40B4-BE49-F238E27FC236}">
                <a16:creationId xmlns:a16="http://schemas.microsoft.com/office/drawing/2014/main" id="{EDA100FC-8402-F985-D95F-0EC2FB1ABA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 name="TextBox 3">
            <a:extLst>
              <a:ext uri="{FF2B5EF4-FFF2-40B4-BE49-F238E27FC236}">
                <a16:creationId xmlns:a16="http://schemas.microsoft.com/office/drawing/2014/main" id="{5AD4BEFE-AFA5-5700-B553-15B63DEB37A1}"/>
              </a:ext>
            </a:extLst>
          </p:cNvPr>
          <p:cNvSpPr txBox="1"/>
          <p:nvPr/>
        </p:nvSpPr>
        <p:spPr>
          <a:xfrm>
            <a:off x="693850" y="2072614"/>
            <a:ext cx="7021267" cy="1815882"/>
          </a:xfrm>
          <a:prstGeom prst="rect">
            <a:avLst/>
          </a:prstGeom>
          <a:noFill/>
        </p:spPr>
        <p:txBody>
          <a:bodyPr wrap="square">
            <a:spAutoFit/>
          </a:bodyPr>
          <a:lstStyle/>
          <a:p>
            <a:pPr algn="l">
              <a:buFont typeface="+mj-lt"/>
              <a:buAutoNum type="arabicPeriod"/>
            </a:pPr>
            <a:r>
              <a:rPr lang="en-US" sz="2800" i="0" dirty="0">
                <a:solidFill>
                  <a:schemeClr val="bg1">
                    <a:lumMod val="50000"/>
                  </a:schemeClr>
                </a:solidFill>
                <a:effectLst/>
                <a:latin typeface="Abel" panose="02000506030000020004" pitchFamily="2" charset="0"/>
              </a:rPr>
              <a:t>Processes</a:t>
            </a:r>
          </a:p>
          <a:p>
            <a:pPr algn="l">
              <a:buFont typeface="+mj-lt"/>
              <a:buAutoNum type="arabicPeriod"/>
            </a:pPr>
            <a:r>
              <a:rPr lang="en-US" sz="2800" dirty="0">
                <a:solidFill>
                  <a:schemeClr val="bg1">
                    <a:lumMod val="50000"/>
                  </a:schemeClr>
                </a:solidFill>
                <a:latin typeface="Abel" panose="02000506030000020004" pitchFamily="2" charset="0"/>
              </a:rPr>
              <a:t>Filesystems</a:t>
            </a:r>
          </a:p>
          <a:p>
            <a:pPr algn="l">
              <a:buFont typeface="+mj-lt"/>
              <a:buAutoNum type="arabicPeriod"/>
            </a:pPr>
            <a:r>
              <a:rPr lang="en-US" sz="2800" i="0" dirty="0">
                <a:solidFill>
                  <a:schemeClr val="bg1">
                    <a:lumMod val="50000"/>
                  </a:schemeClr>
                </a:solidFill>
                <a:effectLst/>
                <a:latin typeface="Abel" panose="02000506030000020004" pitchFamily="2" charset="0"/>
              </a:rPr>
              <a:t>Communications</a:t>
            </a:r>
          </a:p>
          <a:p>
            <a:pPr algn="l">
              <a:buFont typeface="+mj-lt"/>
              <a:buAutoNum type="arabicPeriod"/>
            </a:pPr>
            <a:r>
              <a:rPr lang="en-US" sz="2800" dirty="0">
                <a:solidFill>
                  <a:schemeClr val="bg1">
                    <a:lumMod val="50000"/>
                  </a:schemeClr>
                </a:solidFill>
                <a:latin typeface="Abel" panose="02000506030000020004" pitchFamily="2" charset="0"/>
              </a:rPr>
              <a:t>System startup</a:t>
            </a:r>
            <a:endParaRPr lang="en-US" sz="2800" i="0" dirty="0">
              <a:solidFill>
                <a:schemeClr val="bg1">
                  <a:lumMod val="50000"/>
                </a:schemeClr>
              </a:solidFill>
              <a:effectLst/>
              <a:latin typeface="Abel" panose="02000506030000020004" pitchFamily="2" charset="0"/>
            </a:endParaRPr>
          </a:p>
        </p:txBody>
      </p:sp>
    </p:spTree>
    <p:extLst>
      <p:ext uri="{BB962C8B-B14F-4D97-AF65-F5344CB8AC3E}">
        <p14:creationId xmlns:p14="http://schemas.microsoft.com/office/powerpoint/2010/main" val="323550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36487" y="58836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097149" cy="3175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r>
              <a:rPr lang="en-US" sz="2000" b="1" dirty="0">
                <a:solidFill>
                  <a:schemeClr val="bg1"/>
                </a:solidFill>
                <a:latin typeface="Abel" panose="02000506030000020004" pitchFamily="2" charset="0"/>
              </a:rPr>
              <a:t>1- Processes</a:t>
            </a:r>
          </a:p>
        </p:txBody>
      </p:sp>
      <p:pic>
        <p:nvPicPr>
          <p:cNvPr id="44" name="Picture 43">
            <a:extLst>
              <a:ext uri="{FF2B5EF4-FFF2-40B4-BE49-F238E27FC236}">
                <a16:creationId xmlns:a16="http://schemas.microsoft.com/office/drawing/2014/main" id="{FD77A539-CA69-700C-BB70-D4847E85345B}"/>
              </a:ext>
            </a:extLst>
          </p:cNvPr>
          <p:cNvPicPr>
            <a:picLocks noChangeAspect="1"/>
          </p:cNvPicPr>
          <p:nvPr/>
        </p:nvPicPr>
        <p:blipFill>
          <a:blip r:embed="rId6"/>
          <a:stretch>
            <a:fillRect/>
          </a:stretch>
        </p:blipFill>
        <p:spPr>
          <a:xfrm>
            <a:off x="6620087" y="1766384"/>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0348FEF4-5698-60B2-8874-047F1C75BC09}"/>
              </a:ext>
            </a:extLst>
          </p:cNvPr>
          <p:cNvSpPr txBox="1"/>
          <p:nvPr/>
        </p:nvSpPr>
        <p:spPr>
          <a:xfrm>
            <a:off x="603399" y="1966994"/>
            <a:ext cx="4762601" cy="1264642"/>
          </a:xfrm>
          <a:prstGeom prst="rect">
            <a:avLst/>
          </a:prstGeom>
          <a:noFill/>
        </p:spPr>
        <p:txBody>
          <a:bodyPr wrap="square" rtlCol="0">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Composed of an address space with one or more threads of control running within it. The system multiplexes separate virtual-address spaces for each process.</a:t>
            </a:r>
          </a:p>
        </p:txBody>
      </p:sp>
    </p:spTree>
    <p:extLst>
      <p:ext uri="{BB962C8B-B14F-4D97-AF65-F5344CB8AC3E}">
        <p14:creationId xmlns:p14="http://schemas.microsoft.com/office/powerpoint/2010/main" val="382880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36487" y="58836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097149" cy="3175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r>
              <a:rPr lang="en-US" sz="2000" b="1" dirty="0">
                <a:solidFill>
                  <a:schemeClr val="bg1"/>
                </a:solidFill>
                <a:latin typeface="Abel" panose="02000506030000020004" pitchFamily="2" charset="0"/>
              </a:rPr>
              <a:t>2- Filesystem</a:t>
            </a:r>
          </a:p>
        </p:txBody>
      </p:sp>
      <p:pic>
        <p:nvPicPr>
          <p:cNvPr id="44" name="Picture 43">
            <a:extLst>
              <a:ext uri="{FF2B5EF4-FFF2-40B4-BE49-F238E27FC236}">
                <a16:creationId xmlns:a16="http://schemas.microsoft.com/office/drawing/2014/main" id="{FD77A539-CA69-700C-BB70-D4847E85345B}"/>
              </a:ext>
            </a:extLst>
          </p:cNvPr>
          <p:cNvPicPr>
            <a:picLocks noChangeAspect="1"/>
          </p:cNvPicPr>
          <p:nvPr/>
        </p:nvPicPr>
        <p:blipFill>
          <a:blip r:embed="rId6"/>
          <a:stretch>
            <a:fillRect/>
          </a:stretch>
        </p:blipFill>
        <p:spPr>
          <a:xfrm>
            <a:off x="6620087" y="1766384"/>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0348FEF4-5698-60B2-8874-047F1C75BC09}"/>
              </a:ext>
            </a:extLst>
          </p:cNvPr>
          <p:cNvSpPr txBox="1"/>
          <p:nvPr/>
        </p:nvSpPr>
        <p:spPr>
          <a:xfrm>
            <a:off x="603399" y="1966994"/>
            <a:ext cx="4762601" cy="1561005"/>
          </a:xfrm>
          <a:prstGeom prst="rect">
            <a:avLst/>
          </a:prstGeom>
          <a:noFill/>
        </p:spPr>
        <p:txBody>
          <a:bodyPr wrap="square" rtlCol="0">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filesystem provides operations to manipulate a set of named files, organized in a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tree-structured hierarchy </a:t>
            </a:r>
            <a:r>
              <a:rPr lang="en-US" sz="1800" dirty="0">
                <a:effectLst/>
                <a:latin typeface="Calibri" panose="020F0502020204030204" pitchFamily="34" charset="0"/>
                <a:ea typeface="Calibri" panose="020F0502020204030204" pitchFamily="34" charset="0"/>
                <a:cs typeface="Times New Roman" panose="02020603050405020304" pitchFamily="18" charset="0"/>
              </a:rPr>
              <a:t>of directories. The filesystem organizes the files and directories on physical media, such as disks.</a:t>
            </a:r>
          </a:p>
        </p:txBody>
      </p:sp>
    </p:spTree>
    <p:extLst>
      <p:ext uri="{BB962C8B-B14F-4D97-AF65-F5344CB8AC3E}">
        <p14:creationId xmlns:p14="http://schemas.microsoft.com/office/powerpoint/2010/main" val="2337361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36487" y="58836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097149" cy="3175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r>
              <a:rPr lang="en-US" sz="2000" b="1" dirty="0">
                <a:solidFill>
                  <a:schemeClr val="bg1"/>
                </a:solidFill>
                <a:latin typeface="Abel" panose="02000506030000020004" pitchFamily="2" charset="0"/>
              </a:rPr>
              <a:t>3- Communications</a:t>
            </a:r>
          </a:p>
        </p:txBody>
      </p:sp>
      <p:pic>
        <p:nvPicPr>
          <p:cNvPr id="44" name="Picture 43">
            <a:extLst>
              <a:ext uri="{FF2B5EF4-FFF2-40B4-BE49-F238E27FC236}">
                <a16:creationId xmlns:a16="http://schemas.microsoft.com/office/drawing/2014/main" id="{FD77A539-CA69-700C-BB70-D4847E85345B}"/>
              </a:ext>
            </a:extLst>
          </p:cNvPr>
          <p:cNvPicPr>
            <a:picLocks noChangeAspect="1"/>
          </p:cNvPicPr>
          <p:nvPr/>
        </p:nvPicPr>
        <p:blipFill>
          <a:blip r:embed="rId6"/>
          <a:stretch>
            <a:fillRect/>
          </a:stretch>
        </p:blipFill>
        <p:spPr>
          <a:xfrm>
            <a:off x="6620087" y="1766384"/>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0348FEF4-5698-60B2-8874-047F1C75BC09}"/>
              </a:ext>
            </a:extLst>
          </p:cNvPr>
          <p:cNvSpPr txBox="1"/>
          <p:nvPr/>
        </p:nvSpPr>
        <p:spPr>
          <a:xfrm>
            <a:off x="603399" y="1966994"/>
            <a:ext cx="4762601" cy="1561005"/>
          </a:xfrm>
          <a:prstGeom prst="rect">
            <a:avLst/>
          </a:prstGeom>
          <a:noFill/>
        </p:spPr>
        <p:txBody>
          <a:bodyPr wrap="square" rtlCol="0">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Provided by the traditional UNIX system, it offers a variety of communication methods like: </a:t>
            </a:r>
            <a:r>
              <a:rPr lang="en-US" sz="1800"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Inter-process communication, networking, and serial communication.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specific communication method used depends on the application.</a:t>
            </a:r>
          </a:p>
        </p:txBody>
      </p:sp>
    </p:spTree>
    <p:extLst>
      <p:ext uri="{BB962C8B-B14F-4D97-AF65-F5344CB8AC3E}">
        <p14:creationId xmlns:p14="http://schemas.microsoft.com/office/powerpoint/2010/main" val="3670694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36487" y="58836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097149" cy="3175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r>
              <a:rPr lang="en-US" sz="2000" b="1" dirty="0">
                <a:solidFill>
                  <a:schemeClr val="bg1"/>
                </a:solidFill>
                <a:latin typeface="Abel" panose="02000506030000020004" pitchFamily="2" charset="0"/>
              </a:rPr>
              <a:t>4- System Startup</a:t>
            </a:r>
          </a:p>
        </p:txBody>
      </p:sp>
      <p:pic>
        <p:nvPicPr>
          <p:cNvPr id="44" name="Picture 43">
            <a:extLst>
              <a:ext uri="{FF2B5EF4-FFF2-40B4-BE49-F238E27FC236}">
                <a16:creationId xmlns:a16="http://schemas.microsoft.com/office/drawing/2014/main" id="{FD77A539-CA69-700C-BB70-D4847E85345B}"/>
              </a:ext>
            </a:extLst>
          </p:cNvPr>
          <p:cNvPicPr>
            <a:picLocks noChangeAspect="1"/>
          </p:cNvPicPr>
          <p:nvPr/>
        </p:nvPicPr>
        <p:blipFill>
          <a:blip r:embed="rId6"/>
          <a:stretch>
            <a:fillRect/>
          </a:stretch>
        </p:blipFill>
        <p:spPr>
          <a:xfrm>
            <a:off x="6620087" y="1766384"/>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0348FEF4-5698-60B2-8874-047F1C75BC09}"/>
              </a:ext>
            </a:extLst>
          </p:cNvPr>
          <p:cNvSpPr txBox="1"/>
          <p:nvPr/>
        </p:nvSpPr>
        <p:spPr>
          <a:xfrm>
            <a:off x="603399" y="1966994"/>
            <a:ext cx="4762601" cy="1264642"/>
          </a:xfrm>
          <a:prstGeom prst="rect">
            <a:avLst/>
          </a:prstGeom>
          <a:noFill/>
        </p:spPr>
        <p:txBody>
          <a:bodyPr wrap="square" rtlCol="0">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Complex series of events that culminate in the loading and execution of the OS Kernel. It can be broadly divided into three stages: </a:t>
            </a:r>
            <a:r>
              <a:rPr lang="en-US" sz="1800" dirty="0">
                <a:solidFill>
                  <a:srgbClr val="EC2A02"/>
                </a:solidFill>
                <a:effectLst/>
                <a:latin typeface="Calibri" panose="020F0502020204030204" pitchFamily="34" charset="0"/>
                <a:ea typeface="Calibri" panose="020F0502020204030204" pitchFamily="34" charset="0"/>
                <a:cs typeface="Times New Roman" panose="02020603050405020304" pitchFamily="18" charset="0"/>
              </a:rPr>
              <a:t>Bootstrapping -&gt; Bootloader -&gt; Kernel Initialization</a:t>
            </a:r>
          </a:p>
        </p:txBody>
      </p:sp>
    </p:spTree>
    <p:extLst>
      <p:ext uri="{BB962C8B-B14F-4D97-AF65-F5344CB8AC3E}">
        <p14:creationId xmlns:p14="http://schemas.microsoft.com/office/powerpoint/2010/main" val="2390394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344</Words>
  <Application>Microsoft Office PowerPoint</Application>
  <PresentationFormat>On-screen Show (16:9)</PresentationFormat>
  <Paragraphs>67</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Sansita</vt:lpstr>
      <vt:lpstr>Hepta Slab Medium</vt:lpstr>
      <vt:lpstr>Arial</vt:lpstr>
      <vt:lpstr>Calibri</vt:lpstr>
      <vt:lpstr>Abel</vt:lpstr>
      <vt:lpstr>Bahiana</vt:lpstr>
      <vt:lpstr>Hepta Slab SemiBold</vt:lpstr>
      <vt:lpstr>Fira Sans Extra Condensed Medium</vt:lpstr>
      <vt:lpstr>OS Weekly planner for teachers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Teachersa</dc:title>
  <dc:creator>Mahmoud Essam</dc:creator>
  <cp:lastModifiedBy>مروان على عبدالستار قرنى نصر</cp:lastModifiedBy>
  <cp:revision>57</cp:revision>
  <dcterms:modified xsi:type="dcterms:W3CDTF">2023-11-08T14:09:58Z</dcterms:modified>
</cp:coreProperties>
</file>