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0"/>
  </p:notesMasterIdLst>
  <p:sldIdLst>
    <p:sldId id="320" r:id="rId2"/>
    <p:sldId id="339" r:id="rId3"/>
    <p:sldId id="343" r:id="rId4"/>
    <p:sldId id="329" r:id="rId5"/>
    <p:sldId id="334" r:id="rId6"/>
    <p:sldId id="340" r:id="rId7"/>
    <p:sldId id="341" r:id="rId8"/>
    <p:sldId id="342" r:id="rId9"/>
  </p:sldIdLst>
  <p:sldSz cx="9144000" cy="5143500" type="screen16x9"/>
  <p:notesSz cx="6858000" cy="9144000"/>
  <p:embeddedFontLst>
    <p:embeddedFont>
      <p:font typeface="Abel" panose="02000506030000020004" pitchFamily="2" charset="0"/>
      <p:regular r:id="rId11"/>
    </p:embeddedFont>
    <p:embeddedFont>
      <p:font typeface="ADLaM Display" panose="02010000000000000000" pitchFamily="2" charset="0"/>
      <p:regular r:id="rId12"/>
    </p:embeddedFont>
    <p:embeddedFont>
      <p:font typeface="Bahiana" panose="020B0604020202020204" charset="0"/>
      <p:regular r:id="rId13"/>
    </p:embeddedFont>
    <p:embeddedFont>
      <p:font typeface="Fira Sans Extra Condensed Medium" panose="020B0604020202020204" charset="0"/>
      <p:regular r:id="rId14"/>
      <p:bold r:id="rId15"/>
      <p:italic r:id="rId16"/>
      <p:boldItalic r:id="rId17"/>
    </p:embeddedFont>
    <p:embeddedFont>
      <p:font typeface="Hepta Slab Medium" panose="020B0604020202020204" charset="0"/>
      <p:regular r:id="rId18"/>
      <p:bold r:id="rId19"/>
    </p:embeddedFont>
    <p:embeddedFont>
      <p:font typeface="Hepta Slab SemiBold" panose="020B0604020202020204" charset="0"/>
      <p:regular r:id="rId20"/>
      <p:bold r:id="rId21"/>
    </p:embeddedFont>
    <p:embeddedFont>
      <p:font typeface="Sansita"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EC2A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8AC8E9-34EC-4002-AB05-CF08E67B2BFC}">
  <a:tblStyle styleId="{BA8AC8E9-34EC-4002-AB05-CF08E67B2B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5172" autoAdjust="0"/>
  </p:normalViewPr>
  <p:slideViewPr>
    <p:cSldViewPr snapToGrid="0">
      <p:cViewPr varScale="1">
        <p:scale>
          <a:sx n="137" d="100"/>
          <a:sy n="137" d="100"/>
        </p:scale>
        <p:origin x="786" y="120"/>
      </p:cViewPr>
      <p:guideLst>
        <p:guide orient="horz" pos="1620"/>
        <p:guide pos="2880"/>
      </p:guideLst>
    </p:cSldViewPr>
  </p:slideViewPr>
  <p:outlineViewPr>
    <p:cViewPr>
      <p:scale>
        <a:sx n="33" d="100"/>
        <a:sy n="33" d="100"/>
      </p:scale>
      <p:origin x="0" y="-614"/>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134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8028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2365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37279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7565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0060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3088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3864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46"/>
        <p:cNvGrpSpPr/>
        <p:nvPr/>
      </p:nvGrpSpPr>
      <p:grpSpPr>
        <a:xfrm>
          <a:off x="0" y="0"/>
          <a:ext cx="0" cy="0"/>
          <a:chOff x="0" y="0"/>
          <a:chExt cx="0" cy="0"/>
        </a:xfrm>
      </p:grpSpPr>
      <p:sp>
        <p:nvSpPr>
          <p:cNvPr id="47" name="Google Shape;47;p9"/>
          <p:cNvSpPr txBox="1">
            <a:spLocks noGrp="1"/>
          </p:cNvSpPr>
          <p:nvPr>
            <p:ph type="ctrTitle"/>
          </p:nvPr>
        </p:nvSpPr>
        <p:spPr>
          <a:xfrm flipH="1">
            <a:off x="2474500" y="2849525"/>
            <a:ext cx="4194900" cy="604500"/>
          </a:xfrm>
          <a:prstGeom prst="rect">
            <a:avLst/>
          </a:prstGeom>
          <a:noFill/>
        </p:spPr>
        <p:txBody>
          <a:bodyPr spcFirstLastPara="1" wrap="square" lIns="91425" tIns="91425" rIns="91425" bIns="91425" anchor="ctr" anchorCtr="0">
            <a:noAutofit/>
          </a:bodyPr>
          <a:lstStyle>
            <a:lvl1pPr lvl="0" algn="ctr" rtl="0">
              <a:lnSpc>
                <a:spcPct val="110000"/>
              </a:lnSpc>
              <a:spcBef>
                <a:spcPts val="0"/>
              </a:spcBef>
              <a:spcAft>
                <a:spcPts val="0"/>
              </a:spcAft>
              <a:buSzPts val="6000"/>
              <a:buNone/>
              <a:defRPr>
                <a:solidFill>
                  <a:schemeClr val="lt1"/>
                </a:solidFill>
              </a:defRPr>
            </a:lvl1pPr>
            <a:lvl2pPr lvl="1" algn="ctr" rtl="0">
              <a:spcBef>
                <a:spcPts val="0"/>
              </a:spcBef>
              <a:spcAft>
                <a:spcPts val="0"/>
              </a:spcAft>
              <a:buSzPts val="6000"/>
              <a:buFont typeface="Bahiana"/>
              <a:buNone/>
              <a:defRPr sz="6000">
                <a:latin typeface="Bahiana"/>
                <a:ea typeface="Bahiana"/>
                <a:cs typeface="Bahiana"/>
                <a:sym typeface="Bahiana"/>
              </a:defRPr>
            </a:lvl2pPr>
            <a:lvl3pPr lvl="2" algn="ctr" rtl="0">
              <a:spcBef>
                <a:spcPts val="0"/>
              </a:spcBef>
              <a:spcAft>
                <a:spcPts val="0"/>
              </a:spcAft>
              <a:buSzPts val="6000"/>
              <a:buFont typeface="Bahiana"/>
              <a:buNone/>
              <a:defRPr sz="6000">
                <a:latin typeface="Bahiana"/>
                <a:ea typeface="Bahiana"/>
                <a:cs typeface="Bahiana"/>
                <a:sym typeface="Bahiana"/>
              </a:defRPr>
            </a:lvl3pPr>
            <a:lvl4pPr lvl="3" algn="ctr" rtl="0">
              <a:spcBef>
                <a:spcPts val="0"/>
              </a:spcBef>
              <a:spcAft>
                <a:spcPts val="0"/>
              </a:spcAft>
              <a:buSzPts val="6000"/>
              <a:buFont typeface="Bahiana"/>
              <a:buNone/>
              <a:defRPr sz="6000">
                <a:latin typeface="Bahiana"/>
                <a:ea typeface="Bahiana"/>
                <a:cs typeface="Bahiana"/>
                <a:sym typeface="Bahiana"/>
              </a:defRPr>
            </a:lvl4pPr>
            <a:lvl5pPr lvl="4" algn="ctr" rtl="0">
              <a:spcBef>
                <a:spcPts val="0"/>
              </a:spcBef>
              <a:spcAft>
                <a:spcPts val="0"/>
              </a:spcAft>
              <a:buSzPts val="6000"/>
              <a:buFont typeface="Bahiana"/>
              <a:buNone/>
              <a:defRPr sz="6000">
                <a:latin typeface="Bahiana"/>
                <a:ea typeface="Bahiana"/>
                <a:cs typeface="Bahiana"/>
                <a:sym typeface="Bahiana"/>
              </a:defRPr>
            </a:lvl5pPr>
            <a:lvl6pPr lvl="5" algn="ctr" rtl="0">
              <a:spcBef>
                <a:spcPts val="0"/>
              </a:spcBef>
              <a:spcAft>
                <a:spcPts val="0"/>
              </a:spcAft>
              <a:buSzPts val="6000"/>
              <a:buFont typeface="Bahiana"/>
              <a:buNone/>
              <a:defRPr sz="6000">
                <a:latin typeface="Bahiana"/>
                <a:ea typeface="Bahiana"/>
                <a:cs typeface="Bahiana"/>
                <a:sym typeface="Bahiana"/>
              </a:defRPr>
            </a:lvl6pPr>
            <a:lvl7pPr lvl="6" algn="ctr" rtl="0">
              <a:spcBef>
                <a:spcPts val="0"/>
              </a:spcBef>
              <a:spcAft>
                <a:spcPts val="0"/>
              </a:spcAft>
              <a:buSzPts val="6000"/>
              <a:buFont typeface="Bahiana"/>
              <a:buNone/>
              <a:defRPr sz="6000">
                <a:latin typeface="Bahiana"/>
                <a:ea typeface="Bahiana"/>
                <a:cs typeface="Bahiana"/>
                <a:sym typeface="Bahiana"/>
              </a:defRPr>
            </a:lvl7pPr>
            <a:lvl8pPr lvl="7" algn="ctr" rtl="0">
              <a:spcBef>
                <a:spcPts val="0"/>
              </a:spcBef>
              <a:spcAft>
                <a:spcPts val="0"/>
              </a:spcAft>
              <a:buSzPts val="6000"/>
              <a:buFont typeface="Bahiana"/>
              <a:buNone/>
              <a:defRPr sz="6000">
                <a:latin typeface="Bahiana"/>
                <a:ea typeface="Bahiana"/>
                <a:cs typeface="Bahiana"/>
                <a:sym typeface="Bahiana"/>
              </a:defRPr>
            </a:lvl8pPr>
            <a:lvl9pPr lvl="8" algn="ctr"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48" name="Google Shape;48;p9"/>
          <p:cNvSpPr txBox="1">
            <a:spLocks noGrp="1"/>
          </p:cNvSpPr>
          <p:nvPr>
            <p:ph type="subTitle" idx="1"/>
          </p:nvPr>
        </p:nvSpPr>
        <p:spPr>
          <a:xfrm flipH="1">
            <a:off x="2474500" y="3379650"/>
            <a:ext cx="4194900" cy="46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rgbClr val="434343"/>
                </a:solidFill>
              </a:defRPr>
            </a:lvl1pPr>
            <a:lvl2pPr lvl="1" algn="ctr" rtl="0">
              <a:lnSpc>
                <a:spcPct val="100000"/>
              </a:lnSpc>
              <a:spcBef>
                <a:spcPts val="1600"/>
              </a:spcBef>
              <a:spcAft>
                <a:spcPts val="0"/>
              </a:spcAft>
              <a:buNone/>
              <a:defRPr sz="1800">
                <a:solidFill>
                  <a:srgbClr val="434343"/>
                </a:solidFill>
              </a:defRPr>
            </a:lvl2pPr>
            <a:lvl3pPr lvl="2" algn="ctr" rtl="0">
              <a:lnSpc>
                <a:spcPct val="100000"/>
              </a:lnSpc>
              <a:spcBef>
                <a:spcPts val="1600"/>
              </a:spcBef>
              <a:spcAft>
                <a:spcPts val="0"/>
              </a:spcAft>
              <a:buNone/>
              <a:defRPr sz="1800">
                <a:solidFill>
                  <a:srgbClr val="434343"/>
                </a:solidFill>
              </a:defRPr>
            </a:lvl3pPr>
            <a:lvl4pPr lvl="3" algn="ctr" rtl="0">
              <a:lnSpc>
                <a:spcPct val="100000"/>
              </a:lnSpc>
              <a:spcBef>
                <a:spcPts val="1600"/>
              </a:spcBef>
              <a:spcAft>
                <a:spcPts val="0"/>
              </a:spcAft>
              <a:buNone/>
              <a:defRPr sz="1800">
                <a:solidFill>
                  <a:srgbClr val="434343"/>
                </a:solidFill>
              </a:defRPr>
            </a:lvl4pPr>
            <a:lvl5pPr lvl="4" algn="ctr" rtl="0">
              <a:lnSpc>
                <a:spcPct val="100000"/>
              </a:lnSpc>
              <a:spcBef>
                <a:spcPts val="1600"/>
              </a:spcBef>
              <a:spcAft>
                <a:spcPts val="0"/>
              </a:spcAft>
              <a:buNone/>
              <a:defRPr sz="1800">
                <a:solidFill>
                  <a:srgbClr val="434343"/>
                </a:solidFill>
              </a:defRPr>
            </a:lvl5pPr>
            <a:lvl6pPr lvl="5" algn="ctr" rtl="0">
              <a:lnSpc>
                <a:spcPct val="100000"/>
              </a:lnSpc>
              <a:spcBef>
                <a:spcPts val="1600"/>
              </a:spcBef>
              <a:spcAft>
                <a:spcPts val="0"/>
              </a:spcAft>
              <a:buNone/>
              <a:defRPr sz="1800">
                <a:solidFill>
                  <a:srgbClr val="434343"/>
                </a:solidFill>
              </a:defRPr>
            </a:lvl6pPr>
            <a:lvl7pPr lvl="6" algn="ctr" rtl="0">
              <a:lnSpc>
                <a:spcPct val="100000"/>
              </a:lnSpc>
              <a:spcBef>
                <a:spcPts val="1600"/>
              </a:spcBef>
              <a:spcAft>
                <a:spcPts val="0"/>
              </a:spcAft>
              <a:buNone/>
              <a:defRPr sz="1800">
                <a:solidFill>
                  <a:srgbClr val="434343"/>
                </a:solidFill>
              </a:defRPr>
            </a:lvl7pPr>
            <a:lvl8pPr lvl="7" algn="ctr" rtl="0">
              <a:lnSpc>
                <a:spcPct val="100000"/>
              </a:lnSpc>
              <a:spcBef>
                <a:spcPts val="1600"/>
              </a:spcBef>
              <a:spcAft>
                <a:spcPts val="0"/>
              </a:spcAft>
              <a:buNone/>
              <a:defRPr sz="1800">
                <a:solidFill>
                  <a:srgbClr val="434343"/>
                </a:solidFill>
              </a:defRPr>
            </a:lvl8pPr>
            <a:lvl9pPr lvl="8" algn="ctr" rtl="0">
              <a:lnSpc>
                <a:spcPct val="100000"/>
              </a:lnSpc>
              <a:spcBef>
                <a:spcPts val="1600"/>
              </a:spcBef>
              <a:spcAft>
                <a:spcPts val="1600"/>
              </a:spcAft>
              <a:buNone/>
              <a:defRPr sz="1800">
                <a:solidFill>
                  <a:srgbClr val="434343"/>
                </a:solidFill>
              </a:defRPr>
            </a:lvl9pPr>
          </a:lstStyle>
          <a:p>
            <a:endParaRPr/>
          </a:p>
        </p:txBody>
      </p:sp>
      <p:sp>
        <p:nvSpPr>
          <p:cNvPr id="49" name="Google Shape;49;p9"/>
          <p:cNvSpPr txBox="1">
            <a:spLocks noGrp="1"/>
          </p:cNvSpPr>
          <p:nvPr>
            <p:ph type="title" idx="2" hasCustomPrompt="1"/>
          </p:nvPr>
        </p:nvSpPr>
        <p:spPr>
          <a:xfrm flipH="1">
            <a:off x="4041613" y="1523975"/>
            <a:ext cx="1060800" cy="517800"/>
          </a:xfrm>
          <a:prstGeom prst="rect">
            <a:avLst/>
          </a:prstGeom>
          <a:noFill/>
        </p:spPr>
        <p:txBody>
          <a:bodyPr spcFirstLastPara="1" wrap="square" lIns="91425" tIns="91425" rIns="91425" bIns="91425" anchor="ctr" anchorCtr="0">
            <a:noAutofit/>
          </a:bodyPr>
          <a:lstStyle>
            <a:lvl1pPr marR="27432" lvl="0" algn="ctr" rtl="0">
              <a:spcBef>
                <a:spcPts val="0"/>
              </a:spcBef>
              <a:spcAft>
                <a:spcPts val="0"/>
              </a:spcAft>
              <a:buClr>
                <a:schemeClr val="lt1"/>
              </a:buClr>
              <a:buSzPts val="3600"/>
              <a:buNone/>
              <a:defRPr sz="3000">
                <a:solidFill>
                  <a:schemeClr val="lt1"/>
                </a:solidFill>
              </a:defRPr>
            </a:lvl1pPr>
            <a:lvl2pPr lvl="1"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6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2"/>
        </a:solidFill>
        <a:effectLst/>
      </p:bgPr>
    </p:bg>
    <p:spTree>
      <p:nvGrpSpPr>
        <p:cNvPr id="1" name="Shape 69"/>
        <p:cNvGrpSpPr/>
        <p:nvPr/>
      </p:nvGrpSpPr>
      <p:grpSpPr>
        <a:xfrm>
          <a:off x="0" y="0"/>
          <a:ext cx="0" cy="0"/>
          <a:chOff x="0" y="0"/>
          <a:chExt cx="0" cy="0"/>
        </a:xfrm>
      </p:grpSpPr>
      <p:sp>
        <p:nvSpPr>
          <p:cNvPr id="70" name="Google Shape;70;p12"/>
          <p:cNvSpPr txBox="1">
            <a:spLocks noGrp="1"/>
          </p:cNvSpPr>
          <p:nvPr>
            <p:ph type="subTitle" idx="1"/>
          </p:nvPr>
        </p:nvSpPr>
        <p:spPr>
          <a:xfrm flipH="1">
            <a:off x="1249387" y="1614298"/>
            <a:ext cx="2659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 name="Google Shape;71;p12"/>
          <p:cNvSpPr txBox="1">
            <a:spLocks noGrp="1"/>
          </p:cNvSpPr>
          <p:nvPr>
            <p:ph type="subTitle" idx="2"/>
          </p:nvPr>
        </p:nvSpPr>
        <p:spPr>
          <a:xfrm flipH="1">
            <a:off x="1249387" y="4035999"/>
            <a:ext cx="2659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2"/>
          <p:cNvSpPr txBox="1">
            <a:spLocks noGrp="1"/>
          </p:cNvSpPr>
          <p:nvPr>
            <p:ph type="subTitle" idx="3"/>
          </p:nvPr>
        </p:nvSpPr>
        <p:spPr>
          <a:xfrm flipH="1">
            <a:off x="5234863" y="1614298"/>
            <a:ext cx="2659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3" name="Google Shape;73;p12"/>
          <p:cNvSpPr txBox="1">
            <a:spLocks noGrp="1"/>
          </p:cNvSpPr>
          <p:nvPr>
            <p:ph type="subTitle" idx="4"/>
          </p:nvPr>
        </p:nvSpPr>
        <p:spPr>
          <a:xfrm flipH="1">
            <a:off x="5234863" y="4035999"/>
            <a:ext cx="2659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4" name="Google Shape;74;p12"/>
          <p:cNvSpPr txBox="1">
            <a:spLocks noGrp="1"/>
          </p:cNvSpPr>
          <p:nvPr>
            <p:ph type="subTitle" idx="5"/>
          </p:nvPr>
        </p:nvSpPr>
        <p:spPr>
          <a:xfrm flipH="1">
            <a:off x="865638" y="1265003"/>
            <a:ext cx="3427200" cy="455400"/>
          </a:xfrm>
          <a:prstGeom prst="rect">
            <a:avLst/>
          </a:prstGeom>
          <a:noFill/>
        </p:spPr>
        <p:txBody>
          <a:bodyPr spcFirstLastPara="1" wrap="square" lIns="91425" tIns="91425" rIns="91425" bIns="91425" anchor="b" anchorCtr="0">
            <a:noAutofit/>
          </a:bodyPr>
          <a:lstStyle>
            <a:lvl1pPr lvl="0" algn="ctr" rtl="0">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75" name="Google Shape;75;p12"/>
          <p:cNvSpPr txBox="1">
            <a:spLocks noGrp="1"/>
          </p:cNvSpPr>
          <p:nvPr>
            <p:ph type="subTitle" idx="6"/>
          </p:nvPr>
        </p:nvSpPr>
        <p:spPr>
          <a:xfrm flipH="1">
            <a:off x="865637" y="3686803"/>
            <a:ext cx="3427200" cy="455400"/>
          </a:xfrm>
          <a:prstGeom prst="rect">
            <a:avLst/>
          </a:prstGeom>
          <a:noFill/>
        </p:spPr>
        <p:txBody>
          <a:bodyPr spcFirstLastPara="1" wrap="square" lIns="91425" tIns="91425" rIns="91425" bIns="91425" anchor="b" anchorCtr="0">
            <a:noAutofit/>
          </a:bodyPr>
          <a:lstStyle>
            <a:lvl1pPr lvl="0" algn="ctr" rtl="0">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76" name="Google Shape;76;p12"/>
          <p:cNvSpPr txBox="1">
            <a:spLocks noGrp="1"/>
          </p:cNvSpPr>
          <p:nvPr>
            <p:ph type="subTitle" idx="7"/>
          </p:nvPr>
        </p:nvSpPr>
        <p:spPr>
          <a:xfrm flipH="1">
            <a:off x="4851163" y="1265003"/>
            <a:ext cx="3427200" cy="455400"/>
          </a:xfrm>
          <a:prstGeom prst="rect">
            <a:avLst/>
          </a:prstGeom>
          <a:noFill/>
        </p:spPr>
        <p:txBody>
          <a:bodyPr spcFirstLastPara="1" wrap="square" lIns="91425" tIns="91425" rIns="91425" bIns="91425" anchor="b" anchorCtr="0">
            <a:noAutofit/>
          </a:bodyPr>
          <a:lstStyle>
            <a:lvl1pPr lvl="0" algn="ctr" rtl="0">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77" name="Google Shape;77;p12"/>
          <p:cNvSpPr txBox="1">
            <a:spLocks noGrp="1"/>
          </p:cNvSpPr>
          <p:nvPr>
            <p:ph type="subTitle" idx="8"/>
          </p:nvPr>
        </p:nvSpPr>
        <p:spPr>
          <a:xfrm flipH="1">
            <a:off x="4851163" y="3686803"/>
            <a:ext cx="3427200" cy="455400"/>
          </a:xfrm>
          <a:prstGeom prst="rect">
            <a:avLst/>
          </a:prstGeom>
          <a:noFill/>
        </p:spPr>
        <p:txBody>
          <a:bodyPr spcFirstLastPara="1" wrap="square" lIns="91425" tIns="91425" rIns="91425" bIns="91425" anchor="b" anchorCtr="0">
            <a:noAutofit/>
          </a:bodyPr>
          <a:lstStyle>
            <a:lvl1pPr lvl="0" algn="ctr" rtl="0">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Tree>
    <p:extLst>
      <p:ext uri="{BB962C8B-B14F-4D97-AF65-F5344CB8AC3E}">
        <p14:creationId xmlns:p14="http://schemas.microsoft.com/office/powerpoint/2010/main" val="3071677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957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1pPr>
            <a:lvl2pPr lvl="1">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2pPr>
            <a:lvl3pPr lvl="2">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3pPr>
            <a:lvl4pPr lvl="3">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4pPr>
            <a:lvl5pPr lvl="4">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5pPr>
            <a:lvl6pPr lvl="5">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6pPr>
            <a:lvl7pPr lvl="6">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7pPr>
            <a:lvl8pPr lvl="7">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8pPr>
            <a:lvl9pPr lvl="8">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marL="914400" lvl="1"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 id="2147483669" r:id="rId2"/>
    <p:sldLayoutId id="214748367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4.xml"/><Relationship Id="rId7" Type="http://schemas.openxmlformats.org/officeDocument/2006/relationships/slide" Target="slide6.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slide" Target="slide5.xml"/><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slide" Target="slide8.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4.gif"/><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4" y="680318"/>
            <a:ext cx="2883567" cy="39070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FreeBSD Facilities and the Kernel</a:t>
            </a:r>
            <a:endParaRPr lang="en-US" sz="1800" b="1" dirty="0">
              <a:solidFill>
                <a:schemeClr val="tx1"/>
              </a:solidFill>
              <a:latin typeface="Abel" panose="02000506030000020004" pitchFamily="2" charset="0"/>
            </a:endParaRPr>
          </a:p>
        </p:txBody>
      </p:sp>
      <p:sp>
        <p:nvSpPr>
          <p:cNvPr id="2" name="Google Shape;224;p27">
            <a:extLst>
              <a:ext uri="{FF2B5EF4-FFF2-40B4-BE49-F238E27FC236}">
                <a16:creationId xmlns:a16="http://schemas.microsoft.com/office/drawing/2014/main" id="{13425FA2-D645-323A-611D-132F230E8FC3}"/>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5;p27">
            <a:extLst>
              <a:ext uri="{FF2B5EF4-FFF2-40B4-BE49-F238E27FC236}">
                <a16:creationId xmlns:a16="http://schemas.microsoft.com/office/drawing/2014/main" id="{65267A36-851D-9DAE-FB0E-D2CA0615763D}"/>
              </a:ext>
            </a:extLst>
          </p:cNvPr>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6;p27">
            <a:extLst>
              <a:ext uri="{FF2B5EF4-FFF2-40B4-BE49-F238E27FC236}">
                <a16:creationId xmlns:a16="http://schemas.microsoft.com/office/drawing/2014/main" id="{3285A459-24E2-3B69-2256-EBCB2FAAD3A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7;p27">
            <a:extLst>
              <a:ext uri="{FF2B5EF4-FFF2-40B4-BE49-F238E27FC236}">
                <a16:creationId xmlns:a16="http://schemas.microsoft.com/office/drawing/2014/main" id="{DDF69776-A0AE-D157-DB61-772764049163}"/>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8;p27">
            <a:extLst>
              <a:ext uri="{FF2B5EF4-FFF2-40B4-BE49-F238E27FC236}">
                <a16:creationId xmlns:a16="http://schemas.microsoft.com/office/drawing/2014/main" id="{2F0A9AE5-8457-0A56-3918-879D50257598}"/>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9;p27">
            <a:extLst>
              <a:ext uri="{FF2B5EF4-FFF2-40B4-BE49-F238E27FC236}">
                <a16:creationId xmlns:a16="http://schemas.microsoft.com/office/drawing/2014/main" id="{6EC63BBE-018B-75C0-36B0-680AEF1ABBE2}"/>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0;p27">
            <a:extLst>
              <a:ext uri="{FF2B5EF4-FFF2-40B4-BE49-F238E27FC236}">
                <a16:creationId xmlns:a16="http://schemas.microsoft.com/office/drawing/2014/main" id="{A8A368E3-5E4D-A421-12E4-4209941CB5EF}"/>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1;p27">
            <a:extLst>
              <a:ext uri="{FF2B5EF4-FFF2-40B4-BE49-F238E27FC236}">
                <a16:creationId xmlns:a16="http://schemas.microsoft.com/office/drawing/2014/main" id="{3E5C1270-FD45-45C8-ADDD-E3FDB5D0364A}"/>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2;p27">
            <a:extLst>
              <a:ext uri="{FF2B5EF4-FFF2-40B4-BE49-F238E27FC236}">
                <a16:creationId xmlns:a16="http://schemas.microsoft.com/office/drawing/2014/main" id="{7352190B-B8E2-9C10-F380-FB52780B9833}"/>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35" name="Google Shape;243;p27">
            <a:extLst>
              <a:ext uri="{FF2B5EF4-FFF2-40B4-BE49-F238E27FC236}">
                <a16:creationId xmlns:a16="http://schemas.microsoft.com/office/drawing/2014/main" id="{436B2C43-3FEA-031D-5A5F-7C8698C2E858}"/>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Evolution </a:t>
            </a:r>
            <a:endParaRPr sz="1200" dirty="0">
              <a:solidFill>
                <a:schemeClr val="dk1"/>
              </a:solidFill>
              <a:latin typeface="Abel"/>
              <a:ea typeface="Abel"/>
              <a:cs typeface="Abel"/>
              <a:sym typeface="Abel"/>
            </a:endParaRPr>
          </a:p>
        </p:txBody>
      </p:sp>
      <p:sp>
        <p:nvSpPr>
          <p:cNvPr id="36" name="Google Shape;244;p27">
            <a:extLst>
              <a:ext uri="{FF2B5EF4-FFF2-40B4-BE49-F238E27FC236}">
                <a16:creationId xmlns:a16="http://schemas.microsoft.com/office/drawing/2014/main" id="{71A4813D-4A6B-E143-90E6-FECF3616FE60}"/>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37" name="Google Shape;247;p27">
            <a:extLst>
              <a:ext uri="{FF2B5EF4-FFF2-40B4-BE49-F238E27FC236}">
                <a16:creationId xmlns:a16="http://schemas.microsoft.com/office/drawing/2014/main" id="{3CD9EEFA-B658-99EC-4761-AB855F5921EA}"/>
              </a:ext>
            </a:extLst>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8;p27">
            <a:extLst>
              <a:ext uri="{FF2B5EF4-FFF2-40B4-BE49-F238E27FC236}">
                <a16:creationId xmlns:a16="http://schemas.microsoft.com/office/drawing/2014/main" id="{4AB01BA6-105B-9FA3-6B92-68156603B6AD}"/>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39" name="Google Shape;249;p27">
            <a:extLst>
              <a:ext uri="{FF2B5EF4-FFF2-40B4-BE49-F238E27FC236}">
                <a16:creationId xmlns:a16="http://schemas.microsoft.com/office/drawing/2014/main" id="{C8626735-042A-E3CC-9003-4D7103B238BB}"/>
              </a:ext>
            </a:extLst>
          </p:cNvPr>
          <p:cNvSpPr txBox="1"/>
          <p:nvPr/>
        </p:nvSpPr>
        <p:spPr>
          <a:xfrm>
            <a:off x="6537200" y="90250"/>
            <a:ext cx="9885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Security</a:t>
            </a:r>
            <a:endParaRPr sz="1200" dirty="0">
              <a:solidFill>
                <a:schemeClr val="dk1"/>
              </a:solidFill>
              <a:latin typeface="Abel"/>
              <a:ea typeface="Abel"/>
              <a:cs typeface="Abel"/>
              <a:sym typeface="Abel"/>
            </a:endParaRPr>
          </a:p>
        </p:txBody>
      </p:sp>
      <p:sp>
        <p:nvSpPr>
          <p:cNvPr id="40" name="Google Shape;250;p27">
            <a:extLst>
              <a:ext uri="{FF2B5EF4-FFF2-40B4-BE49-F238E27FC236}">
                <a16:creationId xmlns:a16="http://schemas.microsoft.com/office/drawing/2014/main" id="{31904107-3871-E62F-F141-4D641B7CFB2A}"/>
              </a:ext>
            </a:extLst>
          </p:cNvPr>
          <p:cNvSpPr txBox="1"/>
          <p:nvPr/>
        </p:nvSpPr>
        <p:spPr>
          <a:xfrm>
            <a:off x="7665011" y="90250"/>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41" name="Graphic 40" descr="Back with solid fill">
            <a:hlinkClick r:id="rId3" action="ppaction://hlinksldjump"/>
            <a:extLst>
              <a:ext uri="{FF2B5EF4-FFF2-40B4-BE49-F238E27FC236}">
                <a16:creationId xmlns:a16="http://schemas.microsoft.com/office/drawing/2014/main" id="{199DD413-2826-9F32-9DEC-401B5B3866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42" name="Google Shape;408;p28">
            <a:extLst>
              <a:ext uri="{FF2B5EF4-FFF2-40B4-BE49-F238E27FC236}">
                <a16:creationId xmlns:a16="http://schemas.microsoft.com/office/drawing/2014/main" id="{3A3392E1-E602-B8B2-FB86-27E31AA0652A}"/>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TextBox 42">
            <a:extLst>
              <a:ext uri="{FF2B5EF4-FFF2-40B4-BE49-F238E27FC236}">
                <a16:creationId xmlns:a16="http://schemas.microsoft.com/office/drawing/2014/main" id="{51B29022-0DDA-381F-8A90-02C034EAAAEF}"/>
              </a:ext>
            </a:extLst>
          </p:cNvPr>
          <p:cNvSpPr txBox="1"/>
          <p:nvPr/>
        </p:nvSpPr>
        <p:spPr>
          <a:xfrm>
            <a:off x="1261871" y="1770340"/>
            <a:ext cx="6620253" cy="2955334"/>
          </a:xfrm>
          <a:prstGeom prst="roundRect">
            <a:avLst>
              <a:gd name="adj" fmla="val 7604"/>
            </a:avLst>
          </a:prstGeom>
          <a:noFill/>
          <a:ln w="38100">
            <a:noFill/>
          </a:ln>
        </p:spPr>
        <p:txBody>
          <a:bodyPr wrap="square" rtlCol="0">
            <a:spAutoFit/>
          </a:bodyPr>
          <a:lstStyle/>
          <a:p>
            <a:pPr marL="0" marR="0" algn="ctr">
              <a:lnSpc>
                <a:spcPct val="107000"/>
              </a:lnSpc>
              <a:spcBef>
                <a:spcPts val="0"/>
              </a:spcBef>
              <a:spcAft>
                <a:spcPts val="800"/>
              </a:spcAft>
            </a:pPr>
            <a:r>
              <a:rPr lang="en-US" sz="2400" b="1" dirty="0">
                <a:effectLst/>
                <a:latin typeface="Abel" panose="02000506030000020004" pitchFamily="2" charset="0"/>
                <a:ea typeface="ADLaM Display" panose="02010000000000000000" pitchFamily="2" charset="0"/>
                <a:cs typeface="ADLaM Display" panose="02010000000000000000" pitchFamily="2" charset="0"/>
              </a:rPr>
              <a:t>The Kernel is part of the system that runs in protected mode and is responsible for managing hardware resources and providing fundamental services to other software components by managing processes and providing functions called </a:t>
            </a:r>
            <a:r>
              <a:rPr lang="en-US" sz="2400" b="1" dirty="0">
                <a:solidFill>
                  <a:srgbClr val="EC2A02"/>
                </a:solidFill>
                <a:effectLst/>
                <a:latin typeface="Abel" panose="02000506030000020004" pitchFamily="2" charset="0"/>
                <a:ea typeface="ADLaM Display" panose="02010000000000000000" pitchFamily="2" charset="0"/>
                <a:cs typeface="ADLaM Display" panose="02010000000000000000" pitchFamily="2" charset="0"/>
              </a:rPr>
              <a:t>system calls </a:t>
            </a:r>
            <a:r>
              <a:rPr lang="en-US" sz="2400" b="1" dirty="0">
                <a:effectLst/>
                <a:latin typeface="Abel" panose="02000506030000020004" pitchFamily="2" charset="0"/>
                <a:ea typeface="ADLaM Display" panose="02010000000000000000" pitchFamily="2" charset="0"/>
                <a:cs typeface="ADLaM Display" panose="02010000000000000000" pitchFamily="2" charset="0"/>
              </a:rPr>
              <a:t>to access the filesystem and communication facilities.</a:t>
            </a:r>
          </a:p>
        </p:txBody>
      </p:sp>
      <p:sp>
        <p:nvSpPr>
          <p:cNvPr id="15" name="TextBox 14">
            <a:extLst>
              <a:ext uri="{FF2B5EF4-FFF2-40B4-BE49-F238E27FC236}">
                <a16:creationId xmlns:a16="http://schemas.microsoft.com/office/drawing/2014/main" id="{8E347918-A830-7BE5-6DAA-8DD58F303935}"/>
              </a:ext>
            </a:extLst>
          </p:cNvPr>
          <p:cNvSpPr txBox="1"/>
          <p:nvPr/>
        </p:nvSpPr>
        <p:spPr>
          <a:xfrm>
            <a:off x="3608783" y="1199301"/>
            <a:ext cx="1926427" cy="461665"/>
          </a:xfrm>
          <a:prstGeom prst="rect">
            <a:avLst/>
          </a:prstGeom>
          <a:noFill/>
        </p:spPr>
        <p:txBody>
          <a:bodyPr wrap="square" rtlCol="0">
            <a:spAutoFit/>
          </a:bodyPr>
          <a:lstStyle/>
          <a:p>
            <a:pPr algn="ctr"/>
            <a:r>
              <a:rPr lang="en-US" sz="2400" b="1" dirty="0">
                <a:latin typeface="Abel" panose="02000506030000020004" pitchFamily="2" charset="0"/>
                <a:ea typeface="ADLaM Display" panose="02010000000000000000" pitchFamily="2" charset="0"/>
                <a:cs typeface="ADLaM Display" panose="02010000000000000000" pitchFamily="2" charset="0"/>
              </a:rPr>
              <a:t>The Kernel</a:t>
            </a:r>
          </a:p>
        </p:txBody>
      </p:sp>
    </p:spTree>
    <p:extLst>
      <p:ext uri="{BB962C8B-B14F-4D97-AF65-F5344CB8AC3E}">
        <p14:creationId xmlns:p14="http://schemas.microsoft.com/office/powerpoint/2010/main" val="1757758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4" y="680318"/>
            <a:ext cx="2883567" cy="39070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FreeBSD Facilities and the Kernel</a:t>
            </a:r>
            <a:endParaRPr lang="en-US" sz="1800" b="1" dirty="0">
              <a:solidFill>
                <a:schemeClr val="tx1"/>
              </a:solidFill>
              <a:latin typeface="Abel" panose="02000506030000020004" pitchFamily="2" charset="0"/>
            </a:endParaRPr>
          </a:p>
        </p:txBody>
      </p:sp>
      <p:sp>
        <p:nvSpPr>
          <p:cNvPr id="2" name="Google Shape;224;p27">
            <a:extLst>
              <a:ext uri="{FF2B5EF4-FFF2-40B4-BE49-F238E27FC236}">
                <a16:creationId xmlns:a16="http://schemas.microsoft.com/office/drawing/2014/main" id="{13425FA2-D645-323A-611D-132F230E8FC3}"/>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5;p27">
            <a:extLst>
              <a:ext uri="{FF2B5EF4-FFF2-40B4-BE49-F238E27FC236}">
                <a16:creationId xmlns:a16="http://schemas.microsoft.com/office/drawing/2014/main" id="{65267A36-851D-9DAE-FB0E-D2CA0615763D}"/>
              </a:ext>
            </a:extLst>
          </p:cNvPr>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6;p27">
            <a:extLst>
              <a:ext uri="{FF2B5EF4-FFF2-40B4-BE49-F238E27FC236}">
                <a16:creationId xmlns:a16="http://schemas.microsoft.com/office/drawing/2014/main" id="{3285A459-24E2-3B69-2256-EBCB2FAAD3A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7;p27">
            <a:extLst>
              <a:ext uri="{FF2B5EF4-FFF2-40B4-BE49-F238E27FC236}">
                <a16:creationId xmlns:a16="http://schemas.microsoft.com/office/drawing/2014/main" id="{DDF69776-A0AE-D157-DB61-772764049163}"/>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8;p27">
            <a:extLst>
              <a:ext uri="{FF2B5EF4-FFF2-40B4-BE49-F238E27FC236}">
                <a16:creationId xmlns:a16="http://schemas.microsoft.com/office/drawing/2014/main" id="{2F0A9AE5-8457-0A56-3918-879D50257598}"/>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9;p27">
            <a:extLst>
              <a:ext uri="{FF2B5EF4-FFF2-40B4-BE49-F238E27FC236}">
                <a16:creationId xmlns:a16="http://schemas.microsoft.com/office/drawing/2014/main" id="{6EC63BBE-018B-75C0-36B0-680AEF1ABBE2}"/>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0;p27">
            <a:extLst>
              <a:ext uri="{FF2B5EF4-FFF2-40B4-BE49-F238E27FC236}">
                <a16:creationId xmlns:a16="http://schemas.microsoft.com/office/drawing/2014/main" id="{A8A368E3-5E4D-A421-12E4-4209941CB5EF}"/>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1;p27">
            <a:extLst>
              <a:ext uri="{FF2B5EF4-FFF2-40B4-BE49-F238E27FC236}">
                <a16:creationId xmlns:a16="http://schemas.microsoft.com/office/drawing/2014/main" id="{3E5C1270-FD45-45C8-ADDD-E3FDB5D0364A}"/>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2;p27">
            <a:extLst>
              <a:ext uri="{FF2B5EF4-FFF2-40B4-BE49-F238E27FC236}">
                <a16:creationId xmlns:a16="http://schemas.microsoft.com/office/drawing/2014/main" id="{7352190B-B8E2-9C10-F380-FB52780B9833}"/>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35" name="Google Shape;243;p27">
            <a:extLst>
              <a:ext uri="{FF2B5EF4-FFF2-40B4-BE49-F238E27FC236}">
                <a16:creationId xmlns:a16="http://schemas.microsoft.com/office/drawing/2014/main" id="{436B2C43-3FEA-031D-5A5F-7C8698C2E858}"/>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Evolution </a:t>
            </a:r>
            <a:endParaRPr sz="1200" dirty="0">
              <a:solidFill>
                <a:schemeClr val="dk1"/>
              </a:solidFill>
              <a:latin typeface="Abel"/>
              <a:ea typeface="Abel"/>
              <a:cs typeface="Abel"/>
              <a:sym typeface="Abel"/>
            </a:endParaRPr>
          </a:p>
        </p:txBody>
      </p:sp>
      <p:sp>
        <p:nvSpPr>
          <p:cNvPr id="36" name="Google Shape;244;p27">
            <a:extLst>
              <a:ext uri="{FF2B5EF4-FFF2-40B4-BE49-F238E27FC236}">
                <a16:creationId xmlns:a16="http://schemas.microsoft.com/office/drawing/2014/main" id="{71A4813D-4A6B-E143-90E6-FECF3616FE60}"/>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37" name="Google Shape;247;p27">
            <a:extLst>
              <a:ext uri="{FF2B5EF4-FFF2-40B4-BE49-F238E27FC236}">
                <a16:creationId xmlns:a16="http://schemas.microsoft.com/office/drawing/2014/main" id="{3CD9EEFA-B658-99EC-4761-AB855F5921EA}"/>
              </a:ext>
            </a:extLst>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8;p27">
            <a:extLst>
              <a:ext uri="{FF2B5EF4-FFF2-40B4-BE49-F238E27FC236}">
                <a16:creationId xmlns:a16="http://schemas.microsoft.com/office/drawing/2014/main" id="{4AB01BA6-105B-9FA3-6B92-68156603B6AD}"/>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39" name="Google Shape;249;p27">
            <a:extLst>
              <a:ext uri="{FF2B5EF4-FFF2-40B4-BE49-F238E27FC236}">
                <a16:creationId xmlns:a16="http://schemas.microsoft.com/office/drawing/2014/main" id="{C8626735-042A-E3CC-9003-4D7103B238BB}"/>
              </a:ext>
            </a:extLst>
          </p:cNvPr>
          <p:cNvSpPr txBox="1"/>
          <p:nvPr/>
        </p:nvSpPr>
        <p:spPr>
          <a:xfrm>
            <a:off x="6537200" y="90250"/>
            <a:ext cx="9885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Security</a:t>
            </a:r>
            <a:endParaRPr sz="1200" dirty="0">
              <a:solidFill>
                <a:schemeClr val="dk1"/>
              </a:solidFill>
              <a:latin typeface="Abel"/>
              <a:ea typeface="Abel"/>
              <a:cs typeface="Abel"/>
              <a:sym typeface="Abel"/>
            </a:endParaRPr>
          </a:p>
        </p:txBody>
      </p:sp>
      <p:sp>
        <p:nvSpPr>
          <p:cNvPr id="40" name="Google Shape;250;p27">
            <a:extLst>
              <a:ext uri="{FF2B5EF4-FFF2-40B4-BE49-F238E27FC236}">
                <a16:creationId xmlns:a16="http://schemas.microsoft.com/office/drawing/2014/main" id="{31904107-3871-E62F-F141-4D641B7CFB2A}"/>
              </a:ext>
            </a:extLst>
          </p:cNvPr>
          <p:cNvSpPr txBox="1"/>
          <p:nvPr/>
        </p:nvSpPr>
        <p:spPr>
          <a:xfrm>
            <a:off x="7665011" y="90250"/>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41" name="Graphic 40" descr="Back with solid fill">
            <a:hlinkClick r:id="rId3" action="ppaction://hlinksldjump"/>
            <a:extLst>
              <a:ext uri="{FF2B5EF4-FFF2-40B4-BE49-F238E27FC236}">
                <a16:creationId xmlns:a16="http://schemas.microsoft.com/office/drawing/2014/main" id="{199DD413-2826-9F32-9DEC-401B5B3866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42" name="Google Shape;408;p28">
            <a:extLst>
              <a:ext uri="{FF2B5EF4-FFF2-40B4-BE49-F238E27FC236}">
                <a16:creationId xmlns:a16="http://schemas.microsoft.com/office/drawing/2014/main" id="{3A3392E1-E602-B8B2-FB86-27E31AA0652A}"/>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TextBox 42">
            <a:extLst>
              <a:ext uri="{FF2B5EF4-FFF2-40B4-BE49-F238E27FC236}">
                <a16:creationId xmlns:a16="http://schemas.microsoft.com/office/drawing/2014/main" id="{51B29022-0DDA-381F-8A90-02C034EAAAEF}"/>
              </a:ext>
            </a:extLst>
          </p:cNvPr>
          <p:cNvSpPr txBox="1"/>
          <p:nvPr/>
        </p:nvSpPr>
        <p:spPr>
          <a:xfrm>
            <a:off x="1274185" y="1843244"/>
            <a:ext cx="6595628" cy="2039111"/>
          </a:xfrm>
          <a:prstGeom prst="roundRect">
            <a:avLst>
              <a:gd name="adj" fmla="val 7604"/>
            </a:avLst>
          </a:prstGeom>
          <a:noFill/>
          <a:ln w="38100">
            <a:noFill/>
          </a:ln>
        </p:spPr>
        <p:txBody>
          <a:bodyPr wrap="square" rtlCol="0">
            <a:spAutoFit/>
          </a:bodyPr>
          <a:lstStyle/>
          <a:p>
            <a:pPr marR="0" algn="ctr">
              <a:lnSpc>
                <a:spcPct val="107000"/>
              </a:lnSpc>
              <a:spcBef>
                <a:spcPts val="0"/>
              </a:spcBef>
              <a:spcAft>
                <a:spcPts val="800"/>
              </a:spcAft>
            </a:pPr>
            <a:r>
              <a:rPr lang="en-US" sz="1800" b="1" dirty="0">
                <a:effectLst/>
                <a:latin typeface="Abel" panose="02000506030000020004" pitchFamily="2" charset="0"/>
                <a:ea typeface="ADLaM Display" panose="02010000000000000000" pitchFamily="2" charset="0"/>
                <a:cs typeface="ADLaM Display" panose="02010000000000000000" pitchFamily="2" charset="0"/>
              </a:rPr>
              <a:t>Unlike the earliest versions of UNIX, the FreeBSD Kernel </a:t>
            </a:r>
            <a:r>
              <a:rPr lang="en-US" sz="1800" b="1" i="1" dirty="0">
                <a:solidFill>
                  <a:srgbClr val="EC2A02"/>
                </a:solidFill>
                <a:effectLst/>
                <a:latin typeface="Abel" panose="02000506030000020004" pitchFamily="2" charset="0"/>
                <a:ea typeface="ADLaM Display" panose="02010000000000000000" pitchFamily="2" charset="0"/>
                <a:cs typeface="ADLaM Display" panose="02010000000000000000" pitchFamily="2" charset="0"/>
              </a:rPr>
              <a:t>is not</a:t>
            </a:r>
            <a:r>
              <a:rPr lang="en-US" sz="1800" b="1" dirty="0">
                <a:solidFill>
                  <a:srgbClr val="EC2A02"/>
                </a:solidFill>
                <a:effectLst/>
                <a:latin typeface="Abel" panose="02000506030000020004" pitchFamily="2" charset="0"/>
                <a:ea typeface="ADLaM Display" panose="02010000000000000000" pitchFamily="2" charset="0"/>
                <a:cs typeface="ADLaM Display" panose="02010000000000000000" pitchFamily="2" charset="0"/>
              </a:rPr>
              <a:t> </a:t>
            </a:r>
            <a:r>
              <a:rPr lang="en-US" sz="1800" b="1" dirty="0">
                <a:effectLst/>
                <a:latin typeface="Abel" panose="02000506030000020004" pitchFamily="2" charset="0"/>
                <a:ea typeface="ADLaM Display" panose="02010000000000000000" pitchFamily="2" charset="0"/>
                <a:cs typeface="ADLaM Display" panose="02010000000000000000" pitchFamily="2" charset="0"/>
              </a:rPr>
              <a:t>partitioned into multiple processes. The monolithic kernel was chosen for simplicity and performance.</a:t>
            </a:r>
          </a:p>
          <a:p>
            <a:pPr algn="ctr">
              <a:lnSpc>
                <a:spcPct val="107000"/>
              </a:lnSpc>
              <a:spcAft>
                <a:spcPts val="800"/>
              </a:spcAft>
            </a:pPr>
            <a:r>
              <a:rPr lang="en-US" sz="1800" b="1" dirty="0">
                <a:effectLst/>
                <a:latin typeface="Abel" panose="02000506030000020004" pitchFamily="2" charset="0"/>
                <a:ea typeface="ADLaM Display" panose="02010000000000000000" pitchFamily="2" charset="0"/>
                <a:cs typeface="ADLaM Display" panose="02010000000000000000" pitchFamily="2" charset="0"/>
              </a:rPr>
              <a:t>Users mostly interact with the system through a CLI called a </a:t>
            </a:r>
            <a:r>
              <a:rPr lang="en-US" sz="1800" b="1" dirty="0">
                <a:solidFill>
                  <a:srgbClr val="EC2A02"/>
                </a:solidFill>
                <a:effectLst/>
                <a:latin typeface="Abel" panose="02000506030000020004" pitchFamily="2" charset="0"/>
                <a:ea typeface="ADLaM Display" panose="02010000000000000000" pitchFamily="2" charset="0"/>
                <a:cs typeface="ADLaM Display" panose="02010000000000000000" pitchFamily="2" charset="0"/>
              </a:rPr>
              <a:t>Shell</a:t>
            </a:r>
            <a:r>
              <a:rPr lang="en-US" sz="1800" b="1" dirty="0">
                <a:effectLst/>
                <a:latin typeface="Abel" panose="02000506030000020004" pitchFamily="2" charset="0"/>
                <a:ea typeface="ADLaM Display" panose="02010000000000000000" pitchFamily="2" charset="0"/>
                <a:cs typeface="ADLaM Display" panose="02010000000000000000" pitchFamily="2" charset="0"/>
              </a:rPr>
              <a:t>, and through additional user application programs. Both are implemented with processes rather than being part of the Kernel.</a:t>
            </a:r>
          </a:p>
        </p:txBody>
      </p:sp>
      <p:sp>
        <p:nvSpPr>
          <p:cNvPr id="15" name="TextBox 14">
            <a:extLst>
              <a:ext uri="{FF2B5EF4-FFF2-40B4-BE49-F238E27FC236}">
                <a16:creationId xmlns:a16="http://schemas.microsoft.com/office/drawing/2014/main" id="{8E347918-A830-7BE5-6DAA-8DD58F303935}"/>
              </a:ext>
            </a:extLst>
          </p:cNvPr>
          <p:cNvSpPr txBox="1"/>
          <p:nvPr/>
        </p:nvSpPr>
        <p:spPr>
          <a:xfrm>
            <a:off x="1511639" y="1292929"/>
            <a:ext cx="6297725" cy="461665"/>
          </a:xfrm>
          <a:prstGeom prst="rect">
            <a:avLst/>
          </a:prstGeom>
          <a:noFill/>
        </p:spPr>
        <p:txBody>
          <a:bodyPr wrap="square" rtlCol="0">
            <a:spAutoFit/>
          </a:bodyPr>
          <a:lstStyle/>
          <a:p>
            <a:pPr algn="ctr"/>
            <a:r>
              <a:rPr lang="en-US" sz="2400" b="1" dirty="0">
                <a:latin typeface="Abel" panose="02000506030000020004" pitchFamily="2" charset="0"/>
                <a:ea typeface="ADLaM Display" panose="02010000000000000000" pitchFamily="2" charset="0"/>
                <a:cs typeface="ADLaM Display" panose="02010000000000000000" pitchFamily="2" charset="0"/>
              </a:rPr>
              <a:t>Difference between UNIX &amp; FreeBSD Kernel</a:t>
            </a:r>
          </a:p>
        </p:txBody>
      </p:sp>
    </p:spTree>
    <p:extLst>
      <p:ext uri="{BB962C8B-B14F-4D97-AF65-F5344CB8AC3E}">
        <p14:creationId xmlns:p14="http://schemas.microsoft.com/office/powerpoint/2010/main" val="1018451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4" y="680318"/>
            <a:ext cx="2883567" cy="39070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FreeBSD Facilities and the Kernel</a:t>
            </a:r>
            <a:endParaRPr lang="en-US" sz="1800" b="1" dirty="0">
              <a:solidFill>
                <a:schemeClr val="tx1"/>
              </a:solidFill>
              <a:latin typeface="Abel" panose="02000506030000020004" pitchFamily="2" charset="0"/>
            </a:endParaRPr>
          </a:p>
        </p:txBody>
      </p:sp>
      <p:sp>
        <p:nvSpPr>
          <p:cNvPr id="2" name="Google Shape;224;p27">
            <a:extLst>
              <a:ext uri="{FF2B5EF4-FFF2-40B4-BE49-F238E27FC236}">
                <a16:creationId xmlns:a16="http://schemas.microsoft.com/office/drawing/2014/main" id="{13425FA2-D645-323A-611D-132F230E8FC3}"/>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5;p27">
            <a:extLst>
              <a:ext uri="{FF2B5EF4-FFF2-40B4-BE49-F238E27FC236}">
                <a16:creationId xmlns:a16="http://schemas.microsoft.com/office/drawing/2014/main" id="{65267A36-851D-9DAE-FB0E-D2CA0615763D}"/>
              </a:ext>
            </a:extLst>
          </p:cNvPr>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6;p27">
            <a:extLst>
              <a:ext uri="{FF2B5EF4-FFF2-40B4-BE49-F238E27FC236}">
                <a16:creationId xmlns:a16="http://schemas.microsoft.com/office/drawing/2014/main" id="{3285A459-24E2-3B69-2256-EBCB2FAAD3A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7;p27">
            <a:extLst>
              <a:ext uri="{FF2B5EF4-FFF2-40B4-BE49-F238E27FC236}">
                <a16:creationId xmlns:a16="http://schemas.microsoft.com/office/drawing/2014/main" id="{DDF69776-A0AE-D157-DB61-772764049163}"/>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8;p27">
            <a:extLst>
              <a:ext uri="{FF2B5EF4-FFF2-40B4-BE49-F238E27FC236}">
                <a16:creationId xmlns:a16="http://schemas.microsoft.com/office/drawing/2014/main" id="{2F0A9AE5-8457-0A56-3918-879D50257598}"/>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9;p27">
            <a:extLst>
              <a:ext uri="{FF2B5EF4-FFF2-40B4-BE49-F238E27FC236}">
                <a16:creationId xmlns:a16="http://schemas.microsoft.com/office/drawing/2014/main" id="{6EC63BBE-018B-75C0-36B0-680AEF1ABBE2}"/>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0;p27">
            <a:extLst>
              <a:ext uri="{FF2B5EF4-FFF2-40B4-BE49-F238E27FC236}">
                <a16:creationId xmlns:a16="http://schemas.microsoft.com/office/drawing/2014/main" id="{A8A368E3-5E4D-A421-12E4-4209941CB5EF}"/>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1;p27">
            <a:extLst>
              <a:ext uri="{FF2B5EF4-FFF2-40B4-BE49-F238E27FC236}">
                <a16:creationId xmlns:a16="http://schemas.microsoft.com/office/drawing/2014/main" id="{3E5C1270-FD45-45C8-ADDD-E3FDB5D0364A}"/>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2;p27">
            <a:extLst>
              <a:ext uri="{FF2B5EF4-FFF2-40B4-BE49-F238E27FC236}">
                <a16:creationId xmlns:a16="http://schemas.microsoft.com/office/drawing/2014/main" id="{7352190B-B8E2-9C10-F380-FB52780B9833}"/>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35" name="Google Shape;243;p27">
            <a:extLst>
              <a:ext uri="{FF2B5EF4-FFF2-40B4-BE49-F238E27FC236}">
                <a16:creationId xmlns:a16="http://schemas.microsoft.com/office/drawing/2014/main" id="{436B2C43-3FEA-031D-5A5F-7C8698C2E858}"/>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Evolution </a:t>
            </a:r>
            <a:endParaRPr sz="1200" dirty="0">
              <a:solidFill>
                <a:schemeClr val="dk1"/>
              </a:solidFill>
              <a:latin typeface="Abel"/>
              <a:ea typeface="Abel"/>
              <a:cs typeface="Abel"/>
              <a:sym typeface="Abel"/>
            </a:endParaRPr>
          </a:p>
        </p:txBody>
      </p:sp>
      <p:sp>
        <p:nvSpPr>
          <p:cNvPr id="36" name="Google Shape;244;p27">
            <a:extLst>
              <a:ext uri="{FF2B5EF4-FFF2-40B4-BE49-F238E27FC236}">
                <a16:creationId xmlns:a16="http://schemas.microsoft.com/office/drawing/2014/main" id="{71A4813D-4A6B-E143-90E6-FECF3616FE60}"/>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37" name="Google Shape;247;p27">
            <a:extLst>
              <a:ext uri="{FF2B5EF4-FFF2-40B4-BE49-F238E27FC236}">
                <a16:creationId xmlns:a16="http://schemas.microsoft.com/office/drawing/2014/main" id="{3CD9EEFA-B658-99EC-4761-AB855F5921EA}"/>
              </a:ext>
            </a:extLst>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8;p27">
            <a:extLst>
              <a:ext uri="{FF2B5EF4-FFF2-40B4-BE49-F238E27FC236}">
                <a16:creationId xmlns:a16="http://schemas.microsoft.com/office/drawing/2014/main" id="{4AB01BA6-105B-9FA3-6B92-68156603B6AD}"/>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39" name="Google Shape;249;p27">
            <a:extLst>
              <a:ext uri="{FF2B5EF4-FFF2-40B4-BE49-F238E27FC236}">
                <a16:creationId xmlns:a16="http://schemas.microsoft.com/office/drawing/2014/main" id="{C8626735-042A-E3CC-9003-4D7103B238BB}"/>
              </a:ext>
            </a:extLst>
          </p:cNvPr>
          <p:cNvSpPr txBox="1"/>
          <p:nvPr/>
        </p:nvSpPr>
        <p:spPr>
          <a:xfrm>
            <a:off x="6537200" y="90250"/>
            <a:ext cx="9885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Security</a:t>
            </a:r>
            <a:endParaRPr sz="1200" dirty="0">
              <a:solidFill>
                <a:schemeClr val="dk1"/>
              </a:solidFill>
              <a:latin typeface="Abel"/>
              <a:ea typeface="Abel"/>
              <a:cs typeface="Abel"/>
              <a:sym typeface="Abel"/>
            </a:endParaRPr>
          </a:p>
        </p:txBody>
      </p:sp>
      <p:sp>
        <p:nvSpPr>
          <p:cNvPr id="40" name="Google Shape;250;p27">
            <a:extLst>
              <a:ext uri="{FF2B5EF4-FFF2-40B4-BE49-F238E27FC236}">
                <a16:creationId xmlns:a16="http://schemas.microsoft.com/office/drawing/2014/main" id="{31904107-3871-E62F-F141-4D641B7CFB2A}"/>
              </a:ext>
            </a:extLst>
          </p:cNvPr>
          <p:cNvSpPr txBox="1"/>
          <p:nvPr/>
        </p:nvSpPr>
        <p:spPr>
          <a:xfrm>
            <a:off x="7665011" y="90250"/>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41" name="Graphic 40" descr="Back with solid fill">
            <a:hlinkClick r:id="rId3" action="ppaction://hlinksldjump"/>
            <a:extLst>
              <a:ext uri="{FF2B5EF4-FFF2-40B4-BE49-F238E27FC236}">
                <a16:creationId xmlns:a16="http://schemas.microsoft.com/office/drawing/2014/main" id="{199DD413-2826-9F32-9DEC-401B5B3866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42" name="Google Shape;408;p28">
            <a:extLst>
              <a:ext uri="{FF2B5EF4-FFF2-40B4-BE49-F238E27FC236}">
                <a16:creationId xmlns:a16="http://schemas.microsoft.com/office/drawing/2014/main" id="{3A3392E1-E602-B8B2-FB86-27E31AA0652A}"/>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TextBox 42">
            <a:extLst>
              <a:ext uri="{FF2B5EF4-FFF2-40B4-BE49-F238E27FC236}">
                <a16:creationId xmlns:a16="http://schemas.microsoft.com/office/drawing/2014/main" id="{51B29022-0DDA-381F-8A90-02C034EAAAEF}"/>
              </a:ext>
            </a:extLst>
          </p:cNvPr>
          <p:cNvSpPr txBox="1"/>
          <p:nvPr/>
        </p:nvSpPr>
        <p:spPr>
          <a:xfrm>
            <a:off x="1362687" y="1915673"/>
            <a:ext cx="6595628" cy="1423455"/>
          </a:xfrm>
          <a:prstGeom prst="roundRect">
            <a:avLst>
              <a:gd name="adj" fmla="val 7604"/>
            </a:avLst>
          </a:prstGeom>
          <a:noFill/>
          <a:ln w="38100">
            <a:noFill/>
          </a:ln>
        </p:spPr>
        <p:txBody>
          <a:bodyPr wrap="square" rtlCol="0">
            <a:spAutoFit/>
          </a:bodyPr>
          <a:lstStyle/>
          <a:p>
            <a:pPr marL="0" marR="0">
              <a:lnSpc>
                <a:spcPct val="107000"/>
              </a:lnSpc>
              <a:spcBef>
                <a:spcPts val="0"/>
              </a:spcBef>
              <a:spcAft>
                <a:spcPts val="800"/>
              </a:spcAft>
            </a:pPr>
            <a:r>
              <a:rPr lang="en-US" sz="1800" kern="100" dirty="0">
                <a:effectLst/>
                <a:latin typeface="Abel" panose="02000506030000020004" pitchFamily="2" charset="0"/>
                <a:ea typeface="Calibri" panose="020F0502020204030204" pitchFamily="34" charset="0"/>
                <a:cs typeface="Arial" panose="020B0604020202020204" pitchFamily="34" charset="0"/>
              </a:rPr>
              <a:t>1</a:t>
            </a:r>
            <a:r>
              <a:rPr lang="en-US" sz="1800" b="1" kern="100" dirty="0">
                <a:effectLst/>
                <a:latin typeface="Abel" panose="02000506030000020004" pitchFamily="2" charset="0"/>
                <a:ea typeface="Calibri" panose="020F0502020204030204" pitchFamily="34" charset="0"/>
                <a:cs typeface="Arial" panose="020B0604020202020204" pitchFamily="34" charset="0"/>
              </a:rPr>
              <a:t>. As a static</a:t>
            </a:r>
            <a:r>
              <a:rPr lang="en-US" sz="1800" kern="100" dirty="0">
                <a:effectLst/>
                <a:latin typeface="Abel" panose="02000506030000020004" pitchFamily="2" charset="0"/>
                <a:ea typeface="Calibri" panose="020F0502020204030204" pitchFamily="34" charset="0"/>
                <a:cs typeface="Arial" panose="020B0604020202020204" pitchFamily="34" charset="0"/>
              </a:rPr>
              <a:t> body of software, categorized by the functionality offered by the modules that make up the kernel.</a:t>
            </a:r>
            <a:endParaRPr lang="en-US" sz="1200" kern="100" dirty="0">
              <a:effectLst/>
              <a:latin typeface="Abel" panose="02000506030000020004" pitchFamily="2"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kern="100" dirty="0">
                <a:effectLst/>
                <a:latin typeface="Abel" panose="02000506030000020004" pitchFamily="2" charset="0"/>
                <a:ea typeface="Calibri" panose="020F0502020204030204" pitchFamily="34" charset="0"/>
                <a:cs typeface="Arial" panose="020B0604020202020204" pitchFamily="34" charset="0"/>
              </a:rPr>
              <a:t>2. </a:t>
            </a:r>
            <a:r>
              <a:rPr lang="en-US" sz="1800" b="1" kern="100" dirty="0">
                <a:effectLst/>
                <a:latin typeface="Abel" panose="02000506030000020004" pitchFamily="2" charset="0"/>
                <a:ea typeface="Calibri" panose="020F0502020204030204" pitchFamily="34" charset="0"/>
                <a:cs typeface="Arial" panose="020B0604020202020204" pitchFamily="34" charset="0"/>
              </a:rPr>
              <a:t>By its dynamic</a:t>
            </a:r>
            <a:r>
              <a:rPr lang="en-US" sz="1800" kern="100" dirty="0">
                <a:effectLst/>
                <a:latin typeface="Abel" panose="02000506030000020004" pitchFamily="2" charset="0"/>
                <a:ea typeface="Calibri" panose="020F0502020204030204" pitchFamily="34" charset="0"/>
                <a:cs typeface="Arial" panose="020B0604020202020204" pitchFamily="34" charset="0"/>
              </a:rPr>
              <a:t> operation, categorized according to the services provided to users.</a:t>
            </a:r>
            <a:endParaRPr lang="en-US" sz="1200" kern="100" dirty="0">
              <a:effectLst/>
              <a:latin typeface="Abel" panose="02000506030000020004" pitchFamily="2" charset="0"/>
              <a:ea typeface="Calibri" panose="020F050202020403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8E347918-A830-7BE5-6DAA-8DD58F303935}"/>
              </a:ext>
            </a:extLst>
          </p:cNvPr>
          <p:cNvSpPr txBox="1"/>
          <p:nvPr/>
        </p:nvSpPr>
        <p:spPr>
          <a:xfrm>
            <a:off x="1511639" y="1292929"/>
            <a:ext cx="6297725" cy="461665"/>
          </a:xfrm>
          <a:prstGeom prst="rect">
            <a:avLst/>
          </a:prstGeom>
          <a:noFill/>
        </p:spPr>
        <p:txBody>
          <a:bodyPr wrap="square" rtlCol="0">
            <a:spAutoFit/>
          </a:bodyPr>
          <a:lstStyle/>
          <a:p>
            <a:pPr algn="ctr"/>
            <a:r>
              <a:rPr lang="en-US" sz="2400" b="1" dirty="0">
                <a:latin typeface="Abel" panose="02000506030000020004" pitchFamily="2" charset="0"/>
                <a:ea typeface="ADLaM Display" panose="02010000000000000000" pitchFamily="2" charset="0"/>
                <a:cs typeface="ADLaM Display" panose="02010000000000000000" pitchFamily="2" charset="0"/>
              </a:rPr>
              <a:t>organization of the FreeBSD kernel in two ways</a:t>
            </a:r>
          </a:p>
        </p:txBody>
      </p:sp>
    </p:spTree>
    <p:extLst>
      <p:ext uri="{BB962C8B-B14F-4D97-AF65-F5344CB8AC3E}">
        <p14:creationId xmlns:p14="http://schemas.microsoft.com/office/powerpoint/2010/main" val="1584280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229910" y="699394"/>
            <a:ext cx="3011716" cy="247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FreeBSD Facilities and the Kernel</a:t>
            </a:r>
            <a:endParaRPr lang="en-US" sz="1800" b="1" dirty="0">
              <a:solidFill>
                <a:schemeClr val="tx1"/>
              </a:solidFill>
              <a:latin typeface="Abel" panose="02000506030000020004" pitchFamily="2" charset="0"/>
            </a:endParaRPr>
          </a:p>
        </p:txBody>
      </p:sp>
      <p:sp>
        <p:nvSpPr>
          <p:cNvPr id="32" name="TextBox 31">
            <a:extLst>
              <a:ext uri="{FF2B5EF4-FFF2-40B4-BE49-F238E27FC236}">
                <a16:creationId xmlns:a16="http://schemas.microsoft.com/office/drawing/2014/main" id="{04FDB24F-7F38-3DB7-89D5-A36BE8F16E34}"/>
              </a:ext>
            </a:extLst>
          </p:cNvPr>
          <p:cNvSpPr txBox="1"/>
          <p:nvPr/>
        </p:nvSpPr>
        <p:spPr>
          <a:xfrm>
            <a:off x="1196664" y="1244413"/>
            <a:ext cx="6927675" cy="710446"/>
          </a:xfrm>
          <a:prstGeom prst="roundRect">
            <a:avLst>
              <a:gd name="adj" fmla="val 45857"/>
            </a:avLst>
          </a:prstGeom>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2800" b="1" dirty="0">
                <a:solidFill>
                  <a:srgbClr val="F3F3F3"/>
                </a:solidFill>
                <a:latin typeface="Abel" panose="02000506030000020004" pitchFamily="2" charset="0"/>
              </a:rPr>
              <a:t>FreeBSD Kernal provides four basic facilities</a:t>
            </a:r>
          </a:p>
        </p:txBody>
      </p:sp>
      <p:sp>
        <p:nvSpPr>
          <p:cNvPr id="394" name="Google Shape;224;p27">
            <a:extLst>
              <a:ext uri="{FF2B5EF4-FFF2-40B4-BE49-F238E27FC236}">
                <a16:creationId xmlns:a16="http://schemas.microsoft.com/office/drawing/2014/main" id="{48778A9B-9AB5-B1DF-602C-A6DE458B366A}"/>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25;p27">
            <a:extLst>
              <a:ext uri="{FF2B5EF4-FFF2-40B4-BE49-F238E27FC236}">
                <a16:creationId xmlns:a16="http://schemas.microsoft.com/office/drawing/2014/main" id="{41AF82FF-6B12-8667-01C0-ADDB5BB090C7}"/>
              </a:ext>
            </a:extLst>
          </p:cNvPr>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26;p27">
            <a:extLst>
              <a:ext uri="{FF2B5EF4-FFF2-40B4-BE49-F238E27FC236}">
                <a16:creationId xmlns:a16="http://schemas.microsoft.com/office/drawing/2014/main" id="{58FDEB41-8091-1C36-E9E0-375CF1BE4D39}"/>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27;p27">
            <a:extLst>
              <a:ext uri="{FF2B5EF4-FFF2-40B4-BE49-F238E27FC236}">
                <a16:creationId xmlns:a16="http://schemas.microsoft.com/office/drawing/2014/main" id="{E36C3F71-118D-21A3-77DB-5BC58652C308}"/>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28;p27">
            <a:extLst>
              <a:ext uri="{FF2B5EF4-FFF2-40B4-BE49-F238E27FC236}">
                <a16:creationId xmlns:a16="http://schemas.microsoft.com/office/drawing/2014/main" id="{3D01D72C-DD47-9703-91D4-964FB5553739}"/>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29;p27">
            <a:extLst>
              <a:ext uri="{FF2B5EF4-FFF2-40B4-BE49-F238E27FC236}">
                <a16:creationId xmlns:a16="http://schemas.microsoft.com/office/drawing/2014/main" id="{BB0BB8D0-0342-29F9-61FC-E95EA58E78B5}"/>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30;p27">
            <a:extLst>
              <a:ext uri="{FF2B5EF4-FFF2-40B4-BE49-F238E27FC236}">
                <a16:creationId xmlns:a16="http://schemas.microsoft.com/office/drawing/2014/main" id="{C5F267E0-9D4B-099A-39BB-8A90EBBD2C3E}"/>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31;p27">
            <a:extLst>
              <a:ext uri="{FF2B5EF4-FFF2-40B4-BE49-F238E27FC236}">
                <a16:creationId xmlns:a16="http://schemas.microsoft.com/office/drawing/2014/main" id="{DD78EECE-9FE9-3821-8616-303DC684D405}"/>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42;p27">
            <a:extLst>
              <a:ext uri="{FF2B5EF4-FFF2-40B4-BE49-F238E27FC236}">
                <a16:creationId xmlns:a16="http://schemas.microsoft.com/office/drawing/2014/main" id="{2608A312-A51C-444C-8ECB-37F8678495F6}"/>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403" name="Google Shape;243;p27">
            <a:extLst>
              <a:ext uri="{FF2B5EF4-FFF2-40B4-BE49-F238E27FC236}">
                <a16:creationId xmlns:a16="http://schemas.microsoft.com/office/drawing/2014/main" id="{4548A3B5-BE54-011A-8A15-24378F58A62B}"/>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Evolution </a:t>
            </a:r>
            <a:endParaRPr sz="1200" dirty="0">
              <a:solidFill>
                <a:schemeClr val="dk1"/>
              </a:solidFill>
              <a:latin typeface="Abel"/>
              <a:ea typeface="Abel"/>
              <a:cs typeface="Abel"/>
              <a:sym typeface="Abel"/>
            </a:endParaRPr>
          </a:p>
        </p:txBody>
      </p:sp>
      <p:sp>
        <p:nvSpPr>
          <p:cNvPr id="404" name="Google Shape;244;p27">
            <a:extLst>
              <a:ext uri="{FF2B5EF4-FFF2-40B4-BE49-F238E27FC236}">
                <a16:creationId xmlns:a16="http://schemas.microsoft.com/office/drawing/2014/main" id="{0554168E-6FFB-B796-9852-670DB1FFC9AC}"/>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405" name="Google Shape;247;p27">
            <a:extLst>
              <a:ext uri="{FF2B5EF4-FFF2-40B4-BE49-F238E27FC236}">
                <a16:creationId xmlns:a16="http://schemas.microsoft.com/office/drawing/2014/main" id="{29B321CC-0F17-75B3-480D-0546E6D61B65}"/>
              </a:ext>
            </a:extLst>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48;p27">
            <a:extLst>
              <a:ext uri="{FF2B5EF4-FFF2-40B4-BE49-F238E27FC236}">
                <a16:creationId xmlns:a16="http://schemas.microsoft.com/office/drawing/2014/main" id="{99F64479-AE2C-CDB2-B09F-DB3236B5F0CD}"/>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409" name="Google Shape;249;p27">
            <a:extLst>
              <a:ext uri="{FF2B5EF4-FFF2-40B4-BE49-F238E27FC236}">
                <a16:creationId xmlns:a16="http://schemas.microsoft.com/office/drawing/2014/main" id="{F25DD753-1AEF-BF85-2B21-893362E57A5C}"/>
              </a:ext>
            </a:extLst>
          </p:cNvPr>
          <p:cNvSpPr txBox="1"/>
          <p:nvPr/>
        </p:nvSpPr>
        <p:spPr>
          <a:xfrm>
            <a:off x="6537200" y="90250"/>
            <a:ext cx="9885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Security</a:t>
            </a:r>
            <a:endParaRPr sz="1200" dirty="0">
              <a:solidFill>
                <a:schemeClr val="dk1"/>
              </a:solidFill>
              <a:latin typeface="Abel"/>
              <a:ea typeface="Abel"/>
              <a:cs typeface="Abel"/>
              <a:sym typeface="Abel"/>
            </a:endParaRPr>
          </a:p>
        </p:txBody>
      </p:sp>
      <p:sp>
        <p:nvSpPr>
          <p:cNvPr id="410" name="Google Shape;250;p27">
            <a:extLst>
              <a:ext uri="{FF2B5EF4-FFF2-40B4-BE49-F238E27FC236}">
                <a16:creationId xmlns:a16="http://schemas.microsoft.com/office/drawing/2014/main" id="{9331F88C-91A3-A797-F701-DDEEB2439B62}"/>
              </a:ext>
            </a:extLst>
          </p:cNvPr>
          <p:cNvSpPr txBox="1"/>
          <p:nvPr/>
        </p:nvSpPr>
        <p:spPr>
          <a:xfrm>
            <a:off x="7665011" y="90250"/>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411" name="Graphic 410" descr="Back with solid fill">
            <a:hlinkClick r:id="rId3" action="ppaction://hlinksldjump"/>
            <a:extLst>
              <a:ext uri="{FF2B5EF4-FFF2-40B4-BE49-F238E27FC236}">
                <a16:creationId xmlns:a16="http://schemas.microsoft.com/office/drawing/2014/main" id="{EDA100FC-8402-F985-D95F-0EC2FB1ABA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4" name="TextBox 3">
            <a:extLst>
              <a:ext uri="{FF2B5EF4-FFF2-40B4-BE49-F238E27FC236}">
                <a16:creationId xmlns:a16="http://schemas.microsoft.com/office/drawing/2014/main" id="{5AD4BEFE-AFA5-5700-B553-15B63DEB37A1}"/>
              </a:ext>
            </a:extLst>
          </p:cNvPr>
          <p:cNvSpPr txBox="1"/>
          <p:nvPr/>
        </p:nvSpPr>
        <p:spPr>
          <a:xfrm>
            <a:off x="717125" y="2349484"/>
            <a:ext cx="7407214" cy="1569660"/>
          </a:xfrm>
          <a:prstGeom prst="rect">
            <a:avLst/>
          </a:prstGeom>
          <a:noFill/>
        </p:spPr>
        <p:txBody>
          <a:bodyPr wrap="square">
            <a:spAutoFit/>
          </a:bodyPr>
          <a:lstStyle/>
          <a:p>
            <a:pPr algn="l">
              <a:buFont typeface="+mj-lt"/>
              <a:buAutoNum type="arabicPeriod"/>
            </a:pPr>
            <a:r>
              <a:rPr lang="en-US" sz="2400" i="0" dirty="0">
                <a:solidFill>
                  <a:schemeClr val="bg1">
                    <a:lumMod val="50000"/>
                  </a:schemeClr>
                </a:solidFill>
                <a:effectLst/>
                <a:latin typeface="Abel" panose="02000506030000020004" pitchFamily="2" charset="0"/>
              </a:rPr>
              <a:t>Processes</a:t>
            </a:r>
          </a:p>
          <a:p>
            <a:pPr algn="l">
              <a:buFont typeface="+mj-lt"/>
              <a:buAutoNum type="arabicPeriod"/>
            </a:pPr>
            <a:r>
              <a:rPr lang="en-US" sz="2400" dirty="0">
                <a:solidFill>
                  <a:schemeClr val="bg1">
                    <a:lumMod val="50000"/>
                  </a:schemeClr>
                </a:solidFill>
                <a:latin typeface="Abel" panose="02000506030000020004" pitchFamily="2" charset="0"/>
              </a:rPr>
              <a:t>Filesystems</a:t>
            </a:r>
          </a:p>
          <a:p>
            <a:pPr algn="l">
              <a:buFont typeface="+mj-lt"/>
              <a:buAutoNum type="arabicPeriod"/>
            </a:pPr>
            <a:r>
              <a:rPr lang="en-US" sz="2400" i="0" dirty="0">
                <a:solidFill>
                  <a:schemeClr val="bg1">
                    <a:lumMod val="50000"/>
                  </a:schemeClr>
                </a:solidFill>
                <a:effectLst/>
                <a:latin typeface="Abel" panose="02000506030000020004" pitchFamily="2" charset="0"/>
              </a:rPr>
              <a:t>Communications</a:t>
            </a:r>
          </a:p>
          <a:p>
            <a:pPr algn="l">
              <a:buFont typeface="+mj-lt"/>
              <a:buAutoNum type="arabicPeriod"/>
            </a:pPr>
            <a:r>
              <a:rPr lang="en-US" sz="2400" dirty="0">
                <a:solidFill>
                  <a:schemeClr val="bg1">
                    <a:lumMod val="50000"/>
                  </a:schemeClr>
                </a:solidFill>
                <a:latin typeface="Abel" panose="02000506030000020004" pitchFamily="2" charset="0"/>
              </a:rPr>
              <a:t>System</a:t>
            </a:r>
            <a:r>
              <a:rPr lang="ar-EG" sz="2400" dirty="0">
                <a:solidFill>
                  <a:schemeClr val="bg1">
                    <a:lumMod val="50000"/>
                  </a:schemeClr>
                </a:solidFill>
                <a:latin typeface="Abel" panose="02000506030000020004" pitchFamily="2" charset="0"/>
              </a:rPr>
              <a:t> </a:t>
            </a:r>
            <a:r>
              <a:rPr lang="en-US" sz="2400" dirty="0">
                <a:solidFill>
                  <a:schemeClr val="bg1">
                    <a:lumMod val="50000"/>
                  </a:schemeClr>
                </a:solidFill>
                <a:latin typeface="Abel" panose="02000506030000020004" pitchFamily="2" charset="0"/>
              </a:rPr>
              <a:t>startup</a:t>
            </a:r>
            <a:endParaRPr lang="en-US" sz="2400" i="0" dirty="0">
              <a:solidFill>
                <a:schemeClr val="bg1">
                  <a:lumMod val="50000"/>
                </a:schemeClr>
              </a:solidFill>
              <a:effectLst/>
              <a:latin typeface="Abel" panose="02000506030000020004" pitchFamily="2" charset="0"/>
            </a:endParaRPr>
          </a:p>
        </p:txBody>
      </p:sp>
      <p:sp>
        <p:nvSpPr>
          <p:cNvPr id="13" name="Arrow: Right 12">
            <a:extLst>
              <a:ext uri="{FF2B5EF4-FFF2-40B4-BE49-F238E27FC236}">
                <a16:creationId xmlns:a16="http://schemas.microsoft.com/office/drawing/2014/main" id="{B0734172-44AE-FEFF-C1E5-EFD6809BCCBC}"/>
              </a:ext>
            </a:extLst>
          </p:cNvPr>
          <p:cNvSpPr/>
          <p:nvPr/>
        </p:nvSpPr>
        <p:spPr>
          <a:xfrm>
            <a:off x="2360388" y="2467239"/>
            <a:ext cx="3485213" cy="2473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0EDE5E7E-6A03-9080-07C9-BA2993460073}"/>
              </a:ext>
            </a:extLst>
          </p:cNvPr>
          <p:cNvSpPr/>
          <p:nvPr/>
        </p:nvSpPr>
        <p:spPr>
          <a:xfrm>
            <a:off x="2579308" y="2832788"/>
            <a:ext cx="3266294" cy="2473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5C909B7E-40B4-1DBF-DA4C-30AA4E0B5768}"/>
              </a:ext>
            </a:extLst>
          </p:cNvPr>
          <p:cNvSpPr/>
          <p:nvPr/>
        </p:nvSpPr>
        <p:spPr>
          <a:xfrm>
            <a:off x="3060844" y="3197881"/>
            <a:ext cx="2784757" cy="2473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FA398A0D-8390-112D-C8A8-E09657CAF159}"/>
              </a:ext>
            </a:extLst>
          </p:cNvPr>
          <p:cNvSpPr/>
          <p:nvPr/>
        </p:nvSpPr>
        <p:spPr>
          <a:xfrm>
            <a:off x="2988526" y="3558512"/>
            <a:ext cx="2857075" cy="2473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0FF3FF76-EFBC-0914-6847-11A22753D34C}"/>
              </a:ext>
            </a:extLst>
          </p:cNvPr>
          <p:cNvSpPr/>
          <p:nvPr/>
        </p:nvSpPr>
        <p:spPr>
          <a:xfrm>
            <a:off x="5966085" y="2451829"/>
            <a:ext cx="2460790" cy="2473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hlinkClick r:id="rId6" action="ppaction://hlinksldjump">
                  <a:extLst>
                    <a:ext uri="{A12FA001-AC4F-418D-AE19-62706E023703}">
                      <ahyp:hlinkClr xmlns:ahyp="http://schemas.microsoft.com/office/drawing/2018/hyperlinkcolor" val="tx"/>
                    </a:ext>
                  </a:extLst>
                </a:hlinkClick>
              </a:rPr>
              <a:t>Press Here</a:t>
            </a:r>
            <a:endParaRPr lang="en-US" b="1" u="sng"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19" name="Rectangle: Rounded Corners 18">
            <a:extLst>
              <a:ext uri="{FF2B5EF4-FFF2-40B4-BE49-F238E27FC236}">
                <a16:creationId xmlns:a16="http://schemas.microsoft.com/office/drawing/2014/main" id="{AE0AC67D-80C8-A102-13B8-85AB5042898B}"/>
              </a:ext>
            </a:extLst>
          </p:cNvPr>
          <p:cNvSpPr/>
          <p:nvPr/>
        </p:nvSpPr>
        <p:spPr>
          <a:xfrm>
            <a:off x="5968585" y="2821584"/>
            <a:ext cx="2460790" cy="2473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hlinkClick r:id="rId7" action="ppaction://hlinksldjump">
                  <a:extLst>
                    <a:ext uri="{A12FA001-AC4F-418D-AE19-62706E023703}">
                      <ahyp:hlinkClr xmlns:ahyp="http://schemas.microsoft.com/office/drawing/2018/hyperlinkcolor" val="tx"/>
                    </a:ext>
                  </a:extLst>
                </a:hlinkClick>
              </a:rPr>
              <a:t>Press Here</a:t>
            </a:r>
            <a:endParaRPr lang="en-US" b="1"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20" name="Rectangle: Rounded Corners 19">
            <a:extLst>
              <a:ext uri="{FF2B5EF4-FFF2-40B4-BE49-F238E27FC236}">
                <a16:creationId xmlns:a16="http://schemas.microsoft.com/office/drawing/2014/main" id="{DCB1FBAC-BB91-8111-B130-673950B8E111}"/>
              </a:ext>
            </a:extLst>
          </p:cNvPr>
          <p:cNvSpPr/>
          <p:nvPr/>
        </p:nvSpPr>
        <p:spPr>
          <a:xfrm>
            <a:off x="5971085" y="3183844"/>
            <a:ext cx="2460790" cy="2473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hlinkClick r:id="rId8" action="ppaction://hlinksldjump">
                  <a:extLst>
                    <a:ext uri="{A12FA001-AC4F-418D-AE19-62706E023703}">
                      <ahyp:hlinkClr xmlns:ahyp="http://schemas.microsoft.com/office/drawing/2018/hyperlinkcolor" val="tx"/>
                    </a:ext>
                  </a:extLst>
                </a:hlinkClick>
              </a:rPr>
              <a:t>Press Here</a:t>
            </a:r>
            <a:endParaRPr lang="en-US" b="1"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21" name="Rectangle: Rounded Corners 20">
            <a:extLst>
              <a:ext uri="{FF2B5EF4-FFF2-40B4-BE49-F238E27FC236}">
                <a16:creationId xmlns:a16="http://schemas.microsoft.com/office/drawing/2014/main" id="{EBEF6833-58B6-F032-D518-4D63C82145CA}"/>
              </a:ext>
            </a:extLst>
          </p:cNvPr>
          <p:cNvSpPr/>
          <p:nvPr/>
        </p:nvSpPr>
        <p:spPr>
          <a:xfrm>
            <a:off x="5963590" y="3558594"/>
            <a:ext cx="2460790" cy="2473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hlinkClick r:id="rId9" action="ppaction://hlinksldjump">
                  <a:extLst>
                    <a:ext uri="{A12FA001-AC4F-418D-AE19-62706E023703}">
                      <ahyp:hlinkClr xmlns:ahyp="http://schemas.microsoft.com/office/drawing/2018/hyperlinkcolor" val="tx"/>
                    </a:ext>
                  </a:extLst>
                </a:hlinkClick>
              </a:rPr>
              <a:t>Press Here</a:t>
            </a:r>
            <a:endParaRPr lang="en-US" b="1"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235508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24;p27">
            <a:extLst>
              <a:ext uri="{FF2B5EF4-FFF2-40B4-BE49-F238E27FC236}">
                <a16:creationId xmlns:a16="http://schemas.microsoft.com/office/drawing/2014/main" id="{13425FA2-D645-323A-611D-132F230E8FC3}"/>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5;p27">
            <a:extLst>
              <a:ext uri="{FF2B5EF4-FFF2-40B4-BE49-F238E27FC236}">
                <a16:creationId xmlns:a16="http://schemas.microsoft.com/office/drawing/2014/main" id="{65267A36-851D-9DAE-FB0E-D2CA0615763D}"/>
              </a:ext>
            </a:extLst>
          </p:cNvPr>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6;p27">
            <a:extLst>
              <a:ext uri="{FF2B5EF4-FFF2-40B4-BE49-F238E27FC236}">
                <a16:creationId xmlns:a16="http://schemas.microsoft.com/office/drawing/2014/main" id="{3285A459-24E2-3B69-2256-EBCB2FAAD3A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7;p27">
            <a:extLst>
              <a:ext uri="{FF2B5EF4-FFF2-40B4-BE49-F238E27FC236}">
                <a16:creationId xmlns:a16="http://schemas.microsoft.com/office/drawing/2014/main" id="{DDF69776-A0AE-D157-DB61-772764049163}"/>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8;p27">
            <a:extLst>
              <a:ext uri="{FF2B5EF4-FFF2-40B4-BE49-F238E27FC236}">
                <a16:creationId xmlns:a16="http://schemas.microsoft.com/office/drawing/2014/main" id="{2F0A9AE5-8457-0A56-3918-879D50257598}"/>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9;p27">
            <a:extLst>
              <a:ext uri="{FF2B5EF4-FFF2-40B4-BE49-F238E27FC236}">
                <a16:creationId xmlns:a16="http://schemas.microsoft.com/office/drawing/2014/main" id="{6EC63BBE-018B-75C0-36B0-680AEF1ABBE2}"/>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0;p27">
            <a:extLst>
              <a:ext uri="{FF2B5EF4-FFF2-40B4-BE49-F238E27FC236}">
                <a16:creationId xmlns:a16="http://schemas.microsoft.com/office/drawing/2014/main" id="{A8A368E3-5E4D-A421-12E4-4209941CB5EF}"/>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1;p27">
            <a:extLst>
              <a:ext uri="{FF2B5EF4-FFF2-40B4-BE49-F238E27FC236}">
                <a16:creationId xmlns:a16="http://schemas.microsoft.com/office/drawing/2014/main" id="{3E5C1270-FD45-45C8-ADDD-E3FDB5D0364A}"/>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2;p27">
            <a:extLst>
              <a:ext uri="{FF2B5EF4-FFF2-40B4-BE49-F238E27FC236}">
                <a16:creationId xmlns:a16="http://schemas.microsoft.com/office/drawing/2014/main" id="{7352190B-B8E2-9C10-F380-FB52780B9833}"/>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35" name="Google Shape;243;p27">
            <a:extLst>
              <a:ext uri="{FF2B5EF4-FFF2-40B4-BE49-F238E27FC236}">
                <a16:creationId xmlns:a16="http://schemas.microsoft.com/office/drawing/2014/main" id="{436B2C43-3FEA-031D-5A5F-7C8698C2E858}"/>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Evolution </a:t>
            </a:r>
            <a:endParaRPr sz="1200" dirty="0">
              <a:solidFill>
                <a:schemeClr val="dk1"/>
              </a:solidFill>
              <a:latin typeface="Abel"/>
              <a:ea typeface="Abel"/>
              <a:cs typeface="Abel"/>
              <a:sym typeface="Abel"/>
            </a:endParaRPr>
          </a:p>
        </p:txBody>
      </p:sp>
      <p:sp>
        <p:nvSpPr>
          <p:cNvPr id="36" name="Google Shape;244;p27">
            <a:extLst>
              <a:ext uri="{FF2B5EF4-FFF2-40B4-BE49-F238E27FC236}">
                <a16:creationId xmlns:a16="http://schemas.microsoft.com/office/drawing/2014/main" id="{71A4813D-4A6B-E143-90E6-FECF3616FE60}"/>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37" name="Google Shape;247;p27">
            <a:extLst>
              <a:ext uri="{FF2B5EF4-FFF2-40B4-BE49-F238E27FC236}">
                <a16:creationId xmlns:a16="http://schemas.microsoft.com/office/drawing/2014/main" id="{3CD9EEFA-B658-99EC-4761-AB855F5921EA}"/>
              </a:ext>
            </a:extLst>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8;p27">
            <a:extLst>
              <a:ext uri="{FF2B5EF4-FFF2-40B4-BE49-F238E27FC236}">
                <a16:creationId xmlns:a16="http://schemas.microsoft.com/office/drawing/2014/main" id="{4AB01BA6-105B-9FA3-6B92-68156603B6AD}"/>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39" name="Google Shape;249;p27">
            <a:extLst>
              <a:ext uri="{FF2B5EF4-FFF2-40B4-BE49-F238E27FC236}">
                <a16:creationId xmlns:a16="http://schemas.microsoft.com/office/drawing/2014/main" id="{C8626735-042A-E3CC-9003-4D7103B238BB}"/>
              </a:ext>
            </a:extLst>
          </p:cNvPr>
          <p:cNvSpPr txBox="1"/>
          <p:nvPr/>
        </p:nvSpPr>
        <p:spPr>
          <a:xfrm>
            <a:off x="6537200" y="90250"/>
            <a:ext cx="9885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Security</a:t>
            </a:r>
            <a:endParaRPr sz="1200" dirty="0">
              <a:solidFill>
                <a:schemeClr val="dk1"/>
              </a:solidFill>
              <a:latin typeface="Abel"/>
              <a:ea typeface="Abel"/>
              <a:cs typeface="Abel"/>
              <a:sym typeface="Abel"/>
            </a:endParaRPr>
          </a:p>
        </p:txBody>
      </p:sp>
      <p:sp>
        <p:nvSpPr>
          <p:cNvPr id="40" name="Google Shape;250;p27">
            <a:extLst>
              <a:ext uri="{FF2B5EF4-FFF2-40B4-BE49-F238E27FC236}">
                <a16:creationId xmlns:a16="http://schemas.microsoft.com/office/drawing/2014/main" id="{31904107-3871-E62F-F141-4D641B7CFB2A}"/>
              </a:ext>
            </a:extLst>
          </p:cNvPr>
          <p:cNvSpPr txBox="1"/>
          <p:nvPr/>
        </p:nvSpPr>
        <p:spPr>
          <a:xfrm>
            <a:off x="7665011" y="90250"/>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41" name="Graphic 40" descr="Back with solid fill">
            <a:hlinkClick r:id="rId3" action="ppaction://hlinksldjump"/>
            <a:extLst>
              <a:ext uri="{FF2B5EF4-FFF2-40B4-BE49-F238E27FC236}">
                <a16:creationId xmlns:a16="http://schemas.microsoft.com/office/drawing/2014/main" id="{199DD413-2826-9F32-9DEC-401B5B3866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42" name="Google Shape;408;p28">
            <a:extLst>
              <a:ext uri="{FF2B5EF4-FFF2-40B4-BE49-F238E27FC236}">
                <a16:creationId xmlns:a16="http://schemas.microsoft.com/office/drawing/2014/main" id="{3A3392E1-E602-B8B2-FB86-27E31AA0652A}"/>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Rectangle: Rounded Corners 15">
            <a:extLst>
              <a:ext uri="{FF2B5EF4-FFF2-40B4-BE49-F238E27FC236}">
                <a16:creationId xmlns:a16="http://schemas.microsoft.com/office/drawing/2014/main" id="{C931422E-26EA-4D8B-FF0C-0A1C267D31FE}"/>
              </a:ext>
            </a:extLst>
          </p:cNvPr>
          <p:cNvSpPr/>
          <p:nvPr/>
        </p:nvSpPr>
        <p:spPr>
          <a:xfrm>
            <a:off x="693850" y="771993"/>
            <a:ext cx="7735525" cy="3695075"/>
          </a:xfrm>
          <a:prstGeom prst="roundRect">
            <a:avLst>
              <a:gd name="adj" fmla="val 2644"/>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algn="ctr" rtl="0">
              <a:lnSpc>
                <a:spcPct val="107000"/>
              </a:lnSpc>
              <a:spcBef>
                <a:spcPts val="0"/>
              </a:spcBef>
              <a:spcAft>
                <a:spcPts val="800"/>
              </a:spcAft>
            </a:pPr>
            <a:endParaRPr lang="en-US" sz="1800" b="1" i="0"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a:p>
            <a:pPr marL="0" marR="0" algn="ctr" rtl="0">
              <a:lnSpc>
                <a:spcPct val="107000"/>
              </a:lnSpc>
              <a:spcBef>
                <a:spcPts val="0"/>
              </a:spcBef>
              <a:spcAft>
                <a:spcPts val="800"/>
              </a:spcAft>
            </a:pPr>
            <a:r>
              <a:rPr lang="en-US" sz="1800" b="1" i="0"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Composed of an address space with one or more threads of control running within it.</a:t>
            </a:r>
          </a:p>
          <a:p>
            <a:pPr marL="0" marR="0" algn="ctr" rtl="0">
              <a:lnSpc>
                <a:spcPct val="107000"/>
              </a:lnSpc>
              <a:spcBef>
                <a:spcPts val="0"/>
              </a:spcBef>
              <a:spcAft>
                <a:spcPts val="800"/>
              </a:spcAft>
            </a:pPr>
            <a:r>
              <a:rPr lang="en-US" sz="1800" b="1" i="0"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 The system multiplexes separate virtual-address spaces for each process.</a:t>
            </a:r>
          </a:p>
        </p:txBody>
      </p:sp>
      <p:sp>
        <p:nvSpPr>
          <p:cNvPr id="22" name="TextBox 21">
            <a:extLst>
              <a:ext uri="{FF2B5EF4-FFF2-40B4-BE49-F238E27FC236}">
                <a16:creationId xmlns:a16="http://schemas.microsoft.com/office/drawing/2014/main" id="{1B0E2D6D-5A23-991F-2F95-2A724E0DD35B}"/>
              </a:ext>
            </a:extLst>
          </p:cNvPr>
          <p:cNvSpPr txBox="1"/>
          <p:nvPr/>
        </p:nvSpPr>
        <p:spPr>
          <a:xfrm>
            <a:off x="2275612" y="870782"/>
            <a:ext cx="4572000" cy="400110"/>
          </a:xfrm>
          <a:prstGeom prst="rect">
            <a:avLst/>
          </a:prstGeom>
          <a:noFill/>
        </p:spPr>
        <p:txBody>
          <a:bodyPr wrap="square">
            <a:spAutoFit/>
          </a:bodyPr>
          <a:lstStyle/>
          <a:p>
            <a:pPr algn="ctr"/>
            <a:r>
              <a:rPr lang="en-US" sz="2000" b="1" u="sng"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Processes</a:t>
            </a:r>
          </a:p>
        </p:txBody>
      </p:sp>
      <p:sp>
        <p:nvSpPr>
          <p:cNvPr id="28" name="Rectangle 4">
            <a:extLst>
              <a:ext uri="{FF2B5EF4-FFF2-40B4-BE49-F238E27FC236}">
                <a16:creationId xmlns:a16="http://schemas.microsoft.com/office/drawing/2014/main" id="{24CBBCCA-F5C4-16C7-63C4-B05C08797FD3}"/>
              </a:ext>
            </a:extLst>
          </p:cNvPr>
          <p:cNvSpPr>
            <a:spLocks noChangeArrowheads="1"/>
          </p:cNvSpPr>
          <p:nvPr/>
        </p:nvSpPr>
        <p:spPr bwMode="auto">
          <a:xfrm flipH="1">
            <a:off x="1008074" y="3088032"/>
            <a:ext cx="3827202" cy="289441"/>
          </a:xfrm>
          <a:prstGeom prst="roundRect">
            <a:avLst/>
          </a:prstGeom>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i="0" u="none" strike="noStrike" cap="none" normalizeH="0" baseline="0" dirty="0">
                <a:ln>
                  <a:noFill/>
                </a:ln>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To show process States, use (PS) command to show it</a:t>
            </a:r>
            <a:endParaRPr kumimoji="0" lang="en-US" altLang="en-US" sz="100" i="0" u="none" strike="noStrike" cap="none" normalizeH="0" baseline="0" dirty="0">
              <a:ln>
                <a:noFill/>
              </a:ln>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pic>
        <p:nvPicPr>
          <p:cNvPr id="46" name="Picture 45">
            <a:extLst>
              <a:ext uri="{FF2B5EF4-FFF2-40B4-BE49-F238E27FC236}">
                <a16:creationId xmlns:a16="http://schemas.microsoft.com/office/drawing/2014/main" id="{4056E15F-382B-42AC-8767-957ED557FCB9}"/>
              </a:ext>
            </a:extLst>
          </p:cNvPr>
          <p:cNvPicPr>
            <a:picLocks noChangeAspect="1"/>
          </p:cNvPicPr>
          <p:nvPr/>
        </p:nvPicPr>
        <p:blipFill>
          <a:blip r:embed="rId6"/>
          <a:stretch>
            <a:fillRect/>
          </a:stretch>
        </p:blipFill>
        <p:spPr>
          <a:xfrm>
            <a:off x="5149500" y="2910935"/>
            <a:ext cx="3065609" cy="11770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55" name="Connector: Elbow 54">
            <a:extLst>
              <a:ext uri="{FF2B5EF4-FFF2-40B4-BE49-F238E27FC236}">
                <a16:creationId xmlns:a16="http://schemas.microsoft.com/office/drawing/2014/main" id="{D5F6D5CB-EFFD-53A7-40BF-83284D6F7890}"/>
              </a:ext>
            </a:extLst>
          </p:cNvPr>
          <p:cNvCxnSpPr>
            <a:cxnSpLocks/>
          </p:cNvCxnSpPr>
          <p:nvPr/>
        </p:nvCxnSpPr>
        <p:spPr>
          <a:xfrm rot="16200000" flipH="1">
            <a:off x="3801451" y="2497697"/>
            <a:ext cx="469892" cy="2229444"/>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sp>
        <p:nvSpPr>
          <p:cNvPr id="57" name="Rectangle: Rounded Corners 56">
            <a:hlinkClick r:id="rId3" action="ppaction://hlinksldjump"/>
            <a:extLst>
              <a:ext uri="{FF2B5EF4-FFF2-40B4-BE49-F238E27FC236}">
                <a16:creationId xmlns:a16="http://schemas.microsoft.com/office/drawing/2014/main" id="{03F63E7E-1A38-93C9-1900-D3D0CC479EE6}"/>
              </a:ext>
            </a:extLst>
          </p:cNvPr>
          <p:cNvSpPr/>
          <p:nvPr/>
        </p:nvSpPr>
        <p:spPr>
          <a:xfrm>
            <a:off x="691765" y="3819365"/>
            <a:ext cx="1859280" cy="64246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hlinkClick r:id="" action="ppaction://hlinkshowjump?jump=previousslide">
                  <a:extLst>
                    <a:ext uri="{A12FA001-AC4F-418D-AE19-62706E023703}">
                      <ahyp:hlinkClr xmlns:ahyp="http://schemas.microsoft.com/office/drawing/2018/hyperlinkcolor" val="tx"/>
                    </a:ext>
                  </a:extLst>
                </a:hlinkClick>
              </a:rPr>
              <a:t>Back</a:t>
            </a:r>
            <a:endParaRPr lang="en-US"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8288021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24;p27">
            <a:extLst>
              <a:ext uri="{FF2B5EF4-FFF2-40B4-BE49-F238E27FC236}">
                <a16:creationId xmlns:a16="http://schemas.microsoft.com/office/drawing/2014/main" id="{13425FA2-D645-323A-611D-132F230E8FC3}"/>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5;p27">
            <a:extLst>
              <a:ext uri="{FF2B5EF4-FFF2-40B4-BE49-F238E27FC236}">
                <a16:creationId xmlns:a16="http://schemas.microsoft.com/office/drawing/2014/main" id="{65267A36-851D-9DAE-FB0E-D2CA0615763D}"/>
              </a:ext>
            </a:extLst>
          </p:cNvPr>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6;p27">
            <a:extLst>
              <a:ext uri="{FF2B5EF4-FFF2-40B4-BE49-F238E27FC236}">
                <a16:creationId xmlns:a16="http://schemas.microsoft.com/office/drawing/2014/main" id="{3285A459-24E2-3B69-2256-EBCB2FAAD3A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7;p27">
            <a:extLst>
              <a:ext uri="{FF2B5EF4-FFF2-40B4-BE49-F238E27FC236}">
                <a16:creationId xmlns:a16="http://schemas.microsoft.com/office/drawing/2014/main" id="{DDF69776-A0AE-D157-DB61-772764049163}"/>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8;p27">
            <a:extLst>
              <a:ext uri="{FF2B5EF4-FFF2-40B4-BE49-F238E27FC236}">
                <a16:creationId xmlns:a16="http://schemas.microsoft.com/office/drawing/2014/main" id="{2F0A9AE5-8457-0A56-3918-879D50257598}"/>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9;p27">
            <a:extLst>
              <a:ext uri="{FF2B5EF4-FFF2-40B4-BE49-F238E27FC236}">
                <a16:creationId xmlns:a16="http://schemas.microsoft.com/office/drawing/2014/main" id="{6EC63BBE-018B-75C0-36B0-680AEF1ABBE2}"/>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0;p27">
            <a:extLst>
              <a:ext uri="{FF2B5EF4-FFF2-40B4-BE49-F238E27FC236}">
                <a16:creationId xmlns:a16="http://schemas.microsoft.com/office/drawing/2014/main" id="{A8A368E3-5E4D-A421-12E4-4209941CB5EF}"/>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1;p27">
            <a:extLst>
              <a:ext uri="{FF2B5EF4-FFF2-40B4-BE49-F238E27FC236}">
                <a16:creationId xmlns:a16="http://schemas.microsoft.com/office/drawing/2014/main" id="{3E5C1270-FD45-45C8-ADDD-E3FDB5D0364A}"/>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2;p27">
            <a:extLst>
              <a:ext uri="{FF2B5EF4-FFF2-40B4-BE49-F238E27FC236}">
                <a16:creationId xmlns:a16="http://schemas.microsoft.com/office/drawing/2014/main" id="{7352190B-B8E2-9C10-F380-FB52780B9833}"/>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35" name="Google Shape;243;p27">
            <a:extLst>
              <a:ext uri="{FF2B5EF4-FFF2-40B4-BE49-F238E27FC236}">
                <a16:creationId xmlns:a16="http://schemas.microsoft.com/office/drawing/2014/main" id="{436B2C43-3FEA-031D-5A5F-7C8698C2E858}"/>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Evolution </a:t>
            </a:r>
            <a:endParaRPr sz="1200" dirty="0">
              <a:solidFill>
                <a:schemeClr val="dk1"/>
              </a:solidFill>
              <a:latin typeface="Abel"/>
              <a:ea typeface="Abel"/>
              <a:cs typeface="Abel"/>
              <a:sym typeface="Abel"/>
            </a:endParaRPr>
          </a:p>
        </p:txBody>
      </p:sp>
      <p:sp>
        <p:nvSpPr>
          <p:cNvPr id="36" name="Google Shape;244;p27">
            <a:extLst>
              <a:ext uri="{FF2B5EF4-FFF2-40B4-BE49-F238E27FC236}">
                <a16:creationId xmlns:a16="http://schemas.microsoft.com/office/drawing/2014/main" id="{71A4813D-4A6B-E143-90E6-FECF3616FE60}"/>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37" name="Google Shape;247;p27">
            <a:extLst>
              <a:ext uri="{FF2B5EF4-FFF2-40B4-BE49-F238E27FC236}">
                <a16:creationId xmlns:a16="http://schemas.microsoft.com/office/drawing/2014/main" id="{3CD9EEFA-B658-99EC-4761-AB855F5921EA}"/>
              </a:ext>
            </a:extLst>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8;p27">
            <a:extLst>
              <a:ext uri="{FF2B5EF4-FFF2-40B4-BE49-F238E27FC236}">
                <a16:creationId xmlns:a16="http://schemas.microsoft.com/office/drawing/2014/main" id="{4AB01BA6-105B-9FA3-6B92-68156603B6AD}"/>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39" name="Google Shape;249;p27">
            <a:extLst>
              <a:ext uri="{FF2B5EF4-FFF2-40B4-BE49-F238E27FC236}">
                <a16:creationId xmlns:a16="http://schemas.microsoft.com/office/drawing/2014/main" id="{C8626735-042A-E3CC-9003-4D7103B238BB}"/>
              </a:ext>
            </a:extLst>
          </p:cNvPr>
          <p:cNvSpPr txBox="1"/>
          <p:nvPr/>
        </p:nvSpPr>
        <p:spPr>
          <a:xfrm>
            <a:off x="6537200" y="90250"/>
            <a:ext cx="9885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Security</a:t>
            </a:r>
            <a:endParaRPr sz="1200" dirty="0">
              <a:solidFill>
                <a:schemeClr val="dk1"/>
              </a:solidFill>
              <a:latin typeface="Abel"/>
              <a:ea typeface="Abel"/>
              <a:cs typeface="Abel"/>
              <a:sym typeface="Abel"/>
            </a:endParaRPr>
          </a:p>
        </p:txBody>
      </p:sp>
      <p:sp>
        <p:nvSpPr>
          <p:cNvPr id="40" name="Google Shape;250;p27">
            <a:extLst>
              <a:ext uri="{FF2B5EF4-FFF2-40B4-BE49-F238E27FC236}">
                <a16:creationId xmlns:a16="http://schemas.microsoft.com/office/drawing/2014/main" id="{31904107-3871-E62F-F141-4D641B7CFB2A}"/>
              </a:ext>
            </a:extLst>
          </p:cNvPr>
          <p:cNvSpPr txBox="1"/>
          <p:nvPr/>
        </p:nvSpPr>
        <p:spPr>
          <a:xfrm>
            <a:off x="7665011" y="90250"/>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41" name="Graphic 40" descr="Back with solid fill">
            <a:hlinkClick r:id="rId3" action="ppaction://hlinksldjump"/>
            <a:extLst>
              <a:ext uri="{FF2B5EF4-FFF2-40B4-BE49-F238E27FC236}">
                <a16:creationId xmlns:a16="http://schemas.microsoft.com/office/drawing/2014/main" id="{199DD413-2826-9F32-9DEC-401B5B3866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42" name="Google Shape;408;p28">
            <a:extLst>
              <a:ext uri="{FF2B5EF4-FFF2-40B4-BE49-F238E27FC236}">
                <a16:creationId xmlns:a16="http://schemas.microsoft.com/office/drawing/2014/main" id="{3A3392E1-E602-B8B2-FB86-27E31AA0652A}"/>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Rectangle: Rounded Corners 15">
            <a:extLst>
              <a:ext uri="{FF2B5EF4-FFF2-40B4-BE49-F238E27FC236}">
                <a16:creationId xmlns:a16="http://schemas.microsoft.com/office/drawing/2014/main" id="{C931422E-26EA-4D8B-FF0C-0A1C267D31FE}"/>
              </a:ext>
            </a:extLst>
          </p:cNvPr>
          <p:cNvSpPr/>
          <p:nvPr/>
        </p:nvSpPr>
        <p:spPr>
          <a:xfrm>
            <a:off x="693850" y="771993"/>
            <a:ext cx="7735525" cy="3695075"/>
          </a:xfrm>
          <a:prstGeom prst="roundRect">
            <a:avLst>
              <a:gd name="adj" fmla="val 2644"/>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algn="ctr" rtl="0">
              <a:lnSpc>
                <a:spcPct val="107000"/>
              </a:lnSpc>
              <a:spcBef>
                <a:spcPts val="0"/>
              </a:spcBef>
              <a:spcAft>
                <a:spcPts val="800"/>
              </a:spcAft>
            </a:pPr>
            <a:endParaRPr lang="ar-EG" sz="1800" b="1" i="0"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a:p>
            <a:pPr marL="0" marR="0" algn="ctr" rtl="0">
              <a:lnSpc>
                <a:spcPct val="107000"/>
              </a:lnSpc>
              <a:spcBef>
                <a:spcPts val="0"/>
              </a:spcBef>
              <a:spcAft>
                <a:spcPts val="800"/>
              </a:spcAft>
            </a:pPr>
            <a:r>
              <a:rPr lang="en-US" sz="1800" b="1" i="0"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The filesystem provides operations to manipulate a set of named files, organized in a tree-structured hierarchy of directories. The filesystem organizes the files and directories on physical media, such as disks.</a:t>
            </a:r>
          </a:p>
        </p:txBody>
      </p:sp>
      <p:sp>
        <p:nvSpPr>
          <p:cNvPr id="22" name="TextBox 21">
            <a:extLst>
              <a:ext uri="{FF2B5EF4-FFF2-40B4-BE49-F238E27FC236}">
                <a16:creationId xmlns:a16="http://schemas.microsoft.com/office/drawing/2014/main" id="{1B0E2D6D-5A23-991F-2F95-2A724E0DD35B}"/>
              </a:ext>
            </a:extLst>
          </p:cNvPr>
          <p:cNvSpPr txBox="1"/>
          <p:nvPr/>
        </p:nvSpPr>
        <p:spPr>
          <a:xfrm>
            <a:off x="2275612" y="870782"/>
            <a:ext cx="4572000" cy="400110"/>
          </a:xfrm>
          <a:prstGeom prst="rect">
            <a:avLst/>
          </a:prstGeom>
          <a:noFill/>
        </p:spPr>
        <p:txBody>
          <a:bodyPr wrap="square">
            <a:spAutoFit/>
          </a:bodyPr>
          <a:lstStyle/>
          <a:p>
            <a:pPr algn="ctr"/>
            <a:r>
              <a:rPr lang="en-US" sz="2000" b="1" u="sng"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Filesystem</a:t>
            </a:r>
          </a:p>
        </p:txBody>
      </p:sp>
      <p:sp>
        <p:nvSpPr>
          <p:cNvPr id="57" name="Rectangle: Rounded Corners 56">
            <a:extLst>
              <a:ext uri="{FF2B5EF4-FFF2-40B4-BE49-F238E27FC236}">
                <a16:creationId xmlns:a16="http://schemas.microsoft.com/office/drawing/2014/main" id="{03F63E7E-1A38-93C9-1900-D3D0CC479EE6}"/>
              </a:ext>
            </a:extLst>
          </p:cNvPr>
          <p:cNvSpPr/>
          <p:nvPr/>
        </p:nvSpPr>
        <p:spPr>
          <a:xfrm>
            <a:off x="691765" y="3819365"/>
            <a:ext cx="1859280" cy="64246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hlinkClick r:id="" action="ppaction://hlinkshowjump?jump=previousslide">
                  <a:extLst>
                    <a:ext uri="{A12FA001-AC4F-418D-AE19-62706E023703}">
                      <ahyp:hlinkClr xmlns:ahyp="http://schemas.microsoft.com/office/drawing/2018/hyperlinkcolor" val="tx"/>
                    </a:ext>
                  </a:extLst>
                </a:hlinkClick>
              </a:rPr>
              <a:t>Back</a:t>
            </a:r>
            <a:endParaRPr lang="en-US"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pic>
        <p:nvPicPr>
          <p:cNvPr id="2050" name="Picture 2" descr="The FreeBSD Directory Structure - FreeBSD® Unleashed [Book]">
            <a:extLst>
              <a:ext uri="{FF2B5EF4-FFF2-40B4-BE49-F238E27FC236}">
                <a16:creationId xmlns:a16="http://schemas.microsoft.com/office/drawing/2014/main" id="{3F9B9FE5-3650-3466-2506-F30EBA319A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4214" y="2505630"/>
            <a:ext cx="4572000" cy="183647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9939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24;p27">
            <a:extLst>
              <a:ext uri="{FF2B5EF4-FFF2-40B4-BE49-F238E27FC236}">
                <a16:creationId xmlns:a16="http://schemas.microsoft.com/office/drawing/2014/main" id="{13425FA2-D645-323A-611D-132F230E8FC3}"/>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5;p27">
            <a:extLst>
              <a:ext uri="{FF2B5EF4-FFF2-40B4-BE49-F238E27FC236}">
                <a16:creationId xmlns:a16="http://schemas.microsoft.com/office/drawing/2014/main" id="{65267A36-851D-9DAE-FB0E-D2CA0615763D}"/>
              </a:ext>
            </a:extLst>
          </p:cNvPr>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6;p27">
            <a:extLst>
              <a:ext uri="{FF2B5EF4-FFF2-40B4-BE49-F238E27FC236}">
                <a16:creationId xmlns:a16="http://schemas.microsoft.com/office/drawing/2014/main" id="{3285A459-24E2-3B69-2256-EBCB2FAAD3A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7;p27">
            <a:extLst>
              <a:ext uri="{FF2B5EF4-FFF2-40B4-BE49-F238E27FC236}">
                <a16:creationId xmlns:a16="http://schemas.microsoft.com/office/drawing/2014/main" id="{DDF69776-A0AE-D157-DB61-772764049163}"/>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8;p27">
            <a:extLst>
              <a:ext uri="{FF2B5EF4-FFF2-40B4-BE49-F238E27FC236}">
                <a16:creationId xmlns:a16="http://schemas.microsoft.com/office/drawing/2014/main" id="{2F0A9AE5-8457-0A56-3918-879D50257598}"/>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9;p27">
            <a:extLst>
              <a:ext uri="{FF2B5EF4-FFF2-40B4-BE49-F238E27FC236}">
                <a16:creationId xmlns:a16="http://schemas.microsoft.com/office/drawing/2014/main" id="{6EC63BBE-018B-75C0-36B0-680AEF1ABBE2}"/>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0;p27">
            <a:extLst>
              <a:ext uri="{FF2B5EF4-FFF2-40B4-BE49-F238E27FC236}">
                <a16:creationId xmlns:a16="http://schemas.microsoft.com/office/drawing/2014/main" id="{A8A368E3-5E4D-A421-12E4-4209941CB5EF}"/>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1;p27">
            <a:extLst>
              <a:ext uri="{FF2B5EF4-FFF2-40B4-BE49-F238E27FC236}">
                <a16:creationId xmlns:a16="http://schemas.microsoft.com/office/drawing/2014/main" id="{3E5C1270-FD45-45C8-ADDD-E3FDB5D0364A}"/>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2;p27">
            <a:extLst>
              <a:ext uri="{FF2B5EF4-FFF2-40B4-BE49-F238E27FC236}">
                <a16:creationId xmlns:a16="http://schemas.microsoft.com/office/drawing/2014/main" id="{7352190B-B8E2-9C10-F380-FB52780B9833}"/>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35" name="Google Shape;243;p27">
            <a:extLst>
              <a:ext uri="{FF2B5EF4-FFF2-40B4-BE49-F238E27FC236}">
                <a16:creationId xmlns:a16="http://schemas.microsoft.com/office/drawing/2014/main" id="{436B2C43-3FEA-031D-5A5F-7C8698C2E858}"/>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Evolution </a:t>
            </a:r>
            <a:endParaRPr sz="1200" dirty="0">
              <a:solidFill>
                <a:schemeClr val="dk1"/>
              </a:solidFill>
              <a:latin typeface="Abel"/>
              <a:ea typeface="Abel"/>
              <a:cs typeface="Abel"/>
              <a:sym typeface="Abel"/>
            </a:endParaRPr>
          </a:p>
        </p:txBody>
      </p:sp>
      <p:sp>
        <p:nvSpPr>
          <p:cNvPr id="36" name="Google Shape;244;p27">
            <a:extLst>
              <a:ext uri="{FF2B5EF4-FFF2-40B4-BE49-F238E27FC236}">
                <a16:creationId xmlns:a16="http://schemas.microsoft.com/office/drawing/2014/main" id="{71A4813D-4A6B-E143-90E6-FECF3616FE60}"/>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37" name="Google Shape;247;p27">
            <a:extLst>
              <a:ext uri="{FF2B5EF4-FFF2-40B4-BE49-F238E27FC236}">
                <a16:creationId xmlns:a16="http://schemas.microsoft.com/office/drawing/2014/main" id="{3CD9EEFA-B658-99EC-4761-AB855F5921EA}"/>
              </a:ext>
            </a:extLst>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8;p27">
            <a:extLst>
              <a:ext uri="{FF2B5EF4-FFF2-40B4-BE49-F238E27FC236}">
                <a16:creationId xmlns:a16="http://schemas.microsoft.com/office/drawing/2014/main" id="{4AB01BA6-105B-9FA3-6B92-68156603B6AD}"/>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39" name="Google Shape;249;p27">
            <a:extLst>
              <a:ext uri="{FF2B5EF4-FFF2-40B4-BE49-F238E27FC236}">
                <a16:creationId xmlns:a16="http://schemas.microsoft.com/office/drawing/2014/main" id="{C8626735-042A-E3CC-9003-4D7103B238BB}"/>
              </a:ext>
            </a:extLst>
          </p:cNvPr>
          <p:cNvSpPr txBox="1"/>
          <p:nvPr/>
        </p:nvSpPr>
        <p:spPr>
          <a:xfrm>
            <a:off x="6537200" y="90250"/>
            <a:ext cx="9885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Security</a:t>
            </a:r>
            <a:endParaRPr sz="1200" dirty="0">
              <a:solidFill>
                <a:schemeClr val="dk1"/>
              </a:solidFill>
              <a:latin typeface="Abel"/>
              <a:ea typeface="Abel"/>
              <a:cs typeface="Abel"/>
              <a:sym typeface="Abel"/>
            </a:endParaRPr>
          </a:p>
        </p:txBody>
      </p:sp>
      <p:sp>
        <p:nvSpPr>
          <p:cNvPr id="40" name="Google Shape;250;p27">
            <a:extLst>
              <a:ext uri="{FF2B5EF4-FFF2-40B4-BE49-F238E27FC236}">
                <a16:creationId xmlns:a16="http://schemas.microsoft.com/office/drawing/2014/main" id="{31904107-3871-E62F-F141-4D641B7CFB2A}"/>
              </a:ext>
            </a:extLst>
          </p:cNvPr>
          <p:cNvSpPr txBox="1"/>
          <p:nvPr/>
        </p:nvSpPr>
        <p:spPr>
          <a:xfrm>
            <a:off x="7665011" y="90250"/>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41" name="Graphic 40" descr="Back with solid fill">
            <a:hlinkClick r:id="rId3" action="ppaction://hlinksldjump"/>
            <a:extLst>
              <a:ext uri="{FF2B5EF4-FFF2-40B4-BE49-F238E27FC236}">
                <a16:creationId xmlns:a16="http://schemas.microsoft.com/office/drawing/2014/main" id="{199DD413-2826-9F32-9DEC-401B5B3866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42" name="Google Shape;408;p28">
            <a:extLst>
              <a:ext uri="{FF2B5EF4-FFF2-40B4-BE49-F238E27FC236}">
                <a16:creationId xmlns:a16="http://schemas.microsoft.com/office/drawing/2014/main" id="{3A3392E1-E602-B8B2-FB86-27E31AA0652A}"/>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Rectangle: Rounded Corners 15">
            <a:extLst>
              <a:ext uri="{FF2B5EF4-FFF2-40B4-BE49-F238E27FC236}">
                <a16:creationId xmlns:a16="http://schemas.microsoft.com/office/drawing/2014/main" id="{C931422E-26EA-4D8B-FF0C-0A1C267D31FE}"/>
              </a:ext>
            </a:extLst>
          </p:cNvPr>
          <p:cNvSpPr/>
          <p:nvPr/>
        </p:nvSpPr>
        <p:spPr>
          <a:xfrm>
            <a:off x="693850" y="771993"/>
            <a:ext cx="7735525" cy="3695075"/>
          </a:xfrm>
          <a:prstGeom prst="roundRect">
            <a:avLst>
              <a:gd name="adj" fmla="val 2644"/>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algn="ctr" rtl="0">
              <a:lnSpc>
                <a:spcPct val="107000"/>
              </a:lnSpc>
              <a:spcBef>
                <a:spcPts val="0"/>
              </a:spcBef>
              <a:spcAft>
                <a:spcPts val="800"/>
              </a:spcAft>
            </a:pPr>
            <a:endParaRPr lang="ar-EG" sz="1800" b="1" i="0"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a:p>
            <a:pPr marL="0" marR="0" algn="ctr" rtl="0">
              <a:lnSpc>
                <a:spcPct val="107000"/>
              </a:lnSpc>
              <a:spcBef>
                <a:spcPts val="0"/>
              </a:spcBef>
              <a:spcAft>
                <a:spcPts val="800"/>
              </a:spcAft>
            </a:pPr>
            <a:r>
              <a:rPr lang="en-US" sz="1800" b="1" i="0"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Provided by the traditional UNIX system, it offers a variety of communication methods like: </a:t>
            </a:r>
            <a:r>
              <a:rPr lang="en-US" sz="1800" b="1" i="0" u="sng" dirty="0">
                <a:solidFill>
                  <a:srgbClr val="C00000"/>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Inter-process communication, networking, and serial communication</a:t>
            </a:r>
            <a:r>
              <a:rPr lang="en-US" sz="1800" b="1" i="0"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 The specific communication method used depends on the application.</a:t>
            </a:r>
          </a:p>
        </p:txBody>
      </p:sp>
      <p:sp>
        <p:nvSpPr>
          <p:cNvPr id="22" name="TextBox 21">
            <a:extLst>
              <a:ext uri="{FF2B5EF4-FFF2-40B4-BE49-F238E27FC236}">
                <a16:creationId xmlns:a16="http://schemas.microsoft.com/office/drawing/2014/main" id="{1B0E2D6D-5A23-991F-2F95-2A724E0DD35B}"/>
              </a:ext>
            </a:extLst>
          </p:cNvPr>
          <p:cNvSpPr txBox="1"/>
          <p:nvPr/>
        </p:nvSpPr>
        <p:spPr>
          <a:xfrm>
            <a:off x="2275612" y="870782"/>
            <a:ext cx="4572000" cy="400110"/>
          </a:xfrm>
          <a:prstGeom prst="rect">
            <a:avLst/>
          </a:prstGeom>
          <a:noFill/>
        </p:spPr>
        <p:txBody>
          <a:bodyPr wrap="square">
            <a:spAutoFit/>
          </a:bodyPr>
          <a:lstStyle/>
          <a:p>
            <a:pPr algn="ctr"/>
            <a:r>
              <a:rPr lang="en-US" sz="2000" b="1" u="sng"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Communications</a:t>
            </a:r>
          </a:p>
        </p:txBody>
      </p:sp>
      <p:sp>
        <p:nvSpPr>
          <p:cNvPr id="57" name="Rectangle: Rounded Corners 56">
            <a:extLst>
              <a:ext uri="{FF2B5EF4-FFF2-40B4-BE49-F238E27FC236}">
                <a16:creationId xmlns:a16="http://schemas.microsoft.com/office/drawing/2014/main" id="{03F63E7E-1A38-93C9-1900-D3D0CC479EE6}"/>
              </a:ext>
            </a:extLst>
          </p:cNvPr>
          <p:cNvSpPr/>
          <p:nvPr/>
        </p:nvSpPr>
        <p:spPr>
          <a:xfrm>
            <a:off x="691765" y="3819365"/>
            <a:ext cx="1859280" cy="64246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hlinkClick r:id="" action="ppaction://hlinkshowjump?jump=previousslide">
                  <a:extLst>
                    <a:ext uri="{A12FA001-AC4F-418D-AE19-62706E023703}">
                      <ahyp:hlinkClr xmlns:ahyp="http://schemas.microsoft.com/office/drawing/2018/hyperlinkcolor" val="tx"/>
                    </a:ext>
                  </a:extLst>
                </a:hlinkClick>
              </a:rPr>
              <a:t>Back</a:t>
            </a:r>
            <a:endParaRPr lang="en-US"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pic>
        <p:nvPicPr>
          <p:cNvPr id="2050" name="Picture 2">
            <a:extLst>
              <a:ext uri="{FF2B5EF4-FFF2-40B4-BE49-F238E27FC236}">
                <a16:creationId xmlns:a16="http://schemas.microsoft.com/office/drawing/2014/main" id="{3F9B9FE5-3650-3466-2506-F30EBA319A9E}"/>
              </a:ext>
            </a:extLst>
          </p:cNvPr>
          <p:cNvPicPr>
            <a:picLocks noChangeAspect="1" noChangeArrowheads="1"/>
          </p:cNvPicPr>
          <p:nvPr/>
        </p:nvPicPr>
        <p:blipFill>
          <a:blip r:embed="rId6"/>
          <a:srcRect l="608" r="608"/>
          <a:stretch/>
        </p:blipFill>
        <p:spPr bwMode="auto">
          <a:xfrm>
            <a:off x="3654051" y="2578096"/>
            <a:ext cx="4076178" cy="1637317"/>
          </a:xfrm>
          <a:prstGeom prst="roundRect">
            <a:avLst>
              <a:gd name="adj" fmla="val 16667"/>
            </a:avLst>
          </a:prstGeom>
          <a:ln>
            <a:solidFill>
              <a:schemeClr val="bg1">
                <a:lumMod val="50000"/>
              </a:schemeClr>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8515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24;p27">
            <a:extLst>
              <a:ext uri="{FF2B5EF4-FFF2-40B4-BE49-F238E27FC236}">
                <a16:creationId xmlns:a16="http://schemas.microsoft.com/office/drawing/2014/main" id="{13425FA2-D645-323A-611D-132F230E8FC3}"/>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5;p27">
            <a:extLst>
              <a:ext uri="{FF2B5EF4-FFF2-40B4-BE49-F238E27FC236}">
                <a16:creationId xmlns:a16="http://schemas.microsoft.com/office/drawing/2014/main" id="{65267A36-851D-9DAE-FB0E-D2CA0615763D}"/>
              </a:ext>
            </a:extLst>
          </p:cNvPr>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6;p27">
            <a:extLst>
              <a:ext uri="{FF2B5EF4-FFF2-40B4-BE49-F238E27FC236}">
                <a16:creationId xmlns:a16="http://schemas.microsoft.com/office/drawing/2014/main" id="{3285A459-24E2-3B69-2256-EBCB2FAAD3A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7;p27">
            <a:extLst>
              <a:ext uri="{FF2B5EF4-FFF2-40B4-BE49-F238E27FC236}">
                <a16:creationId xmlns:a16="http://schemas.microsoft.com/office/drawing/2014/main" id="{DDF69776-A0AE-D157-DB61-772764049163}"/>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8;p27">
            <a:extLst>
              <a:ext uri="{FF2B5EF4-FFF2-40B4-BE49-F238E27FC236}">
                <a16:creationId xmlns:a16="http://schemas.microsoft.com/office/drawing/2014/main" id="{2F0A9AE5-8457-0A56-3918-879D50257598}"/>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9;p27">
            <a:extLst>
              <a:ext uri="{FF2B5EF4-FFF2-40B4-BE49-F238E27FC236}">
                <a16:creationId xmlns:a16="http://schemas.microsoft.com/office/drawing/2014/main" id="{6EC63BBE-018B-75C0-36B0-680AEF1ABBE2}"/>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0;p27">
            <a:extLst>
              <a:ext uri="{FF2B5EF4-FFF2-40B4-BE49-F238E27FC236}">
                <a16:creationId xmlns:a16="http://schemas.microsoft.com/office/drawing/2014/main" id="{A8A368E3-5E4D-A421-12E4-4209941CB5EF}"/>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1;p27">
            <a:extLst>
              <a:ext uri="{FF2B5EF4-FFF2-40B4-BE49-F238E27FC236}">
                <a16:creationId xmlns:a16="http://schemas.microsoft.com/office/drawing/2014/main" id="{3E5C1270-FD45-45C8-ADDD-E3FDB5D0364A}"/>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2;p27">
            <a:extLst>
              <a:ext uri="{FF2B5EF4-FFF2-40B4-BE49-F238E27FC236}">
                <a16:creationId xmlns:a16="http://schemas.microsoft.com/office/drawing/2014/main" id="{7352190B-B8E2-9C10-F380-FB52780B9833}"/>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35" name="Google Shape;243;p27">
            <a:extLst>
              <a:ext uri="{FF2B5EF4-FFF2-40B4-BE49-F238E27FC236}">
                <a16:creationId xmlns:a16="http://schemas.microsoft.com/office/drawing/2014/main" id="{436B2C43-3FEA-031D-5A5F-7C8698C2E858}"/>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Evolution </a:t>
            </a:r>
            <a:endParaRPr sz="1200" dirty="0">
              <a:solidFill>
                <a:schemeClr val="dk1"/>
              </a:solidFill>
              <a:latin typeface="Abel"/>
              <a:ea typeface="Abel"/>
              <a:cs typeface="Abel"/>
              <a:sym typeface="Abel"/>
            </a:endParaRPr>
          </a:p>
        </p:txBody>
      </p:sp>
      <p:sp>
        <p:nvSpPr>
          <p:cNvPr id="36" name="Google Shape;244;p27">
            <a:extLst>
              <a:ext uri="{FF2B5EF4-FFF2-40B4-BE49-F238E27FC236}">
                <a16:creationId xmlns:a16="http://schemas.microsoft.com/office/drawing/2014/main" id="{71A4813D-4A6B-E143-90E6-FECF3616FE60}"/>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37" name="Google Shape;247;p27">
            <a:extLst>
              <a:ext uri="{FF2B5EF4-FFF2-40B4-BE49-F238E27FC236}">
                <a16:creationId xmlns:a16="http://schemas.microsoft.com/office/drawing/2014/main" id="{3CD9EEFA-B658-99EC-4761-AB855F5921EA}"/>
              </a:ext>
            </a:extLst>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8;p27">
            <a:extLst>
              <a:ext uri="{FF2B5EF4-FFF2-40B4-BE49-F238E27FC236}">
                <a16:creationId xmlns:a16="http://schemas.microsoft.com/office/drawing/2014/main" id="{4AB01BA6-105B-9FA3-6B92-68156603B6AD}"/>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39" name="Google Shape;249;p27">
            <a:extLst>
              <a:ext uri="{FF2B5EF4-FFF2-40B4-BE49-F238E27FC236}">
                <a16:creationId xmlns:a16="http://schemas.microsoft.com/office/drawing/2014/main" id="{C8626735-042A-E3CC-9003-4D7103B238BB}"/>
              </a:ext>
            </a:extLst>
          </p:cNvPr>
          <p:cNvSpPr txBox="1"/>
          <p:nvPr/>
        </p:nvSpPr>
        <p:spPr>
          <a:xfrm>
            <a:off x="6537200" y="90250"/>
            <a:ext cx="9885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Security</a:t>
            </a:r>
            <a:endParaRPr sz="1200" dirty="0">
              <a:solidFill>
                <a:schemeClr val="dk1"/>
              </a:solidFill>
              <a:latin typeface="Abel"/>
              <a:ea typeface="Abel"/>
              <a:cs typeface="Abel"/>
              <a:sym typeface="Abel"/>
            </a:endParaRPr>
          </a:p>
        </p:txBody>
      </p:sp>
      <p:sp>
        <p:nvSpPr>
          <p:cNvPr id="40" name="Google Shape;250;p27">
            <a:extLst>
              <a:ext uri="{FF2B5EF4-FFF2-40B4-BE49-F238E27FC236}">
                <a16:creationId xmlns:a16="http://schemas.microsoft.com/office/drawing/2014/main" id="{31904107-3871-E62F-F141-4D641B7CFB2A}"/>
              </a:ext>
            </a:extLst>
          </p:cNvPr>
          <p:cNvSpPr txBox="1"/>
          <p:nvPr/>
        </p:nvSpPr>
        <p:spPr>
          <a:xfrm>
            <a:off x="7665011" y="90250"/>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41" name="Graphic 40" descr="Back with solid fill">
            <a:hlinkClick r:id="rId3" action="ppaction://hlinksldjump"/>
            <a:extLst>
              <a:ext uri="{FF2B5EF4-FFF2-40B4-BE49-F238E27FC236}">
                <a16:creationId xmlns:a16="http://schemas.microsoft.com/office/drawing/2014/main" id="{199DD413-2826-9F32-9DEC-401B5B3866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42" name="Google Shape;408;p28">
            <a:extLst>
              <a:ext uri="{FF2B5EF4-FFF2-40B4-BE49-F238E27FC236}">
                <a16:creationId xmlns:a16="http://schemas.microsoft.com/office/drawing/2014/main" id="{3A3392E1-E602-B8B2-FB86-27E31AA0652A}"/>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Rectangle: Rounded Corners 15">
            <a:extLst>
              <a:ext uri="{FF2B5EF4-FFF2-40B4-BE49-F238E27FC236}">
                <a16:creationId xmlns:a16="http://schemas.microsoft.com/office/drawing/2014/main" id="{C931422E-26EA-4D8B-FF0C-0A1C267D31FE}"/>
              </a:ext>
            </a:extLst>
          </p:cNvPr>
          <p:cNvSpPr/>
          <p:nvPr/>
        </p:nvSpPr>
        <p:spPr>
          <a:xfrm>
            <a:off x="693850" y="771993"/>
            <a:ext cx="7735525" cy="3695075"/>
          </a:xfrm>
          <a:prstGeom prst="roundRect">
            <a:avLst>
              <a:gd name="adj" fmla="val 2644"/>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algn="ctr" rtl="0">
              <a:lnSpc>
                <a:spcPct val="107000"/>
              </a:lnSpc>
              <a:spcBef>
                <a:spcPts val="0"/>
              </a:spcBef>
              <a:spcAft>
                <a:spcPts val="800"/>
              </a:spcAft>
            </a:pPr>
            <a:endParaRPr lang="ar-EG" sz="1800" b="1" i="0"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a:p>
            <a:pPr marL="0" marR="0" algn="ctr" rtl="0">
              <a:lnSpc>
                <a:spcPct val="107000"/>
              </a:lnSpc>
              <a:spcBef>
                <a:spcPts val="0"/>
              </a:spcBef>
              <a:spcAft>
                <a:spcPts val="800"/>
              </a:spcAft>
            </a:pPr>
            <a:r>
              <a:rPr lang="en-US" sz="1800" b="1" i="0"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Complex series of events that culminate in the loading and execution of the OS Kernel. It can be broadly divided into three stages: </a:t>
            </a:r>
            <a:r>
              <a:rPr lang="en-US" sz="1800" b="1" i="0" u="sng" dirty="0">
                <a:solidFill>
                  <a:srgbClr val="C00000"/>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Bootstrapping </a:t>
            </a:r>
            <a:r>
              <a:rPr lang="en-US" sz="1800" b="1" i="0" u="sng" dirty="0">
                <a:solidFill>
                  <a:srgbClr val="C00000"/>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sym typeface="Wingdings" panose="05000000000000000000" pitchFamily="2" charset="2"/>
              </a:rPr>
              <a:t></a:t>
            </a:r>
            <a:r>
              <a:rPr lang="en-US" sz="1800" b="1" i="0" u="sng" dirty="0">
                <a:solidFill>
                  <a:srgbClr val="C00000"/>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 Bootloader </a:t>
            </a:r>
            <a:r>
              <a:rPr lang="en-US" sz="1800" b="1" i="0" u="sng" dirty="0">
                <a:solidFill>
                  <a:srgbClr val="C00000"/>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sym typeface="Wingdings" panose="05000000000000000000" pitchFamily="2" charset="2"/>
              </a:rPr>
              <a:t></a:t>
            </a:r>
            <a:r>
              <a:rPr lang="en-US" sz="1800" b="1" i="0" u="sng" dirty="0">
                <a:solidFill>
                  <a:srgbClr val="C00000"/>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 Kernel Initialization</a:t>
            </a:r>
          </a:p>
        </p:txBody>
      </p:sp>
      <p:sp>
        <p:nvSpPr>
          <p:cNvPr id="22" name="TextBox 21">
            <a:extLst>
              <a:ext uri="{FF2B5EF4-FFF2-40B4-BE49-F238E27FC236}">
                <a16:creationId xmlns:a16="http://schemas.microsoft.com/office/drawing/2014/main" id="{1B0E2D6D-5A23-991F-2F95-2A724E0DD35B}"/>
              </a:ext>
            </a:extLst>
          </p:cNvPr>
          <p:cNvSpPr txBox="1"/>
          <p:nvPr/>
        </p:nvSpPr>
        <p:spPr>
          <a:xfrm>
            <a:off x="2275612" y="870782"/>
            <a:ext cx="4572000" cy="707886"/>
          </a:xfrm>
          <a:prstGeom prst="rect">
            <a:avLst/>
          </a:prstGeom>
          <a:noFill/>
        </p:spPr>
        <p:txBody>
          <a:bodyPr wrap="square">
            <a:spAutoFit/>
          </a:bodyPr>
          <a:lstStyle/>
          <a:p>
            <a:pPr algn="ctr"/>
            <a:r>
              <a:rPr lang="en-US" sz="2000" b="1" u="sng"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System Startup</a:t>
            </a:r>
          </a:p>
          <a:p>
            <a:pPr algn="ctr"/>
            <a:endParaRPr lang="en-US" sz="2000" b="1" u="sng"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57" name="Rectangle: Rounded Corners 56">
            <a:extLst>
              <a:ext uri="{FF2B5EF4-FFF2-40B4-BE49-F238E27FC236}">
                <a16:creationId xmlns:a16="http://schemas.microsoft.com/office/drawing/2014/main" id="{03F63E7E-1A38-93C9-1900-D3D0CC479EE6}"/>
              </a:ext>
            </a:extLst>
          </p:cNvPr>
          <p:cNvSpPr/>
          <p:nvPr/>
        </p:nvSpPr>
        <p:spPr>
          <a:xfrm>
            <a:off x="691765" y="3819365"/>
            <a:ext cx="1859280" cy="64246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hlinkClick r:id="" action="ppaction://hlinkshowjump?jump=previousslide">
                  <a:extLst>
                    <a:ext uri="{A12FA001-AC4F-418D-AE19-62706E023703}">
                      <ahyp:hlinkClr xmlns:ahyp="http://schemas.microsoft.com/office/drawing/2018/hyperlinkcolor" val="tx"/>
                    </a:ext>
                  </a:extLst>
                </a:hlinkClick>
              </a:rPr>
              <a:t>Back</a:t>
            </a:r>
            <a:endParaRPr lang="en-US"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pic>
        <p:nvPicPr>
          <p:cNvPr id="2050" name="Picture 2">
            <a:extLst>
              <a:ext uri="{FF2B5EF4-FFF2-40B4-BE49-F238E27FC236}">
                <a16:creationId xmlns:a16="http://schemas.microsoft.com/office/drawing/2014/main" id="{3F9B9FE5-3650-3466-2506-F30EBA319A9E}"/>
              </a:ext>
            </a:extLst>
          </p:cNvPr>
          <p:cNvPicPr>
            <a:picLocks noChangeAspect="1" noChangeArrowheads="1"/>
          </p:cNvPicPr>
          <p:nvPr/>
        </p:nvPicPr>
        <p:blipFill rotWithShape="1">
          <a:blip r:embed="rId6"/>
          <a:srcRect l="494" r="1389"/>
          <a:stretch/>
        </p:blipFill>
        <p:spPr bwMode="auto">
          <a:xfrm>
            <a:off x="2735580" y="2476687"/>
            <a:ext cx="5227320" cy="146440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8952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S Weekly planner for teachers by Slidesgo">
  <a:themeElements>
    <a:clrScheme name="Simple Light">
      <a:dk1>
        <a:srgbClr val="F3F3F3"/>
      </a:dk1>
      <a:lt1>
        <a:srgbClr val="434343"/>
      </a:lt1>
      <a:dk2>
        <a:srgbClr val="E55A43"/>
      </a:dk2>
      <a:lt2>
        <a:srgbClr val="FF7058"/>
      </a:lt2>
      <a:accent1>
        <a:srgbClr val="FF9A75"/>
      </a:accent1>
      <a:accent2>
        <a:srgbClr val="F9ABA0"/>
      </a:accent2>
      <a:accent3>
        <a:srgbClr val="F6C5BE"/>
      </a:accent3>
      <a:accent4>
        <a:srgbClr val="FCE5CD"/>
      </a:accent4>
      <a:accent5>
        <a:srgbClr val="963A2A"/>
      </a:accent5>
      <a:accent6>
        <a:srgbClr val="666666"/>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TotalTime>
  <Words>404</Words>
  <Application>Microsoft Office PowerPoint</Application>
  <PresentationFormat>On-screen Show (16:9)</PresentationFormat>
  <Paragraphs>87</Paragraphs>
  <Slides>8</Slides>
  <Notes>8</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Hepta Slab Medium</vt:lpstr>
      <vt:lpstr>Fira Sans Extra Condensed Medium</vt:lpstr>
      <vt:lpstr>Sansita</vt:lpstr>
      <vt:lpstr>Hepta Slab SemiBold</vt:lpstr>
      <vt:lpstr>Abel</vt:lpstr>
      <vt:lpstr>ADLaM Display</vt:lpstr>
      <vt:lpstr>Bahiana</vt:lpstr>
      <vt:lpstr>OS Weekly planner for teachers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 Weekly Planner for Teachersa</dc:title>
  <dc:creator>Mahmoud Essam</dc:creator>
  <cp:lastModifiedBy>محمود عصام فتحى جبر احمد</cp:lastModifiedBy>
  <cp:revision>79</cp:revision>
  <dcterms:modified xsi:type="dcterms:W3CDTF">2023-11-08T16:04:46Z</dcterms:modified>
</cp:coreProperties>
</file>