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6"/>
  </p:notesMasterIdLst>
  <p:sldIdLst>
    <p:sldId id="256" r:id="rId2"/>
    <p:sldId id="259" r:id="rId3"/>
    <p:sldId id="261" r:id="rId4"/>
    <p:sldId id="262" r:id="rId5"/>
    <p:sldId id="265" r:id="rId6"/>
    <p:sldId id="264" r:id="rId7"/>
    <p:sldId id="267" r:id="rId8"/>
    <p:sldId id="263" r:id="rId9"/>
    <p:sldId id="266" r:id="rId10"/>
    <p:sldId id="275" r:id="rId11"/>
    <p:sldId id="276" r:id="rId12"/>
    <p:sldId id="277" r:id="rId13"/>
    <p:sldId id="278" r:id="rId14"/>
    <p:sldId id="279" r:id="rId15"/>
    <p:sldId id="280" r:id="rId16"/>
    <p:sldId id="281" r:id="rId17"/>
    <p:sldId id="283" r:id="rId18"/>
    <p:sldId id="284" r:id="rId19"/>
    <p:sldId id="285" r:id="rId20"/>
    <p:sldId id="286" r:id="rId21"/>
    <p:sldId id="287" r:id="rId22"/>
    <p:sldId id="288" r:id="rId23"/>
    <p:sldId id="289" r:id="rId24"/>
    <p:sldId id="290" r:id="rId25"/>
  </p:sldIdLst>
  <p:sldSz cx="9144000" cy="5143500" type="screen16x9"/>
  <p:notesSz cx="6858000" cy="9144000"/>
  <p:embeddedFontLst>
    <p:embeddedFont>
      <p:font typeface="ADLaM Display" panose="02010000000000000000" pitchFamily="2" charset="0"/>
      <p:regular r:id="rId27"/>
    </p:embeddedFont>
    <p:embeddedFont>
      <p:font typeface="Aptos" panose="020B0004020202020204" pitchFamily="34" charset="0"/>
      <p:regular r:id="rId28"/>
      <p:bold r:id="rId29"/>
      <p:italic r:id="rId30"/>
      <p:boldItalic r:id="rId31"/>
    </p:embeddedFont>
    <p:embeddedFont>
      <p:font typeface="Nirmala UI" panose="020B0502040204020203" pitchFamily="34" charset="0"/>
      <p:regular r:id="rId32"/>
      <p:bold r:id="rId33"/>
    </p:embeddedFont>
    <p:embeddedFont>
      <p:font typeface="Open Sans" panose="020B0606030504020204" pitchFamily="34" charset="0"/>
      <p:regular r:id="rId34"/>
      <p:bold r:id="rId35"/>
      <p:italic r:id="rId36"/>
      <p:boldItalic r:id="rId37"/>
    </p:embeddedFont>
    <p:embeddedFont>
      <p:font typeface="Sora"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42DC1B-5700-4D73-8F66-FB9B1806C164}">
  <a:tblStyle styleId="{B242DC1B-5700-4D73-8F66-FB9B1806C1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A7A877-0AA5-49EE-8F43-E2A8FC30A34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435FD-6C62-48D5-B7D8-2518091EA220}" type="doc">
      <dgm:prSet loTypeId="urn:microsoft.com/office/officeart/2005/8/layout/vProcess5" loCatId="process" qsTypeId="urn:microsoft.com/office/officeart/2005/8/quickstyle/simple2" qsCatId="simple" csTypeId="urn:microsoft.com/office/officeart/2005/8/colors/accent3_2" csCatId="accent3" phldr="1"/>
      <dgm:spPr/>
      <dgm:t>
        <a:bodyPr/>
        <a:lstStyle/>
        <a:p>
          <a:endParaRPr lang="en-US"/>
        </a:p>
      </dgm:t>
    </dgm:pt>
    <dgm:pt modelId="{99BDA5C6-173A-4837-97DD-33CB08025FC7}">
      <dgm:prSet/>
      <dgm:spPr>
        <a:solidFill>
          <a:schemeClr val="accent1"/>
        </a:solidFill>
      </dgm:spPr>
      <dgm:t>
        <a:bodyPr/>
        <a:lstStyle/>
        <a:p>
          <a:r>
            <a:rPr lang="en-US" dirty="0">
              <a:latin typeface="Open Sans" pitchFamily="2" charset="0"/>
              <a:ea typeface="Open Sans" pitchFamily="2" charset="0"/>
              <a:cs typeface="Open Sans" pitchFamily="2" charset="0"/>
            </a:rPr>
            <a:t>Introduction</a:t>
          </a:r>
        </a:p>
      </dgm:t>
    </dgm:pt>
    <dgm:pt modelId="{53FA5EAB-8F9E-4204-8B07-6F8871B82962}" type="parTrans" cxnId="{666DF09A-340A-4A1E-AFFD-CD665190C87F}">
      <dgm:prSet/>
      <dgm:spPr/>
      <dgm:t>
        <a:bodyPr/>
        <a:lstStyle/>
        <a:p>
          <a:endParaRPr lang="en-US"/>
        </a:p>
      </dgm:t>
    </dgm:pt>
    <dgm:pt modelId="{0D072221-A935-4B34-9880-8AAB231729D3}" type="sibTrans" cxnId="{666DF09A-340A-4A1E-AFFD-CD665190C87F}">
      <dgm:prSet/>
      <dgm:spPr/>
      <dgm:t>
        <a:bodyPr/>
        <a:lstStyle/>
        <a:p>
          <a:endParaRPr lang="en-US"/>
        </a:p>
      </dgm:t>
    </dgm:pt>
    <dgm:pt modelId="{FAB546F6-0416-4B24-95FC-B61C20ED8FEA}">
      <dgm:prSet/>
      <dgm:spPr>
        <a:solidFill>
          <a:schemeClr val="accent1"/>
        </a:solidFill>
      </dgm:spPr>
      <dgm:t>
        <a:bodyPr/>
        <a:lstStyle/>
        <a:p>
          <a:r>
            <a:rPr lang="en-US" dirty="0">
              <a:latin typeface="Open Sans" pitchFamily="2" charset="0"/>
              <a:ea typeface="Open Sans" pitchFamily="2" charset="0"/>
              <a:cs typeface="Open Sans" pitchFamily="2" charset="0"/>
            </a:rPr>
            <a:t>Cache coherence</a:t>
          </a:r>
        </a:p>
      </dgm:t>
    </dgm:pt>
    <dgm:pt modelId="{2EB29B13-29D2-4F3B-AEC6-918DF5B96B3D}" type="parTrans" cxnId="{7B161B4D-D1A4-4B49-AE33-472826EFFB2C}">
      <dgm:prSet/>
      <dgm:spPr/>
      <dgm:t>
        <a:bodyPr/>
        <a:lstStyle/>
        <a:p>
          <a:endParaRPr lang="en-US"/>
        </a:p>
      </dgm:t>
    </dgm:pt>
    <dgm:pt modelId="{DB418A14-F8E3-4E54-8136-777EA0FBE524}" type="sibTrans" cxnId="{7B161B4D-D1A4-4B49-AE33-472826EFFB2C}">
      <dgm:prSet/>
      <dgm:spPr/>
      <dgm:t>
        <a:bodyPr/>
        <a:lstStyle/>
        <a:p>
          <a:endParaRPr lang="en-US"/>
        </a:p>
      </dgm:t>
    </dgm:pt>
    <dgm:pt modelId="{6244FB02-1302-4ABD-9288-3C6A875C2BED}">
      <dgm:prSet/>
      <dgm:spPr>
        <a:solidFill>
          <a:schemeClr val="accent1"/>
        </a:solidFill>
      </dgm:spPr>
      <dgm:t>
        <a:bodyPr/>
        <a:lstStyle/>
        <a:p>
          <a:r>
            <a:rPr lang="en-US" dirty="0">
              <a:latin typeface="Open Sans" pitchFamily="2" charset="0"/>
              <a:ea typeface="Open Sans" pitchFamily="2" charset="0"/>
              <a:cs typeface="Open Sans" pitchFamily="2" charset="0"/>
            </a:rPr>
            <a:t>The cache coherence protocol </a:t>
          </a:r>
          <a:r>
            <a:rPr lang="en-US" dirty="0"/>
            <a:t>problem</a:t>
          </a:r>
          <a:endParaRPr lang="en-US" dirty="0">
            <a:latin typeface="Open Sans" pitchFamily="2" charset="0"/>
            <a:ea typeface="Open Sans" pitchFamily="2" charset="0"/>
            <a:cs typeface="Open Sans" pitchFamily="2" charset="0"/>
          </a:endParaRPr>
        </a:p>
      </dgm:t>
    </dgm:pt>
    <dgm:pt modelId="{382624EA-3319-49C6-9275-EA561FF17D97}" type="parTrans" cxnId="{833AC771-3053-4830-8CC3-77C9F18643F2}">
      <dgm:prSet/>
      <dgm:spPr/>
      <dgm:t>
        <a:bodyPr/>
        <a:lstStyle/>
        <a:p>
          <a:endParaRPr lang="en-US"/>
        </a:p>
      </dgm:t>
    </dgm:pt>
    <dgm:pt modelId="{D11C1E36-2DB8-4F39-97A3-0FFE87069D36}" type="sibTrans" cxnId="{833AC771-3053-4830-8CC3-77C9F18643F2}">
      <dgm:prSet/>
      <dgm:spPr/>
      <dgm:t>
        <a:bodyPr/>
        <a:lstStyle/>
        <a:p>
          <a:endParaRPr lang="en-US"/>
        </a:p>
      </dgm:t>
    </dgm:pt>
    <dgm:pt modelId="{4C1B28F3-F899-4D7D-8A5C-37797419C67A}">
      <dgm:prSet/>
      <dgm:spPr>
        <a:solidFill>
          <a:schemeClr val="accent1"/>
        </a:solidFill>
      </dgm:spPr>
      <dgm:t>
        <a:bodyPr/>
        <a:lstStyle/>
        <a:p>
          <a:r>
            <a:rPr lang="en-US" dirty="0">
              <a:latin typeface="Open Sans" pitchFamily="2" charset="0"/>
              <a:ea typeface="Open Sans" pitchFamily="2" charset="0"/>
              <a:cs typeface="Open Sans" pitchFamily="2" charset="0"/>
            </a:rPr>
            <a:t>Cache coherence protocols</a:t>
          </a:r>
        </a:p>
      </dgm:t>
    </dgm:pt>
    <dgm:pt modelId="{D8DC1D8C-6780-4318-B72D-0637CD149D92}" type="parTrans" cxnId="{08EAA1A0-B559-4520-9133-20C7E7CF0F9F}">
      <dgm:prSet/>
      <dgm:spPr/>
      <dgm:t>
        <a:bodyPr/>
        <a:lstStyle/>
        <a:p>
          <a:endParaRPr lang="en-US"/>
        </a:p>
      </dgm:t>
    </dgm:pt>
    <dgm:pt modelId="{57EFC56F-0C2A-46F9-97B3-FB26AC61B5B6}" type="sibTrans" cxnId="{08EAA1A0-B559-4520-9133-20C7E7CF0F9F}">
      <dgm:prSet/>
      <dgm:spPr/>
      <dgm:t>
        <a:bodyPr/>
        <a:lstStyle/>
        <a:p>
          <a:endParaRPr lang="en-US"/>
        </a:p>
      </dgm:t>
    </dgm:pt>
    <dgm:pt modelId="{EA89996D-51E1-4232-8114-A07BB68B4C9E}">
      <dgm:prSet/>
      <dgm:spPr>
        <a:solidFill>
          <a:schemeClr val="accent1"/>
        </a:solidFill>
      </dgm:spPr>
      <dgm:t>
        <a:bodyPr/>
        <a:lstStyle/>
        <a:p>
          <a:r>
            <a:rPr lang="en-US" dirty="0">
              <a:latin typeface="Open Sans" pitchFamily="2" charset="0"/>
              <a:ea typeface="Open Sans" pitchFamily="2" charset="0"/>
              <a:cs typeface="Open Sans" pitchFamily="2" charset="0"/>
            </a:rPr>
            <a:t>Benefits of cache coherence protocols</a:t>
          </a:r>
        </a:p>
      </dgm:t>
    </dgm:pt>
    <dgm:pt modelId="{EFE5B84E-B5DB-4339-8A99-DC40E637D955}" type="parTrans" cxnId="{9AFC64C9-BC39-4543-9534-EDD911559AD7}">
      <dgm:prSet/>
      <dgm:spPr/>
      <dgm:t>
        <a:bodyPr/>
        <a:lstStyle/>
        <a:p>
          <a:endParaRPr lang="en-US"/>
        </a:p>
      </dgm:t>
    </dgm:pt>
    <dgm:pt modelId="{1E26A4DB-0E31-489C-A9E7-A9A8FC68BA2A}" type="sibTrans" cxnId="{9AFC64C9-BC39-4543-9534-EDD911559AD7}">
      <dgm:prSet/>
      <dgm:spPr/>
      <dgm:t>
        <a:bodyPr/>
        <a:lstStyle/>
        <a:p>
          <a:endParaRPr lang="en-US"/>
        </a:p>
      </dgm:t>
    </dgm:pt>
    <dgm:pt modelId="{8233C8C5-4B70-41B8-B350-1BD33E89E2BE}" type="pres">
      <dgm:prSet presAssocID="{8CE435FD-6C62-48D5-B7D8-2518091EA220}" presName="outerComposite" presStyleCnt="0">
        <dgm:presLayoutVars>
          <dgm:chMax val="5"/>
          <dgm:dir/>
          <dgm:resizeHandles val="exact"/>
        </dgm:presLayoutVars>
      </dgm:prSet>
      <dgm:spPr/>
    </dgm:pt>
    <dgm:pt modelId="{EADDEA4D-4FF7-42CD-95D0-2A83BE273F0E}" type="pres">
      <dgm:prSet presAssocID="{8CE435FD-6C62-48D5-B7D8-2518091EA220}" presName="dummyMaxCanvas" presStyleCnt="0">
        <dgm:presLayoutVars/>
      </dgm:prSet>
      <dgm:spPr/>
    </dgm:pt>
    <dgm:pt modelId="{CD113308-A90D-4D3B-AE58-ACBFA9A90C98}" type="pres">
      <dgm:prSet presAssocID="{8CE435FD-6C62-48D5-B7D8-2518091EA220}" presName="FiveNodes_1" presStyleLbl="node1" presStyleIdx="0" presStyleCnt="5">
        <dgm:presLayoutVars>
          <dgm:bulletEnabled val="1"/>
        </dgm:presLayoutVars>
      </dgm:prSet>
      <dgm:spPr/>
    </dgm:pt>
    <dgm:pt modelId="{34B85085-C2A5-48AE-A26B-3C217C79034E}" type="pres">
      <dgm:prSet presAssocID="{8CE435FD-6C62-48D5-B7D8-2518091EA220}" presName="FiveNodes_2" presStyleLbl="node1" presStyleIdx="1" presStyleCnt="5">
        <dgm:presLayoutVars>
          <dgm:bulletEnabled val="1"/>
        </dgm:presLayoutVars>
      </dgm:prSet>
      <dgm:spPr/>
    </dgm:pt>
    <dgm:pt modelId="{92554A1F-1073-4A78-836C-76E50925C2B1}" type="pres">
      <dgm:prSet presAssocID="{8CE435FD-6C62-48D5-B7D8-2518091EA220}" presName="FiveNodes_3" presStyleLbl="node1" presStyleIdx="2" presStyleCnt="5">
        <dgm:presLayoutVars>
          <dgm:bulletEnabled val="1"/>
        </dgm:presLayoutVars>
      </dgm:prSet>
      <dgm:spPr/>
    </dgm:pt>
    <dgm:pt modelId="{0A3676B6-26B9-445B-A2D7-A5A50892BB2F}" type="pres">
      <dgm:prSet presAssocID="{8CE435FD-6C62-48D5-B7D8-2518091EA220}" presName="FiveNodes_4" presStyleLbl="node1" presStyleIdx="3" presStyleCnt="5">
        <dgm:presLayoutVars>
          <dgm:bulletEnabled val="1"/>
        </dgm:presLayoutVars>
      </dgm:prSet>
      <dgm:spPr/>
    </dgm:pt>
    <dgm:pt modelId="{AF216450-C8B0-4119-B773-72C58D97ADDE}" type="pres">
      <dgm:prSet presAssocID="{8CE435FD-6C62-48D5-B7D8-2518091EA220}" presName="FiveNodes_5" presStyleLbl="node1" presStyleIdx="4" presStyleCnt="5">
        <dgm:presLayoutVars>
          <dgm:bulletEnabled val="1"/>
        </dgm:presLayoutVars>
      </dgm:prSet>
      <dgm:spPr/>
    </dgm:pt>
    <dgm:pt modelId="{1CBFB2D9-368A-4919-B5BC-278B288C83A1}" type="pres">
      <dgm:prSet presAssocID="{8CE435FD-6C62-48D5-B7D8-2518091EA220}" presName="FiveConn_1-2" presStyleLbl="fgAccFollowNode1" presStyleIdx="0" presStyleCnt="4">
        <dgm:presLayoutVars>
          <dgm:bulletEnabled val="1"/>
        </dgm:presLayoutVars>
      </dgm:prSet>
      <dgm:spPr/>
    </dgm:pt>
    <dgm:pt modelId="{4EFA6487-F289-4164-8944-AE9C6352B991}" type="pres">
      <dgm:prSet presAssocID="{8CE435FD-6C62-48D5-B7D8-2518091EA220}" presName="FiveConn_2-3" presStyleLbl="fgAccFollowNode1" presStyleIdx="1" presStyleCnt="4">
        <dgm:presLayoutVars>
          <dgm:bulletEnabled val="1"/>
        </dgm:presLayoutVars>
      </dgm:prSet>
      <dgm:spPr/>
    </dgm:pt>
    <dgm:pt modelId="{67CC5C90-3C5A-4872-94AD-0653A710DB19}" type="pres">
      <dgm:prSet presAssocID="{8CE435FD-6C62-48D5-B7D8-2518091EA220}" presName="FiveConn_3-4" presStyleLbl="fgAccFollowNode1" presStyleIdx="2" presStyleCnt="4">
        <dgm:presLayoutVars>
          <dgm:bulletEnabled val="1"/>
        </dgm:presLayoutVars>
      </dgm:prSet>
      <dgm:spPr/>
    </dgm:pt>
    <dgm:pt modelId="{D88D83FB-7D03-41F3-8505-1D1D4B9EE64E}" type="pres">
      <dgm:prSet presAssocID="{8CE435FD-6C62-48D5-B7D8-2518091EA220}" presName="FiveConn_4-5" presStyleLbl="fgAccFollowNode1" presStyleIdx="3" presStyleCnt="4">
        <dgm:presLayoutVars>
          <dgm:bulletEnabled val="1"/>
        </dgm:presLayoutVars>
      </dgm:prSet>
      <dgm:spPr/>
    </dgm:pt>
    <dgm:pt modelId="{D9BF0E97-8CE3-4D1B-8FBB-FA3AD03C000F}" type="pres">
      <dgm:prSet presAssocID="{8CE435FD-6C62-48D5-B7D8-2518091EA220}" presName="FiveNodes_1_text" presStyleLbl="node1" presStyleIdx="4" presStyleCnt="5">
        <dgm:presLayoutVars>
          <dgm:bulletEnabled val="1"/>
        </dgm:presLayoutVars>
      </dgm:prSet>
      <dgm:spPr/>
    </dgm:pt>
    <dgm:pt modelId="{90291427-F79C-4A5A-8E0A-6F14D266FC6C}" type="pres">
      <dgm:prSet presAssocID="{8CE435FD-6C62-48D5-B7D8-2518091EA220}" presName="FiveNodes_2_text" presStyleLbl="node1" presStyleIdx="4" presStyleCnt="5">
        <dgm:presLayoutVars>
          <dgm:bulletEnabled val="1"/>
        </dgm:presLayoutVars>
      </dgm:prSet>
      <dgm:spPr/>
    </dgm:pt>
    <dgm:pt modelId="{9E2D12D5-2CBE-420B-A877-57E2C7F6A766}" type="pres">
      <dgm:prSet presAssocID="{8CE435FD-6C62-48D5-B7D8-2518091EA220}" presName="FiveNodes_3_text" presStyleLbl="node1" presStyleIdx="4" presStyleCnt="5">
        <dgm:presLayoutVars>
          <dgm:bulletEnabled val="1"/>
        </dgm:presLayoutVars>
      </dgm:prSet>
      <dgm:spPr/>
    </dgm:pt>
    <dgm:pt modelId="{C2E387AD-DDD7-47E9-BD91-DF1DB183150E}" type="pres">
      <dgm:prSet presAssocID="{8CE435FD-6C62-48D5-B7D8-2518091EA220}" presName="FiveNodes_4_text" presStyleLbl="node1" presStyleIdx="4" presStyleCnt="5">
        <dgm:presLayoutVars>
          <dgm:bulletEnabled val="1"/>
        </dgm:presLayoutVars>
      </dgm:prSet>
      <dgm:spPr/>
    </dgm:pt>
    <dgm:pt modelId="{B72539A5-10FD-459C-9E24-66A88A1E423D}" type="pres">
      <dgm:prSet presAssocID="{8CE435FD-6C62-48D5-B7D8-2518091EA220}" presName="FiveNodes_5_text" presStyleLbl="node1" presStyleIdx="4" presStyleCnt="5">
        <dgm:presLayoutVars>
          <dgm:bulletEnabled val="1"/>
        </dgm:presLayoutVars>
      </dgm:prSet>
      <dgm:spPr/>
    </dgm:pt>
  </dgm:ptLst>
  <dgm:cxnLst>
    <dgm:cxn modelId="{5175FA02-13DE-41BC-B6C3-E10B688A72BE}" type="presOf" srcId="{6244FB02-1302-4ABD-9288-3C6A875C2BED}" destId="{92554A1F-1073-4A78-836C-76E50925C2B1}" srcOrd="0" destOrd="0" presId="urn:microsoft.com/office/officeart/2005/8/layout/vProcess5"/>
    <dgm:cxn modelId="{18E3FC2A-0010-4B77-B1CF-88DCADDBE26D}" type="presOf" srcId="{4C1B28F3-F899-4D7D-8A5C-37797419C67A}" destId="{0A3676B6-26B9-445B-A2D7-A5A50892BB2F}" srcOrd="0" destOrd="0" presId="urn:microsoft.com/office/officeart/2005/8/layout/vProcess5"/>
    <dgm:cxn modelId="{BAF57F42-DDBE-4373-A707-2605971C56B9}" type="presOf" srcId="{FAB546F6-0416-4B24-95FC-B61C20ED8FEA}" destId="{90291427-F79C-4A5A-8E0A-6F14D266FC6C}" srcOrd="1" destOrd="0" presId="urn:microsoft.com/office/officeart/2005/8/layout/vProcess5"/>
    <dgm:cxn modelId="{6058664C-2494-48DC-828A-1C916679C460}" type="presOf" srcId="{DB418A14-F8E3-4E54-8136-777EA0FBE524}" destId="{4EFA6487-F289-4164-8944-AE9C6352B991}" srcOrd="0" destOrd="0" presId="urn:microsoft.com/office/officeart/2005/8/layout/vProcess5"/>
    <dgm:cxn modelId="{7B161B4D-D1A4-4B49-AE33-472826EFFB2C}" srcId="{8CE435FD-6C62-48D5-B7D8-2518091EA220}" destId="{FAB546F6-0416-4B24-95FC-B61C20ED8FEA}" srcOrd="1" destOrd="0" parTransId="{2EB29B13-29D2-4F3B-AEC6-918DF5B96B3D}" sibTransId="{DB418A14-F8E3-4E54-8136-777EA0FBE524}"/>
    <dgm:cxn modelId="{833AC771-3053-4830-8CC3-77C9F18643F2}" srcId="{8CE435FD-6C62-48D5-B7D8-2518091EA220}" destId="{6244FB02-1302-4ABD-9288-3C6A875C2BED}" srcOrd="2" destOrd="0" parTransId="{382624EA-3319-49C6-9275-EA561FF17D97}" sibTransId="{D11C1E36-2DB8-4F39-97A3-0FFE87069D36}"/>
    <dgm:cxn modelId="{528D9B74-39B2-421F-AC41-64B2DE77F101}" type="presOf" srcId="{99BDA5C6-173A-4837-97DD-33CB08025FC7}" destId="{D9BF0E97-8CE3-4D1B-8FBB-FA3AD03C000F}" srcOrd="1" destOrd="0" presId="urn:microsoft.com/office/officeart/2005/8/layout/vProcess5"/>
    <dgm:cxn modelId="{E1814C79-28D2-404B-BDCE-3CE51886C12D}" type="presOf" srcId="{D11C1E36-2DB8-4F39-97A3-0FFE87069D36}" destId="{67CC5C90-3C5A-4872-94AD-0653A710DB19}" srcOrd="0" destOrd="0" presId="urn:microsoft.com/office/officeart/2005/8/layout/vProcess5"/>
    <dgm:cxn modelId="{3FE67D7B-8195-4A98-B7A7-27E2CF50AF37}" type="presOf" srcId="{4C1B28F3-F899-4D7D-8A5C-37797419C67A}" destId="{C2E387AD-DDD7-47E9-BD91-DF1DB183150E}" srcOrd="1" destOrd="0" presId="urn:microsoft.com/office/officeart/2005/8/layout/vProcess5"/>
    <dgm:cxn modelId="{A9E4C086-3DA1-41FA-8F4B-02FF93FBFDB7}" type="presOf" srcId="{99BDA5C6-173A-4837-97DD-33CB08025FC7}" destId="{CD113308-A90D-4D3B-AE58-ACBFA9A90C98}" srcOrd="0" destOrd="0" presId="urn:microsoft.com/office/officeart/2005/8/layout/vProcess5"/>
    <dgm:cxn modelId="{2296CD86-6930-41C3-AC5A-25D902A149A7}" type="presOf" srcId="{8CE435FD-6C62-48D5-B7D8-2518091EA220}" destId="{8233C8C5-4B70-41B8-B350-1BD33E89E2BE}" srcOrd="0" destOrd="0" presId="urn:microsoft.com/office/officeart/2005/8/layout/vProcess5"/>
    <dgm:cxn modelId="{2BE1868A-256A-44A0-A6A1-ECE44637EEF5}" type="presOf" srcId="{EA89996D-51E1-4232-8114-A07BB68B4C9E}" destId="{B72539A5-10FD-459C-9E24-66A88A1E423D}" srcOrd="1" destOrd="0" presId="urn:microsoft.com/office/officeart/2005/8/layout/vProcess5"/>
    <dgm:cxn modelId="{666DF09A-340A-4A1E-AFFD-CD665190C87F}" srcId="{8CE435FD-6C62-48D5-B7D8-2518091EA220}" destId="{99BDA5C6-173A-4837-97DD-33CB08025FC7}" srcOrd="0" destOrd="0" parTransId="{53FA5EAB-8F9E-4204-8B07-6F8871B82962}" sibTransId="{0D072221-A935-4B34-9880-8AAB231729D3}"/>
    <dgm:cxn modelId="{08EAA1A0-B559-4520-9133-20C7E7CF0F9F}" srcId="{8CE435FD-6C62-48D5-B7D8-2518091EA220}" destId="{4C1B28F3-F899-4D7D-8A5C-37797419C67A}" srcOrd="3" destOrd="0" parTransId="{D8DC1D8C-6780-4318-B72D-0637CD149D92}" sibTransId="{57EFC56F-0C2A-46F9-97B3-FB26AC61B5B6}"/>
    <dgm:cxn modelId="{AA2F4CC1-EB67-4E64-8276-C1E7415223BD}" type="presOf" srcId="{57EFC56F-0C2A-46F9-97B3-FB26AC61B5B6}" destId="{D88D83FB-7D03-41F3-8505-1D1D4B9EE64E}" srcOrd="0" destOrd="0" presId="urn:microsoft.com/office/officeart/2005/8/layout/vProcess5"/>
    <dgm:cxn modelId="{9AFC64C9-BC39-4543-9534-EDD911559AD7}" srcId="{8CE435FD-6C62-48D5-B7D8-2518091EA220}" destId="{EA89996D-51E1-4232-8114-A07BB68B4C9E}" srcOrd="4" destOrd="0" parTransId="{EFE5B84E-B5DB-4339-8A99-DC40E637D955}" sibTransId="{1E26A4DB-0E31-489C-A9E7-A9A8FC68BA2A}"/>
    <dgm:cxn modelId="{439025D5-AC8D-4A7E-A200-4981546F02A8}" type="presOf" srcId="{6244FB02-1302-4ABD-9288-3C6A875C2BED}" destId="{9E2D12D5-2CBE-420B-A877-57E2C7F6A766}" srcOrd="1" destOrd="0" presId="urn:microsoft.com/office/officeart/2005/8/layout/vProcess5"/>
    <dgm:cxn modelId="{C629BED7-31AD-4756-8944-4B286C30817B}" type="presOf" srcId="{FAB546F6-0416-4B24-95FC-B61C20ED8FEA}" destId="{34B85085-C2A5-48AE-A26B-3C217C79034E}" srcOrd="0" destOrd="0" presId="urn:microsoft.com/office/officeart/2005/8/layout/vProcess5"/>
    <dgm:cxn modelId="{BCDE48DE-FB09-4945-8576-3C06364F1B58}" type="presOf" srcId="{0D072221-A935-4B34-9880-8AAB231729D3}" destId="{1CBFB2D9-368A-4919-B5BC-278B288C83A1}" srcOrd="0" destOrd="0" presId="urn:microsoft.com/office/officeart/2005/8/layout/vProcess5"/>
    <dgm:cxn modelId="{DEA29DF5-37BF-410B-9403-C3BFF1B21C96}" type="presOf" srcId="{EA89996D-51E1-4232-8114-A07BB68B4C9E}" destId="{AF216450-C8B0-4119-B773-72C58D97ADDE}" srcOrd="0" destOrd="0" presId="urn:microsoft.com/office/officeart/2005/8/layout/vProcess5"/>
    <dgm:cxn modelId="{6FE410CD-81A0-41AA-BA42-DBF374FE837F}" type="presParOf" srcId="{8233C8C5-4B70-41B8-B350-1BD33E89E2BE}" destId="{EADDEA4D-4FF7-42CD-95D0-2A83BE273F0E}" srcOrd="0" destOrd="0" presId="urn:microsoft.com/office/officeart/2005/8/layout/vProcess5"/>
    <dgm:cxn modelId="{C8963916-AE86-41E2-AF9C-E36DB2F2AF69}" type="presParOf" srcId="{8233C8C5-4B70-41B8-B350-1BD33E89E2BE}" destId="{CD113308-A90D-4D3B-AE58-ACBFA9A90C98}" srcOrd="1" destOrd="0" presId="urn:microsoft.com/office/officeart/2005/8/layout/vProcess5"/>
    <dgm:cxn modelId="{5F454677-8605-4272-990B-217E646BBE5D}" type="presParOf" srcId="{8233C8C5-4B70-41B8-B350-1BD33E89E2BE}" destId="{34B85085-C2A5-48AE-A26B-3C217C79034E}" srcOrd="2" destOrd="0" presId="urn:microsoft.com/office/officeart/2005/8/layout/vProcess5"/>
    <dgm:cxn modelId="{5E15277E-D495-4E0F-A363-9337AFE2CD0E}" type="presParOf" srcId="{8233C8C5-4B70-41B8-B350-1BD33E89E2BE}" destId="{92554A1F-1073-4A78-836C-76E50925C2B1}" srcOrd="3" destOrd="0" presId="urn:microsoft.com/office/officeart/2005/8/layout/vProcess5"/>
    <dgm:cxn modelId="{C0F3CEC6-071E-4B7F-9091-32D2EE916889}" type="presParOf" srcId="{8233C8C5-4B70-41B8-B350-1BD33E89E2BE}" destId="{0A3676B6-26B9-445B-A2D7-A5A50892BB2F}" srcOrd="4" destOrd="0" presId="urn:microsoft.com/office/officeart/2005/8/layout/vProcess5"/>
    <dgm:cxn modelId="{2B9CABDB-F998-48B0-9A56-BABCE2C63E68}" type="presParOf" srcId="{8233C8C5-4B70-41B8-B350-1BD33E89E2BE}" destId="{AF216450-C8B0-4119-B773-72C58D97ADDE}" srcOrd="5" destOrd="0" presId="urn:microsoft.com/office/officeart/2005/8/layout/vProcess5"/>
    <dgm:cxn modelId="{B6FB787D-740D-41E9-91AC-FA370D935EC6}" type="presParOf" srcId="{8233C8C5-4B70-41B8-B350-1BD33E89E2BE}" destId="{1CBFB2D9-368A-4919-B5BC-278B288C83A1}" srcOrd="6" destOrd="0" presId="urn:microsoft.com/office/officeart/2005/8/layout/vProcess5"/>
    <dgm:cxn modelId="{778ADD08-50C1-4A6C-BBC2-19E32A068EB5}" type="presParOf" srcId="{8233C8C5-4B70-41B8-B350-1BD33E89E2BE}" destId="{4EFA6487-F289-4164-8944-AE9C6352B991}" srcOrd="7" destOrd="0" presId="urn:microsoft.com/office/officeart/2005/8/layout/vProcess5"/>
    <dgm:cxn modelId="{5E291058-6048-4BAC-8AAD-ADB087C6FA73}" type="presParOf" srcId="{8233C8C5-4B70-41B8-B350-1BD33E89E2BE}" destId="{67CC5C90-3C5A-4872-94AD-0653A710DB19}" srcOrd="8" destOrd="0" presId="urn:microsoft.com/office/officeart/2005/8/layout/vProcess5"/>
    <dgm:cxn modelId="{623AE5BB-911D-4F92-A210-708C867B35AA}" type="presParOf" srcId="{8233C8C5-4B70-41B8-B350-1BD33E89E2BE}" destId="{D88D83FB-7D03-41F3-8505-1D1D4B9EE64E}" srcOrd="9" destOrd="0" presId="urn:microsoft.com/office/officeart/2005/8/layout/vProcess5"/>
    <dgm:cxn modelId="{EEED82E4-7250-4ACC-8AB6-E39EF21B1348}" type="presParOf" srcId="{8233C8C5-4B70-41B8-B350-1BD33E89E2BE}" destId="{D9BF0E97-8CE3-4D1B-8FBB-FA3AD03C000F}" srcOrd="10" destOrd="0" presId="urn:microsoft.com/office/officeart/2005/8/layout/vProcess5"/>
    <dgm:cxn modelId="{23B1CE00-0758-4D43-B1D3-CBED1FA363C0}" type="presParOf" srcId="{8233C8C5-4B70-41B8-B350-1BD33E89E2BE}" destId="{90291427-F79C-4A5A-8E0A-6F14D266FC6C}" srcOrd="11" destOrd="0" presId="urn:microsoft.com/office/officeart/2005/8/layout/vProcess5"/>
    <dgm:cxn modelId="{8284FE60-CA58-42C7-9086-62E0C4974335}" type="presParOf" srcId="{8233C8C5-4B70-41B8-B350-1BD33E89E2BE}" destId="{9E2D12D5-2CBE-420B-A877-57E2C7F6A766}" srcOrd="12" destOrd="0" presId="urn:microsoft.com/office/officeart/2005/8/layout/vProcess5"/>
    <dgm:cxn modelId="{477B8888-38ED-499C-BB23-B6BBF8BCB2DE}" type="presParOf" srcId="{8233C8C5-4B70-41B8-B350-1BD33E89E2BE}" destId="{C2E387AD-DDD7-47E9-BD91-DF1DB183150E}" srcOrd="13" destOrd="0" presId="urn:microsoft.com/office/officeart/2005/8/layout/vProcess5"/>
    <dgm:cxn modelId="{E0BCDFFE-EBBB-44AE-B096-6787F04A49F1}" type="presParOf" srcId="{8233C8C5-4B70-41B8-B350-1BD33E89E2BE}" destId="{B72539A5-10FD-459C-9E24-66A88A1E423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8CEE4-C85D-4636-8828-6E306F12CD1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AB2E36C-4FF3-437B-A382-4100654429F7}">
      <dgm:prSet/>
      <dgm:spPr/>
      <dgm:t>
        <a:bodyPr/>
        <a:lstStyle/>
        <a:p>
          <a:r>
            <a:rPr lang="en-US" b="1"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gm:t>
    </dgm:pt>
    <dgm:pt modelId="{A0CCA440-090F-448B-87E7-EA631CCD22FA}" type="parTrans" cxnId="{7A83621D-D715-4F65-9426-85CDC8918084}">
      <dgm:prSet/>
      <dgm:spPr/>
      <dgm:t>
        <a:bodyPr/>
        <a:lstStyle/>
        <a:p>
          <a:endParaRPr lang="en-US"/>
        </a:p>
      </dgm:t>
    </dgm:pt>
    <dgm:pt modelId="{50B213CF-06EB-4AFE-882A-DD06A4FD6E63}" type="sibTrans" cxnId="{7A83621D-D715-4F65-9426-85CDC8918084}">
      <dgm:prSet/>
      <dgm:spPr/>
      <dgm:t>
        <a:bodyPr/>
        <a:lstStyle/>
        <a:p>
          <a:endParaRPr lang="en-US"/>
        </a:p>
      </dgm:t>
    </dgm:pt>
    <dgm:pt modelId="{1D2E21A6-C3C1-475A-9DFB-CA7C586E4DE6}">
      <dgm:prSet/>
      <dgm:spPr/>
      <dgm:t>
        <a:bodyPr/>
        <a:lstStyle/>
        <a:p>
          <a:r>
            <a:rPr lang="en-US" b="1" dirty="0">
              <a:latin typeface="Open Sans" pitchFamily="2" charset="0"/>
              <a:ea typeface="Open Sans" pitchFamily="2" charset="0"/>
              <a:cs typeface="Open Sans" pitchFamily="2" charset="0"/>
            </a:rPr>
            <a:t>There are two main categories of cache coherence protocols:</a:t>
          </a:r>
        </a:p>
      </dgm:t>
    </dgm:pt>
    <dgm:pt modelId="{B53BA9E9-58ED-4522-9374-820C7DB259A6}" type="parTrans" cxnId="{0B2041DB-9F3A-434F-9159-C81FB2646951}">
      <dgm:prSet/>
      <dgm:spPr/>
      <dgm:t>
        <a:bodyPr/>
        <a:lstStyle/>
        <a:p>
          <a:endParaRPr lang="en-US"/>
        </a:p>
      </dgm:t>
    </dgm:pt>
    <dgm:pt modelId="{E72616A2-591E-4A80-876C-1D984F2B149E}" type="sibTrans" cxnId="{0B2041DB-9F3A-434F-9159-C81FB2646951}">
      <dgm:prSet/>
      <dgm:spPr/>
      <dgm:t>
        <a:bodyPr/>
        <a:lstStyle/>
        <a:p>
          <a:endParaRPr lang="en-US"/>
        </a:p>
      </dgm:t>
    </dgm:pt>
    <dgm:pt modelId="{54947774-0F0B-4462-8268-38C728B31FD1}">
      <dgm:prSet/>
      <dgm:spPr/>
      <dgm:t>
        <a:bodyPr/>
        <a:lstStyle/>
        <a:p>
          <a:pPr>
            <a:lnSpc>
              <a:spcPct val="100000"/>
            </a:lnSpc>
          </a:pPr>
          <a:r>
            <a:rPr lang="en-US" b="1" dirty="0">
              <a:latin typeface="Open Sans" pitchFamily="2" charset="0"/>
              <a:ea typeface="Open Sans" pitchFamily="2" charset="0"/>
              <a:cs typeface="Open Sans" pitchFamily="2" charset="0"/>
            </a:rPr>
            <a:t>Snooping based protocols</a:t>
          </a:r>
        </a:p>
      </dgm:t>
    </dgm:pt>
    <dgm:pt modelId="{A9C28E93-F9AE-4B30-BA1E-4D43B3445241}" type="parTrans" cxnId="{33494C9F-163D-46F1-91AA-9E440109EA90}">
      <dgm:prSet/>
      <dgm:spPr/>
      <dgm:t>
        <a:bodyPr/>
        <a:lstStyle/>
        <a:p>
          <a:endParaRPr lang="en-US"/>
        </a:p>
      </dgm:t>
    </dgm:pt>
    <dgm:pt modelId="{4F2ED4DA-C50E-42C0-B4CB-DE379B835BE5}" type="sibTrans" cxnId="{33494C9F-163D-46F1-91AA-9E440109EA90}">
      <dgm:prSet/>
      <dgm:spPr/>
      <dgm:t>
        <a:bodyPr/>
        <a:lstStyle/>
        <a:p>
          <a:endParaRPr lang="en-US"/>
        </a:p>
      </dgm:t>
    </dgm:pt>
    <dgm:pt modelId="{2CEE9BE4-43C0-446D-B271-89959583F553}">
      <dgm:prSet/>
      <dgm:spPr/>
      <dgm:t>
        <a:bodyPr/>
        <a:lstStyle/>
        <a:p>
          <a:pPr>
            <a:lnSpc>
              <a:spcPct val="100000"/>
            </a:lnSpc>
          </a:pPr>
          <a:r>
            <a:rPr lang="en-US" b="1" dirty="0">
              <a:latin typeface="Open Sans" pitchFamily="2" charset="0"/>
              <a:ea typeface="Open Sans" pitchFamily="2" charset="0"/>
              <a:cs typeface="Open Sans" pitchFamily="2" charset="0"/>
            </a:rPr>
            <a:t>Directory based protocols</a:t>
          </a:r>
        </a:p>
      </dgm:t>
    </dgm:pt>
    <dgm:pt modelId="{D59508D7-9799-49F0-85CC-FD262CCA5FEB}" type="parTrans" cxnId="{847EEE8B-C6C5-4804-A009-37D1AF3AB12E}">
      <dgm:prSet/>
      <dgm:spPr/>
      <dgm:t>
        <a:bodyPr/>
        <a:lstStyle/>
        <a:p>
          <a:endParaRPr lang="en-US"/>
        </a:p>
      </dgm:t>
    </dgm:pt>
    <dgm:pt modelId="{965EC66E-944D-4E74-9097-B4A4E1662D25}" type="sibTrans" cxnId="{847EEE8B-C6C5-4804-A009-37D1AF3AB12E}">
      <dgm:prSet/>
      <dgm:spPr/>
      <dgm:t>
        <a:bodyPr/>
        <a:lstStyle/>
        <a:p>
          <a:endParaRPr lang="en-US"/>
        </a:p>
      </dgm:t>
    </dgm:pt>
    <dgm:pt modelId="{14EC5A88-BD00-4891-B4CC-1BCA650CBF02}" type="pres">
      <dgm:prSet presAssocID="{C848CEE4-C85D-4636-8828-6E306F12CD1A}" presName="hierChild1" presStyleCnt="0">
        <dgm:presLayoutVars>
          <dgm:chPref val="1"/>
          <dgm:dir/>
          <dgm:animOne val="branch"/>
          <dgm:animLvl val="lvl"/>
          <dgm:resizeHandles/>
        </dgm:presLayoutVars>
      </dgm:prSet>
      <dgm:spPr/>
    </dgm:pt>
    <dgm:pt modelId="{0D79834A-8C62-4E5F-AAE0-A1277147ED22}" type="pres">
      <dgm:prSet presAssocID="{2AB2E36C-4FF3-437B-A382-4100654429F7}" presName="hierRoot1" presStyleCnt="0"/>
      <dgm:spPr/>
    </dgm:pt>
    <dgm:pt modelId="{4DA12EE5-94F5-4A9B-9BAA-1BE57C51ED2C}" type="pres">
      <dgm:prSet presAssocID="{2AB2E36C-4FF3-437B-A382-4100654429F7}" presName="composite" presStyleCnt="0"/>
      <dgm:spPr/>
    </dgm:pt>
    <dgm:pt modelId="{384209C8-9A51-4329-A02E-66298BD84A32}" type="pres">
      <dgm:prSet presAssocID="{2AB2E36C-4FF3-437B-A382-4100654429F7}" presName="background" presStyleLbl="node0" presStyleIdx="0" presStyleCnt="2"/>
      <dgm:spPr/>
    </dgm:pt>
    <dgm:pt modelId="{B2BBFDC3-A954-4501-A063-D0A96FE64160}" type="pres">
      <dgm:prSet presAssocID="{2AB2E36C-4FF3-437B-A382-4100654429F7}" presName="text" presStyleLbl="fgAcc0" presStyleIdx="0" presStyleCnt="2">
        <dgm:presLayoutVars>
          <dgm:chPref val="3"/>
        </dgm:presLayoutVars>
      </dgm:prSet>
      <dgm:spPr/>
    </dgm:pt>
    <dgm:pt modelId="{AB50A63D-DE50-452B-84D9-91F198791F8A}" type="pres">
      <dgm:prSet presAssocID="{2AB2E36C-4FF3-437B-A382-4100654429F7}" presName="hierChild2" presStyleCnt="0"/>
      <dgm:spPr/>
    </dgm:pt>
    <dgm:pt modelId="{DB34BBE9-5C1C-4F28-BB34-93847B2667DB}" type="pres">
      <dgm:prSet presAssocID="{1D2E21A6-C3C1-475A-9DFB-CA7C586E4DE6}" presName="hierRoot1" presStyleCnt="0"/>
      <dgm:spPr/>
    </dgm:pt>
    <dgm:pt modelId="{D795681B-755C-47F6-950B-019D2FA4FF42}" type="pres">
      <dgm:prSet presAssocID="{1D2E21A6-C3C1-475A-9DFB-CA7C586E4DE6}" presName="composite" presStyleCnt="0"/>
      <dgm:spPr/>
    </dgm:pt>
    <dgm:pt modelId="{2E9BC299-1355-4E32-9AF7-E08CA568C59F}" type="pres">
      <dgm:prSet presAssocID="{1D2E21A6-C3C1-475A-9DFB-CA7C586E4DE6}" presName="background" presStyleLbl="node0" presStyleIdx="1" presStyleCnt="2"/>
      <dgm:spPr/>
    </dgm:pt>
    <dgm:pt modelId="{98ECC445-EBBF-48EE-B61B-A63E24CA7161}" type="pres">
      <dgm:prSet presAssocID="{1D2E21A6-C3C1-475A-9DFB-CA7C586E4DE6}" presName="text" presStyleLbl="fgAcc0" presStyleIdx="1" presStyleCnt="2">
        <dgm:presLayoutVars>
          <dgm:chPref val="3"/>
        </dgm:presLayoutVars>
      </dgm:prSet>
      <dgm:spPr/>
    </dgm:pt>
    <dgm:pt modelId="{2F241A33-56EE-4021-9B0D-E5C91A47ED93}" type="pres">
      <dgm:prSet presAssocID="{1D2E21A6-C3C1-475A-9DFB-CA7C586E4DE6}" presName="hierChild2" presStyleCnt="0"/>
      <dgm:spPr/>
    </dgm:pt>
    <dgm:pt modelId="{F6412ABA-BF34-4FC9-9BCD-447CFBFE1C55}" type="pres">
      <dgm:prSet presAssocID="{A9C28E93-F9AE-4B30-BA1E-4D43B3445241}" presName="Name10" presStyleLbl="parChTrans1D2" presStyleIdx="0" presStyleCnt="2"/>
      <dgm:spPr/>
    </dgm:pt>
    <dgm:pt modelId="{7D0DEA36-A962-43AB-875F-FB973BEFB6E0}" type="pres">
      <dgm:prSet presAssocID="{54947774-0F0B-4462-8268-38C728B31FD1}" presName="hierRoot2" presStyleCnt="0"/>
      <dgm:spPr/>
    </dgm:pt>
    <dgm:pt modelId="{8B477B3B-EB4A-4566-B0C9-CDFE37D433D9}" type="pres">
      <dgm:prSet presAssocID="{54947774-0F0B-4462-8268-38C728B31FD1}" presName="composite2" presStyleCnt="0"/>
      <dgm:spPr/>
    </dgm:pt>
    <dgm:pt modelId="{BF2F898F-EA3F-4A97-84F3-058B90052CA3}" type="pres">
      <dgm:prSet presAssocID="{54947774-0F0B-4462-8268-38C728B31FD1}" presName="background2" presStyleLbl="node2" presStyleIdx="0" presStyleCnt="2"/>
      <dgm:spPr/>
    </dgm:pt>
    <dgm:pt modelId="{70963094-7BD8-4091-8E21-5C741FEA998C}" type="pres">
      <dgm:prSet presAssocID="{54947774-0F0B-4462-8268-38C728B31FD1}" presName="text2" presStyleLbl="fgAcc2" presStyleIdx="0" presStyleCnt="2">
        <dgm:presLayoutVars>
          <dgm:chPref val="3"/>
        </dgm:presLayoutVars>
      </dgm:prSet>
      <dgm:spPr/>
    </dgm:pt>
    <dgm:pt modelId="{CA466ADF-C3AE-4BBA-A253-8DD8EEEF495A}" type="pres">
      <dgm:prSet presAssocID="{54947774-0F0B-4462-8268-38C728B31FD1}" presName="hierChild3" presStyleCnt="0"/>
      <dgm:spPr/>
    </dgm:pt>
    <dgm:pt modelId="{62C78DBE-56C0-49B9-8B07-CEB57895F93C}" type="pres">
      <dgm:prSet presAssocID="{D59508D7-9799-49F0-85CC-FD262CCA5FEB}" presName="Name10" presStyleLbl="parChTrans1D2" presStyleIdx="1" presStyleCnt="2"/>
      <dgm:spPr/>
    </dgm:pt>
    <dgm:pt modelId="{6EF7D19D-9C78-41A5-A785-6ACA38935164}" type="pres">
      <dgm:prSet presAssocID="{2CEE9BE4-43C0-446D-B271-89959583F553}" presName="hierRoot2" presStyleCnt="0"/>
      <dgm:spPr/>
    </dgm:pt>
    <dgm:pt modelId="{CFD50B01-6F88-4A53-960A-365956522DCE}" type="pres">
      <dgm:prSet presAssocID="{2CEE9BE4-43C0-446D-B271-89959583F553}" presName="composite2" presStyleCnt="0"/>
      <dgm:spPr/>
    </dgm:pt>
    <dgm:pt modelId="{A9B2F059-1921-491E-A26B-9761259B937A}" type="pres">
      <dgm:prSet presAssocID="{2CEE9BE4-43C0-446D-B271-89959583F553}" presName="background2" presStyleLbl="node2" presStyleIdx="1" presStyleCnt="2"/>
      <dgm:spPr/>
    </dgm:pt>
    <dgm:pt modelId="{994172F6-682B-4B5F-BFF9-56EC5A52C0AC}" type="pres">
      <dgm:prSet presAssocID="{2CEE9BE4-43C0-446D-B271-89959583F553}" presName="text2" presStyleLbl="fgAcc2" presStyleIdx="1" presStyleCnt="2">
        <dgm:presLayoutVars>
          <dgm:chPref val="3"/>
        </dgm:presLayoutVars>
      </dgm:prSet>
      <dgm:spPr/>
    </dgm:pt>
    <dgm:pt modelId="{5CCEA0BF-50B3-415B-B66C-86BEABFEABA7}" type="pres">
      <dgm:prSet presAssocID="{2CEE9BE4-43C0-446D-B271-89959583F553}" presName="hierChild3" presStyleCnt="0"/>
      <dgm:spPr/>
    </dgm:pt>
  </dgm:ptLst>
  <dgm:cxnLst>
    <dgm:cxn modelId="{7A83621D-D715-4F65-9426-85CDC8918084}" srcId="{C848CEE4-C85D-4636-8828-6E306F12CD1A}" destId="{2AB2E36C-4FF3-437B-A382-4100654429F7}" srcOrd="0" destOrd="0" parTransId="{A0CCA440-090F-448B-87E7-EA631CCD22FA}" sibTransId="{50B213CF-06EB-4AFE-882A-DD06A4FD6E63}"/>
    <dgm:cxn modelId="{574FD12F-31B9-4686-BCEE-7C00C245E9CC}" type="presOf" srcId="{A9C28E93-F9AE-4B30-BA1E-4D43B3445241}" destId="{F6412ABA-BF34-4FC9-9BCD-447CFBFE1C55}" srcOrd="0" destOrd="0" presId="urn:microsoft.com/office/officeart/2005/8/layout/hierarchy1"/>
    <dgm:cxn modelId="{E3612E31-A08A-4FB6-A0CD-EC2235EA0AF8}" type="presOf" srcId="{D59508D7-9799-49F0-85CC-FD262CCA5FEB}" destId="{62C78DBE-56C0-49B9-8B07-CEB57895F93C}" srcOrd="0" destOrd="0" presId="urn:microsoft.com/office/officeart/2005/8/layout/hierarchy1"/>
    <dgm:cxn modelId="{2ED6CB82-22C6-44A9-9D4D-CFD317CA311F}" type="presOf" srcId="{2AB2E36C-4FF3-437B-A382-4100654429F7}" destId="{B2BBFDC3-A954-4501-A063-D0A96FE64160}" srcOrd="0" destOrd="0" presId="urn:microsoft.com/office/officeart/2005/8/layout/hierarchy1"/>
    <dgm:cxn modelId="{847EEE8B-C6C5-4804-A009-37D1AF3AB12E}" srcId="{1D2E21A6-C3C1-475A-9DFB-CA7C586E4DE6}" destId="{2CEE9BE4-43C0-446D-B271-89959583F553}" srcOrd="1" destOrd="0" parTransId="{D59508D7-9799-49F0-85CC-FD262CCA5FEB}" sibTransId="{965EC66E-944D-4E74-9097-B4A4E1662D25}"/>
    <dgm:cxn modelId="{33494C9F-163D-46F1-91AA-9E440109EA90}" srcId="{1D2E21A6-C3C1-475A-9DFB-CA7C586E4DE6}" destId="{54947774-0F0B-4462-8268-38C728B31FD1}" srcOrd="0" destOrd="0" parTransId="{A9C28E93-F9AE-4B30-BA1E-4D43B3445241}" sibTransId="{4F2ED4DA-C50E-42C0-B4CB-DE379B835BE5}"/>
    <dgm:cxn modelId="{A872F4AC-61F1-473B-AD0E-AF937C4E59D6}" type="presOf" srcId="{C848CEE4-C85D-4636-8828-6E306F12CD1A}" destId="{14EC5A88-BD00-4891-B4CC-1BCA650CBF02}" srcOrd="0" destOrd="0" presId="urn:microsoft.com/office/officeart/2005/8/layout/hierarchy1"/>
    <dgm:cxn modelId="{4535E4B2-92F4-480F-A671-E82F531F20CF}" type="presOf" srcId="{1D2E21A6-C3C1-475A-9DFB-CA7C586E4DE6}" destId="{98ECC445-EBBF-48EE-B61B-A63E24CA7161}" srcOrd="0" destOrd="0" presId="urn:microsoft.com/office/officeart/2005/8/layout/hierarchy1"/>
    <dgm:cxn modelId="{AD27F3D3-11F3-4425-8910-B3D0A2435DE1}" type="presOf" srcId="{2CEE9BE4-43C0-446D-B271-89959583F553}" destId="{994172F6-682B-4B5F-BFF9-56EC5A52C0AC}" srcOrd="0" destOrd="0" presId="urn:microsoft.com/office/officeart/2005/8/layout/hierarchy1"/>
    <dgm:cxn modelId="{0B2041DB-9F3A-434F-9159-C81FB2646951}" srcId="{C848CEE4-C85D-4636-8828-6E306F12CD1A}" destId="{1D2E21A6-C3C1-475A-9DFB-CA7C586E4DE6}" srcOrd="1" destOrd="0" parTransId="{B53BA9E9-58ED-4522-9374-820C7DB259A6}" sibTransId="{E72616A2-591E-4A80-876C-1D984F2B149E}"/>
    <dgm:cxn modelId="{FED958F1-3884-4222-836F-34EE50942291}" type="presOf" srcId="{54947774-0F0B-4462-8268-38C728B31FD1}" destId="{70963094-7BD8-4091-8E21-5C741FEA998C}" srcOrd="0" destOrd="0" presId="urn:microsoft.com/office/officeart/2005/8/layout/hierarchy1"/>
    <dgm:cxn modelId="{A80C0F2A-7A3B-4A7D-9A47-0368C4973AAB}" type="presParOf" srcId="{14EC5A88-BD00-4891-B4CC-1BCA650CBF02}" destId="{0D79834A-8C62-4E5F-AAE0-A1277147ED22}" srcOrd="0" destOrd="0" presId="urn:microsoft.com/office/officeart/2005/8/layout/hierarchy1"/>
    <dgm:cxn modelId="{DF9DDBAE-7A3F-45DA-BAC5-F1C55085D4B6}" type="presParOf" srcId="{0D79834A-8C62-4E5F-AAE0-A1277147ED22}" destId="{4DA12EE5-94F5-4A9B-9BAA-1BE57C51ED2C}" srcOrd="0" destOrd="0" presId="urn:microsoft.com/office/officeart/2005/8/layout/hierarchy1"/>
    <dgm:cxn modelId="{B751EA6E-6648-4852-918B-4E778C396BD6}" type="presParOf" srcId="{4DA12EE5-94F5-4A9B-9BAA-1BE57C51ED2C}" destId="{384209C8-9A51-4329-A02E-66298BD84A32}" srcOrd="0" destOrd="0" presId="urn:microsoft.com/office/officeart/2005/8/layout/hierarchy1"/>
    <dgm:cxn modelId="{BF800209-0214-400E-9800-5A86528A69DD}" type="presParOf" srcId="{4DA12EE5-94F5-4A9B-9BAA-1BE57C51ED2C}" destId="{B2BBFDC3-A954-4501-A063-D0A96FE64160}" srcOrd="1" destOrd="0" presId="urn:microsoft.com/office/officeart/2005/8/layout/hierarchy1"/>
    <dgm:cxn modelId="{ED1E633C-329C-4D24-AA1F-FC678FD1A443}" type="presParOf" srcId="{0D79834A-8C62-4E5F-AAE0-A1277147ED22}" destId="{AB50A63D-DE50-452B-84D9-91F198791F8A}" srcOrd="1" destOrd="0" presId="urn:microsoft.com/office/officeart/2005/8/layout/hierarchy1"/>
    <dgm:cxn modelId="{58CF105A-2D68-42B7-AAFC-1D6A27AD3758}" type="presParOf" srcId="{14EC5A88-BD00-4891-B4CC-1BCA650CBF02}" destId="{DB34BBE9-5C1C-4F28-BB34-93847B2667DB}" srcOrd="1" destOrd="0" presId="urn:microsoft.com/office/officeart/2005/8/layout/hierarchy1"/>
    <dgm:cxn modelId="{B024DC52-8CAB-4CBC-8D65-9E1827B18CEC}" type="presParOf" srcId="{DB34BBE9-5C1C-4F28-BB34-93847B2667DB}" destId="{D795681B-755C-47F6-950B-019D2FA4FF42}" srcOrd="0" destOrd="0" presId="urn:microsoft.com/office/officeart/2005/8/layout/hierarchy1"/>
    <dgm:cxn modelId="{ACB793F5-C65A-4E52-AD42-EE0779E67685}" type="presParOf" srcId="{D795681B-755C-47F6-950B-019D2FA4FF42}" destId="{2E9BC299-1355-4E32-9AF7-E08CA568C59F}" srcOrd="0" destOrd="0" presId="urn:microsoft.com/office/officeart/2005/8/layout/hierarchy1"/>
    <dgm:cxn modelId="{D7B7FDA9-761E-4CFF-93AB-264E918B2EBD}" type="presParOf" srcId="{D795681B-755C-47F6-950B-019D2FA4FF42}" destId="{98ECC445-EBBF-48EE-B61B-A63E24CA7161}" srcOrd="1" destOrd="0" presId="urn:microsoft.com/office/officeart/2005/8/layout/hierarchy1"/>
    <dgm:cxn modelId="{590FC55B-6A49-40F3-B68B-C42DF063613B}" type="presParOf" srcId="{DB34BBE9-5C1C-4F28-BB34-93847B2667DB}" destId="{2F241A33-56EE-4021-9B0D-E5C91A47ED93}" srcOrd="1" destOrd="0" presId="urn:microsoft.com/office/officeart/2005/8/layout/hierarchy1"/>
    <dgm:cxn modelId="{17430C35-4DF0-4DF1-9D0D-FFFE46FF2BD8}" type="presParOf" srcId="{2F241A33-56EE-4021-9B0D-E5C91A47ED93}" destId="{F6412ABA-BF34-4FC9-9BCD-447CFBFE1C55}" srcOrd="0" destOrd="0" presId="urn:microsoft.com/office/officeart/2005/8/layout/hierarchy1"/>
    <dgm:cxn modelId="{2BD05A22-A06E-4F50-903A-62A6B441E8D2}" type="presParOf" srcId="{2F241A33-56EE-4021-9B0D-E5C91A47ED93}" destId="{7D0DEA36-A962-43AB-875F-FB973BEFB6E0}" srcOrd="1" destOrd="0" presId="urn:microsoft.com/office/officeart/2005/8/layout/hierarchy1"/>
    <dgm:cxn modelId="{896FA5AE-F12B-4F9B-96F2-11AECA66CA1C}" type="presParOf" srcId="{7D0DEA36-A962-43AB-875F-FB973BEFB6E0}" destId="{8B477B3B-EB4A-4566-B0C9-CDFE37D433D9}" srcOrd="0" destOrd="0" presId="urn:microsoft.com/office/officeart/2005/8/layout/hierarchy1"/>
    <dgm:cxn modelId="{065817B6-7D0C-4D1A-BCE3-5CCD3F81FEAC}" type="presParOf" srcId="{8B477B3B-EB4A-4566-B0C9-CDFE37D433D9}" destId="{BF2F898F-EA3F-4A97-84F3-058B90052CA3}" srcOrd="0" destOrd="0" presId="urn:microsoft.com/office/officeart/2005/8/layout/hierarchy1"/>
    <dgm:cxn modelId="{A5C6EE26-9DFF-4504-9AF6-E43F1C4BE712}" type="presParOf" srcId="{8B477B3B-EB4A-4566-B0C9-CDFE37D433D9}" destId="{70963094-7BD8-4091-8E21-5C741FEA998C}" srcOrd="1" destOrd="0" presId="urn:microsoft.com/office/officeart/2005/8/layout/hierarchy1"/>
    <dgm:cxn modelId="{CB966095-000B-475F-8BB6-66822C8705B9}" type="presParOf" srcId="{7D0DEA36-A962-43AB-875F-FB973BEFB6E0}" destId="{CA466ADF-C3AE-4BBA-A253-8DD8EEEF495A}" srcOrd="1" destOrd="0" presId="urn:microsoft.com/office/officeart/2005/8/layout/hierarchy1"/>
    <dgm:cxn modelId="{CFBA3C67-80EC-4894-9F04-8204D52D6D49}" type="presParOf" srcId="{2F241A33-56EE-4021-9B0D-E5C91A47ED93}" destId="{62C78DBE-56C0-49B9-8B07-CEB57895F93C}" srcOrd="2" destOrd="0" presId="urn:microsoft.com/office/officeart/2005/8/layout/hierarchy1"/>
    <dgm:cxn modelId="{6CE2E3DC-D1D4-434E-8154-1A600439169F}" type="presParOf" srcId="{2F241A33-56EE-4021-9B0D-E5C91A47ED93}" destId="{6EF7D19D-9C78-41A5-A785-6ACA38935164}" srcOrd="3" destOrd="0" presId="urn:microsoft.com/office/officeart/2005/8/layout/hierarchy1"/>
    <dgm:cxn modelId="{D8946788-2536-4489-88EB-EED8FBAABFF8}" type="presParOf" srcId="{6EF7D19D-9C78-41A5-A785-6ACA38935164}" destId="{CFD50B01-6F88-4A53-960A-365956522DCE}" srcOrd="0" destOrd="0" presId="urn:microsoft.com/office/officeart/2005/8/layout/hierarchy1"/>
    <dgm:cxn modelId="{56A04C0A-DAE3-405B-B1E1-37AD153A3412}" type="presParOf" srcId="{CFD50B01-6F88-4A53-960A-365956522DCE}" destId="{A9B2F059-1921-491E-A26B-9761259B937A}" srcOrd="0" destOrd="0" presId="urn:microsoft.com/office/officeart/2005/8/layout/hierarchy1"/>
    <dgm:cxn modelId="{B70E3303-2BE5-4A49-AF4F-61AF0D26832A}" type="presParOf" srcId="{CFD50B01-6F88-4A53-960A-365956522DCE}" destId="{994172F6-682B-4B5F-BFF9-56EC5A52C0AC}" srcOrd="1" destOrd="0" presId="urn:microsoft.com/office/officeart/2005/8/layout/hierarchy1"/>
    <dgm:cxn modelId="{F95D1CAF-BAE8-4460-BD96-AE094DD03E98}" type="presParOf" srcId="{6EF7D19D-9C78-41A5-A785-6ACA38935164}" destId="{5CCEA0BF-50B3-415B-B66C-86BEABFEABA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4BE3C-2B90-4277-B9BF-0B0DD1DEA0EB}" type="doc">
      <dgm:prSet loTypeId="urn:microsoft.com/office/officeart/2018/2/layout/IconLabelList" loCatId="icon" qsTypeId="urn:microsoft.com/office/officeart/2005/8/quickstyle/simple4" qsCatId="simple" csTypeId="urn:microsoft.com/office/officeart/2005/8/colors/accent1_2" csCatId="accent1" phldr="1"/>
      <dgm:spPr/>
      <dgm:t>
        <a:bodyPr/>
        <a:lstStyle/>
        <a:p>
          <a:endParaRPr lang="en-US"/>
        </a:p>
      </dgm:t>
    </dgm:pt>
    <dgm:pt modelId="{17FC075E-5413-40D0-BE72-375A5C865B68}">
      <dgm:prSet/>
      <dgm:spPr/>
      <dgm:t>
        <a:bodyPr/>
        <a:lstStyle/>
        <a:p>
          <a:pPr>
            <a:lnSpc>
              <a:spcPct val="100000"/>
            </a:lnSpc>
          </a:pPr>
          <a:r>
            <a:rPr lang="en-US" b="1"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gm:t>
    </dgm:pt>
    <dgm:pt modelId="{DDAB9ED5-EECC-4750-BBDA-FF11D2065B27}" type="parTrans" cxnId="{5C6597C8-A431-4964-8678-B8B322C0A27E}">
      <dgm:prSet/>
      <dgm:spPr/>
      <dgm:t>
        <a:bodyPr/>
        <a:lstStyle/>
        <a:p>
          <a:endParaRPr lang="en-US"/>
        </a:p>
      </dgm:t>
    </dgm:pt>
    <dgm:pt modelId="{D43C33C7-74BC-4422-8521-90FC61913EBD}" type="sibTrans" cxnId="{5C6597C8-A431-4964-8678-B8B322C0A27E}">
      <dgm:prSet/>
      <dgm:spPr/>
      <dgm:t>
        <a:bodyPr/>
        <a:lstStyle/>
        <a:p>
          <a:endParaRPr lang="en-US"/>
        </a:p>
      </dgm:t>
    </dgm:pt>
    <dgm:pt modelId="{DF4E8945-38D3-4186-A12D-6782EC06E1A8}">
      <dgm:prSet/>
      <dgm:spPr/>
      <dgm:t>
        <a:bodyPr/>
        <a:lstStyle/>
        <a:p>
          <a:pPr>
            <a:lnSpc>
              <a:spcPct val="100000"/>
            </a:lnSpc>
          </a:pPr>
          <a:r>
            <a:rPr lang="en-US" b="1" dirty="0">
              <a:latin typeface="Open Sans" pitchFamily="2" charset="0"/>
              <a:ea typeface="Open Sans" pitchFamily="2" charset="0"/>
              <a:cs typeface="Open Sans" pitchFamily="2" charset="0"/>
            </a:rPr>
            <a:t>Simplified programming: programmers can write shared memory without worrying about the intricacies of cached management.</a:t>
          </a:r>
        </a:p>
      </dgm:t>
    </dgm:pt>
    <dgm:pt modelId="{1291A315-9EF9-4364-B068-D12082B2FEAF}" type="parTrans" cxnId="{5CE46325-3FCE-457F-83AF-04DF28E88AE5}">
      <dgm:prSet/>
      <dgm:spPr/>
      <dgm:t>
        <a:bodyPr/>
        <a:lstStyle/>
        <a:p>
          <a:endParaRPr lang="en-US"/>
        </a:p>
      </dgm:t>
    </dgm:pt>
    <dgm:pt modelId="{F6FC552E-1BFF-4D80-9AE9-AFEEC61D9A6C}" type="sibTrans" cxnId="{5CE46325-3FCE-457F-83AF-04DF28E88AE5}">
      <dgm:prSet/>
      <dgm:spPr/>
      <dgm:t>
        <a:bodyPr/>
        <a:lstStyle/>
        <a:p>
          <a:endParaRPr lang="en-US"/>
        </a:p>
      </dgm:t>
    </dgm:pt>
    <dgm:pt modelId="{601E3792-FB61-4A91-91FC-A68DE68D7648}">
      <dgm:prSet/>
      <dgm:spPr/>
      <dgm:t>
        <a:bodyPr/>
        <a:lstStyle/>
        <a:p>
          <a:pPr>
            <a:lnSpc>
              <a:spcPct val="100000"/>
            </a:lnSpc>
          </a:pPr>
          <a:r>
            <a:rPr lang="en-US" b="1" dirty="0">
              <a:latin typeface="Open Sans" pitchFamily="2" charset="0"/>
              <a:ea typeface="Open Sans" pitchFamily="2" charset="0"/>
              <a:cs typeface="Open Sans" pitchFamily="2" charset="0"/>
            </a:rPr>
            <a:t>Scalability: Cache coherence protocols can be scaled to large numbers of processors.</a:t>
          </a:r>
        </a:p>
      </dgm:t>
    </dgm:pt>
    <dgm:pt modelId="{78D88F1F-F8F7-4C94-A507-57E130C677B7}" type="parTrans" cxnId="{9744C9BA-8E99-4365-9BA8-069354D41CED}">
      <dgm:prSet/>
      <dgm:spPr/>
      <dgm:t>
        <a:bodyPr/>
        <a:lstStyle/>
        <a:p>
          <a:endParaRPr lang="en-US"/>
        </a:p>
      </dgm:t>
    </dgm:pt>
    <dgm:pt modelId="{F11D4F0A-3B86-4701-902B-10938A10CB32}" type="sibTrans" cxnId="{9744C9BA-8E99-4365-9BA8-069354D41CED}">
      <dgm:prSet/>
      <dgm:spPr/>
      <dgm:t>
        <a:bodyPr/>
        <a:lstStyle/>
        <a:p>
          <a:endParaRPr lang="en-US"/>
        </a:p>
      </dgm:t>
    </dgm:pt>
    <dgm:pt modelId="{E6857225-52DC-4C1D-B110-17357BBE95A0}" type="pres">
      <dgm:prSet presAssocID="{4AF4BE3C-2B90-4277-B9BF-0B0DD1DEA0EB}" presName="root" presStyleCnt="0">
        <dgm:presLayoutVars>
          <dgm:dir/>
          <dgm:resizeHandles val="exact"/>
        </dgm:presLayoutVars>
      </dgm:prSet>
      <dgm:spPr/>
    </dgm:pt>
    <dgm:pt modelId="{08791243-4AA2-4A78-B699-AD2F05BD8113}" type="pres">
      <dgm:prSet presAssocID="{17FC075E-5413-40D0-BE72-375A5C865B68}" presName="compNode" presStyleCnt="0"/>
      <dgm:spPr/>
    </dgm:pt>
    <dgm:pt modelId="{DFDF258B-BA8A-4EA3-8251-5055855825DC}" type="pres">
      <dgm:prSet presAssocID="{17FC075E-5413-40D0-BE72-375A5C865B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62DA6BFF-0358-49B2-BA88-3A71BDEB14E4}" type="pres">
      <dgm:prSet presAssocID="{17FC075E-5413-40D0-BE72-375A5C865B68}" presName="spaceRect" presStyleCnt="0"/>
      <dgm:spPr/>
    </dgm:pt>
    <dgm:pt modelId="{862B764E-709D-4E31-8317-0551C6E52FF7}" type="pres">
      <dgm:prSet presAssocID="{17FC075E-5413-40D0-BE72-375A5C865B68}" presName="textRect" presStyleLbl="revTx" presStyleIdx="0" presStyleCnt="3">
        <dgm:presLayoutVars>
          <dgm:chMax val="1"/>
          <dgm:chPref val="1"/>
        </dgm:presLayoutVars>
      </dgm:prSet>
      <dgm:spPr/>
    </dgm:pt>
    <dgm:pt modelId="{08DB7B03-F988-4566-B9E2-7E4C929539A0}" type="pres">
      <dgm:prSet presAssocID="{D43C33C7-74BC-4422-8521-90FC61913EBD}" presName="sibTrans" presStyleCnt="0"/>
      <dgm:spPr/>
    </dgm:pt>
    <dgm:pt modelId="{D5845DF6-336A-4962-BA96-0125F101925F}" type="pres">
      <dgm:prSet presAssocID="{DF4E8945-38D3-4186-A12D-6782EC06E1A8}" presName="compNode" presStyleCnt="0"/>
      <dgm:spPr/>
    </dgm:pt>
    <dgm:pt modelId="{1A7B27BC-E562-4A1F-A5F3-17A929DB5F5C}" type="pres">
      <dgm:prSet presAssocID="{DF4E8945-38D3-4186-A12D-6782EC06E1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63C90D6-E024-4A24-AD9B-FA8111E8ED7A}" type="pres">
      <dgm:prSet presAssocID="{DF4E8945-38D3-4186-A12D-6782EC06E1A8}" presName="spaceRect" presStyleCnt="0"/>
      <dgm:spPr/>
    </dgm:pt>
    <dgm:pt modelId="{B5D9247A-DFFA-452E-B302-648391B88D7D}" type="pres">
      <dgm:prSet presAssocID="{DF4E8945-38D3-4186-A12D-6782EC06E1A8}" presName="textRect" presStyleLbl="revTx" presStyleIdx="1" presStyleCnt="3">
        <dgm:presLayoutVars>
          <dgm:chMax val="1"/>
          <dgm:chPref val="1"/>
        </dgm:presLayoutVars>
      </dgm:prSet>
      <dgm:spPr/>
    </dgm:pt>
    <dgm:pt modelId="{6636F547-8E76-4F8D-85A9-E8B931465836}" type="pres">
      <dgm:prSet presAssocID="{F6FC552E-1BFF-4D80-9AE9-AFEEC61D9A6C}" presName="sibTrans" presStyleCnt="0"/>
      <dgm:spPr/>
    </dgm:pt>
    <dgm:pt modelId="{DD4FCEBC-7690-4CDC-AEE4-979CEFBA877A}" type="pres">
      <dgm:prSet presAssocID="{601E3792-FB61-4A91-91FC-A68DE68D7648}" presName="compNode" presStyleCnt="0"/>
      <dgm:spPr/>
    </dgm:pt>
    <dgm:pt modelId="{C95EB328-136B-422B-AD17-F103C956FBA9}" type="pres">
      <dgm:prSet presAssocID="{601E3792-FB61-4A91-91FC-A68DE68D76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8E98984-0257-42D5-8AB6-78B010B089D9}" type="pres">
      <dgm:prSet presAssocID="{601E3792-FB61-4A91-91FC-A68DE68D7648}" presName="spaceRect" presStyleCnt="0"/>
      <dgm:spPr/>
    </dgm:pt>
    <dgm:pt modelId="{8BB01A84-FF3B-40AC-A993-272CC6A58766}" type="pres">
      <dgm:prSet presAssocID="{601E3792-FB61-4A91-91FC-A68DE68D7648}" presName="textRect" presStyleLbl="revTx" presStyleIdx="2" presStyleCnt="3">
        <dgm:presLayoutVars>
          <dgm:chMax val="1"/>
          <dgm:chPref val="1"/>
        </dgm:presLayoutVars>
      </dgm:prSet>
      <dgm:spPr/>
    </dgm:pt>
  </dgm:ptLst>
  <dgm:cxnLst>
    <dgm:cxn modelId="{87DA1402-C0F6-4967-AA43-B5DC64A8F5BF}" type="presOf" srcId="{DF4E8945-38D3-4186-A12D-6782EC06E1A8}" destId="{B5D9247A-DFFA-452E-B302-648391B88D7D}" srcOrd="0" destOrd="0" presId="urn:microsoft.com/office/officeart/2018/2/layout/IconLabelList"/>
    <dgm:cxn modelId="{5CE46325-3FCE-457F-83AF-04DF28E88AE5}" srcId="{4AF4BE3C-2B90-4277-B9BF-0B0DD1DEA0EB}" destId="{DF4E8945-38D3-4186-A12D-6782EC06E1A8}" srcOrd="1" destOrd="0" parTransId="{1291A315-9EF9-4364-B068-D12082B2FEAF}" sibTransId="{F6FC552E-1BFF-4D80-9AE9-AFEEC61D9A6C}"/>
    <dgm:cxn modelId="{7AC8AB6D-12DE-4C9C-86C0-997618083A23}" type="presOf" srcId="{601E3792-FB61-4A91-91FC-A68DE68D7648}" destId="{8BB01A84-FF3B-40AC-A993-272CC6A58766}" srcOrd="0" destOrd="0" presId="urn:microsoft.com/office/officeart/2018/2/layout/IconLabelList"/>
    <dgm:cxn modelId="{D9BEAD6D-2140-4919-985A-5C52764EAB0E}" type="presOf" srcId="{17FC075E-5413-40D0-BE72-375A5C865B68}" destId="{862B764E-709D-4E31-8317-0551C6E52FF7}" srcOrd="0" destOrd="0" presId="urn:microsoft.com/office/officeart/2018/2/layout/IconLabelList"/>
    <dgm:cxn modelId="{8DAA0685-E7C3-4EED-A0DB-68AC4DBB8883}" type="presOf" srcId="{4AF4BE3C-2B90-4277-B9BF-0B0DD1DEA0EB}" destId="{E6857225-52DC-4C1D-B110-17357BBE95A0}" srcOrd="0" destOrd="0" presId="urn:microsoft.com/office/officeart/2018/2/layout/IconLabelList"/>
    <dgm:cxn modelId="{9744C9BA-8E99-4365-9BA8-069354D41CED}" srcId="{4AF4BE3C-2B90-4277-B9BF-0B0DD1DEA0EB}" destId="{601E3792-FB61-4A91-91FC-A68DE68D7648}" srcOrd="2" destOrd="0" parTransId="{78D88F1F-F8F7-4C94-A507-57E130C677B7}" sibTransId="{F11D4F0A-3B86-4701-902B-10938A10CB32}"/>
    <dgm:cxn modelId="{5C6597C8-A431-4964-8678-B8B322C0A27E}" srcId="{4AF4BE3C-2B90-4277-B9BF-0B0DD1DEA0EB}" destId="{17FC075E-5413-40D0-BE72-375A5C865B68}" srcOrd="0" destOrd="0" parTransId="{DDAB9ED5-EECC-4750-BBDA-FF11D2065B27}" sibTransId="{D43C33C7-74BC-4422-8521-90FC61913EBD}"/>
    <dgm:cxn modelId="{4AD8B30B-B67D-4380-BDB6-D47FCE15B6D2}" type="presParOf" srcId="{E6857225-52DC-4C1D-B110-17357BBE95A0}" destId="{08791243-4AA2-4A78-B699-AD2F05BD8113}" srcOrd="0" destOrd="0" presId="urn:microsoft.com/office/officeart/2018/2/layout/IconLabelList"/>
    <dgm:cxn modelId="{E3367679-507B-4A4D-BCD7-B00FA7EB6BE1}" type="presParOf" srcId="{08791243-4AA2-4A78-B699-AD2F05BD8113}" destId="{DFDF258B-BA8A-4EA3-8251-5055855825DC}" srcOrd="0" destOrd="0" presId="urn:microsoft.com/office/officeart/2018/2/layout/IconLabelList"/>
    <dgm:cxn modelId="{2EF73D62-8BE7-4A3C-80E9-AD28BCED20E4}" type="presParOf" srcId="{08791243-4AA2-4A78-B699-AD2F05BD8113}" destId="{62DA6BFF-0358-49B2-BA88-3A71BDEB14E4}" srcOrd="1" destOrd="0" presId="urn:microsoft.com/office/officeart/2018/2/layout/IconLabelList"/>
    <dgm:cxn modelId="{63A370A7-B8BC-4AF8-A76D-06825EBEFA04}" type="presParOf" srcId="{08791243-4AA2-4A78-B699-AD2F05BD8113}" destId="{862B764E-709D-4E31-8317-0551C6E52FF7}" srcOrd="2" destOrd="0" presId="urn:microsoft.com/office/officeart/2018/2/layout/IconLabelList"/>
    <dgm:cxn modelId="{4A076FAB-5AFC-44CB-99E1-D702C0626A47}" type="presParOf" srcId="{E6857225-52DC-4C1D-B110-17357BBE95A0}" destId="{08DB7B03-F988-4566-B9E2-7E4C929539A0}" srcOrd="1" destOrd="0" presId="urn:microsoft.com/office/officeart/2018/2/layout/IconLabelList"/>
    <dgm:cxn modelId="{10C446D8-5B86-4E95-AB0B-C26E034CAC1A}" type="presParOf" srcId="{E6857225-52DC-4C1D-B110-17357BBE95A0}" destId="{D5845DF6-336A-4962-BA96-0125F101925F}" srcOrd="2" destOrd="0" presId="urn:microsoft.com/office/officeart/2018/2/layout/IconLabelList"/>
    <dgm:cxn modelId="{E7D832DA-2D61-4443-92A7-210DA01D803B}" type="presParOf" srcId="{D5845DF6-336A-4962-BA96-0125F101925F}" destId="{1A7B27BC-E562-4A1F-A5F3-17A929DB5F5C}" srcOrd="0" destOrd="0" presId="urn:microsoft.com/office/officeart/2018/2/layout/IconLabelList"/>
    <dgm:cxn modelId="{983ECAC7-AA2C-4FF5-8338-044461348723}" type="presParOf" srcId="{D5845DF6-336A-4962-BA96-0125F101925F}" destId="{863C90D6-E024-4A24-AD9B-FA8111E8ED7A}" srcOrd="1" destOrd="0" presId="urn:microsoft.com/office/officeart/2018/2/layout/IconLabelList"/>
    <dgm:cxn modelId="{22E8B3B4-F647-469E-BF55-0CB17E1E5A57}" type="presParOf" srcId="{D5845DF6-336A-4962-BA96-0125F101925F}" destId="{B5D9247A-DFFA-452E-B302-648391B88D7D}" srcOrd="2" destOrd="0" presId="urn:microsoft.com/office/officeart/2018/2/layout/IconLabelList"/>
    <dgm:cxn modelId="{4A30EF39-93FD-4D66-B5E6-86750B14E9C4}" type="presParOf" srcId="{E6857225-52DC-4C1D-B110-17357BBE95A0}" destId="{6636F547-8E76-4F8D-85A9-E8B931465836}" srcOrd="3" destOrd="0" presId="urn:microsoft.com/office/officeart/2018/2/layout/IconLabelList"/>
    <dgm:cxn modelId="{43E3C9F3-8AB2-4FB2-AD7E-97F4BBF4B6C5}" type="presParOf" srcId="{E6857225-52DC-4C1D-B110-17357BBE95A0}" destId="{DD4FCEBC-7690-4CDC-AEE4-979CEFBA877A}" srcOrd="4" destOrd="0" presId="urn:microsoft.com/office/officeart/2018/2/layout/IconLabelList"/>
    <dgm:cxn modelId="{2A104149-19D7-46BD-9640-29F0C9FE5097}" type="presParOf" srcId="{DD4FCEBC-7690-4CDC-AEE4-979CEFBA877A}" destId="{C95EB328-136B-422B-AD17-F103C956FBA9}" srcOrd="0" destOrd="0" presId="urn:microsoft.com/office/officeart/2018/2/layout/IconLabelList"/>
    <dgm:cxn modelId="{8CC56D4C-53E4-488B-8862-B6BA0DA24ACE}" type="presParOf" srcId="{DD4FCEBC-7690-4CDC-AEE4-979CEFBA877A}" destId="{88E98984-0257-42D5-8AB6-78B010B089D9}" srcOrd="1" destOrd="0" presId="urn:microsoft.com/office/officeart/2018/2/layout/IconLabelList"/>
    <dgm:cxn modelId="{AF3981FA-21ED-4D66-A626-07B525A630BF}" type="presParOf" srcId="{DD4FCEBC-7690-4CDC-AEE4-979CEFBA877A}" destId="{8BB01A84-FF3B-40AC-A993-272CC6A5876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13308-A90D-4D3B-AE58-ACBFA9A90C98}">
      <dsp:nvSpPr>
        <dsp:cNvPr id="0" name=""/>
        <dsp:cNvSpPr/>
      </dsp:nvSpPr>
      <dsp:spPr>
        <a:xfrm>
          <a:off x="0" y="0"/>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Introduction</a:t>
          </a:r>
        </a:p>
      </dsp:txBody>
      <dsp:txXfrm>
        <a:off x="16873" y="16873"/>
        <a:ext cx="4591632" cy="542326"/>
      </dsp:txXfrm>
    </dsp:sp>
    <dsp:sp modelId="{34B85085-C2A5-48AE-A26B-3C217C79034E}">
      <dsp:nvSpPr>
        <dsp:cNvPr id="0" name=""/>
        <dsp:cNvSpPr/>
      </dsp:nvSpPr>
      <dsp:spPr>
        <a:xfrm>
          <a:off x="394335" y="656082"/>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a:t>
          </a:r>
        </a:p>
      </dsp:txBody>
      <dsp:txXfrm>
        <a:off x="411208" y="672955"/>
        <a:ext cx="4478132" cy="542326"/>
      </dsp:txXfrm>
    </dsp:sp>
    <dsp:sp modelId="{92554A1F-1073-4A78-836C-76E50925C2B1}">
      <dsp:nvSpPr>
        <dsp:cNvPr id="0" name=""/>
        <dsp:cNvSpPr/>
      </dsp:nvSpPr>
      <dsp:spPr>
        <a:xfrm>
          <a:off x="788670" y="1312164"/>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The cache coherence protocol </a:t>
          </a:r>
          <a:r>
            <a:rPr lang="en-US" sz="1900" kern="1200" dirty="0"/>
            <a:t>problem</a:t>
          </a:r>
          <a:endParaRPr lang="en-US" sz="1900" kern="1200" dirty="0">
            <a:latin typeface="Open Sans" pitchFamily="2" charset="0"/>
            <a:ea typeface="Open Sans" pitchFamily="2" charset="0"/>
            <a:cs typeface="Open Sans" pitchFamily="2" charset="0"/>
          </a:endParaRPr>
        </a:p>
      </dsp:txBody>
      <dsp:txXfrm>
        <a:off x="805543" y="1329037"/>
        <a:ext cx="4478132" cy="542326"/>
      </dsp:txXfrm>
    </dsp:sp>
    <dsp:sp modelId="{0A3676B6-26B9-445B-A2D7-A5A50892BB2F}">
      <dsp:nvSpPr>
        <dsp:cNvPr id="0" name=""/>
        <dsp:cNvSpPr/>
      </dsp:nvSpPr>
      <dsp:spPr>
        <a:xfrm>
          <a:off x="1183005" y="1968246"/>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Cache coherence protocols</a:t>
          </a:r>
        </a:p>
      </dsp:txBody>
      <dsp:txXfrm>
        <a:off x="1199878" y="1985119"/>
        <a:ext cx="4478132" cy="542326"/>
      </dsp:txXfrm>
    </dsp:sp>
    <dsp:sp modelId="{AF216450-C8B0-4119-B773-72C58D97ADDE}">
      <dsp:nvSpPr>
        <dsp:cNvPr id="0" name=""/>
        <dsp:cNvSpPr/>
      </dsp:nvSpPr>
      <dsp:spPr>
        <a:xfrm>
          <a:off x="1577340" y="2624328"/>
          <a:ext cx="5280660" cy="576072"/>
        </a:xfrm>
        <a:prstGeom prst="roundRect">
          <a:avLst>
            <a:gd name="adj" fmla="val 10000"/>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Open Sans" pitchFamily="2" charset="0"/>
              <a:ea typeface="Open Sans" pitchFamily="2" charset="0"/>
              <a:cs typeface="Open Sans" pitchFamily="2" charset="0"/>
            </a:rPr>
            <a:t>Benefits of cache coherence protocols</a:t>
          </a:r>
        </a:p>
      </dsp:txBody>
      <dsp:txXfrm>
        <a:off x="1594213" y="2641201"/>
        <a:ext cx="4478132" cy="542326"/>
      </dsp:txXfrm>
    </dsp:sp>
    <dsp:sp modelId="{1CBFB2D9-368A-4919-B5BC-278B288C83A1}">
      <dsp:nvSpPr>
        <dsp:cNvPr id="0" name=""/>
        <dsp:cNvSpPr/>
      </dsp:nvSpPr>
      <dsp:spPr>
        <a:xfrm>
          <a:off x="4906213" y="420852"/>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990463" y="420852"/>
        <a:ext cx="205946" cy="281771"/>
      </dsp:txXfrm>
    </dsp:sp>
    <dsp:sp modelId="{4EFA6487-F289-4164-8944-AE9C6352B991}">
      <dsp:nvSpPr>
        <dsp:cNvPr id="0" name=""/>
        <dsp:cNvSpPr/>
      </dsp:nvSpPr>
      <dsp:spPr>
        <a:xfrm>
          <a:off x="5300548" y="1076934"/>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384798" y="1076934"/>
        <a:ext cx="205946" cy="281771"/>
      </dsp:txXfrm>
    </dsp:sp>
    <dsp:sp modelId="{67CC5C90-3C5A-4872-94AD-0653A710DB19}">
      <dsp:nvSpPr>
        <dsp:cNvPr id="0" name=""/>
        <dsp:cNvSpPr/>
      </dsp:nvSpPr>
      <dsp:spPr>
        <a:xfrm>
          <a:off x="5694883" y="1723415"/>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779133" y="1723415"/>
        <a:ext cx="205946" cy="281771"/>
      </dsp:txXfrm>
    </dsp:sp>
    <dsp:sp modelId="{D88D83FB-7D03-41F3-8505-1D1D4B9EE64E}">
      <dsp:nvSpPr>
        <dsp:cNvPr id="0" name=""/>
        <dsp:cNvSpPr/>
      </dsp:nvSpPr>
      <dsp:spPr>
        <a:xfrm>
          <a:off x="6089218" y="2385898"/>
          <a:ext cx="374446" cy="374446"/>
        </a:xfrm>
        <a:prstGeom prst="downArrow">
          <a:avLst>
            <a:gd name="adj1" fmla="val 55000"/>
            <a:gd name="adj2" fmla="val 45000"/>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73468" y="2385898"/>
        <a:ext cx="205946" cy="281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78DBE-56C0-49B9-8B07-CEB57895F93C}">
      <dsp:nvSpPr>
        <dsp:cNvPr id="0" name=""/>
        <dsp:cNvSpPr/>
      </dsp:nvSpPr>
      <dsp:spPr>
        <a:xfrm>
          <a:off x="3908942" y="1219712"/>
          <a:ext cx="1173193" cy="558333"/>
        </a:xfrm>
        <a:custGeom>
          <a:avLst/>
          <a:gdLst/>
          <a:ahLst/>
          <a:cxnLst/>
          <a:rect l="0" t="0" r="0" b="0"/>
          <a:pathLst>
            <a:path>
              <a:moveTo>
                <a:pt x="0" y="0"/>
              </a:moveTo>
              <a:lnTo>
                <a:pt x="0" y="380487"/>
              </a:lnTo>
              <a:lnTo>
                <a:pt x="1173193" y="380487"/>
              </a:lnTo>
              <a:lnTo>
                <a:pt x="1173193"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12ABA-BF34-4FC9-9BCD-447CFBFE1C55}">
      <dsp:nvSpPr>
        <dsp:cNvPr id="0" name=""/>
        <dsp:cNvSpPr/>
      </dsp:nvSpPr>
      <dsp:spPr>
        <a:xfrm>
          <a:off x="2735749" y="1219712"/>
          <a:ext cx="1173193" cy="558333"/>
        </a:xfrm>
        <a:custGeom>
          <a:avLst/>
          <a:gdLst/>
          <a:ahLst/>
          <a:cxnLst/>
          <a:rect l="0" t="0" r="0" b="0"/>
          <a:pathLst>
            <a:path>
              <a:moveTo>
                <a:pt x="1173193" y="0"/>
              </a:moveTo>
              <a:lnTo>
                <a:pt x="1173193" y="380487"/>
              </a:lnTo>
              <a:lnTo>
                <a:pt x="0" y="380487"/>
              </a:lnTo>
              <a:lnTo>
                <a:pt x="0" y="558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209C8-9A51-4329-A02E-66298BD84A32}">
      <dsp:nvSpPr>
        <dsp:cNvPr id="0" name=""/>
        <dsp:cNvSpPr/>
      </dsp:nvSpPr>
      <dsp:spPr>
        <a:xfrm>
          <a:off x="602670"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BFDC3-A954-4501-A063-D0A96FE64160}">
      <dsp:nvSpPr>
        <dsp:cNvPr id="0" name=""/>
        <dsp:cNvSpPr/>
      </dsp:nvSpPr>
      <dsp:spPr>
        <a:xfrm>
          <a:off x="815978"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 mechanisms that enforce cache coherence in shared memory systems. These rules define the rules for how processors communicate and update cached data items to maintain consistency.</a:t>
          </a:r>
        </a:p>
      </dsp:txBody>
      <dsp:txXfrm>
        <a:off x="851683" y="239004"/>
        <a:ext cx="1848361" cy="1147644"/>
      </dsp:txXfrm>
    </dsp:sp>
    <dsp:sp modelId="{2E9BC299-1355-4E32-9AF7-E08CA568C59F}">
      <dsp:nvSpPr>
        <dsp:cNvPr id="0" name=""/>
        <dsp:cNvSpPr/>
      </dsp:nvSpPr>
      <dsp:spPr>
        <a:xfrm>
          <a:off x="2949057" y="657"/>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CC445-EBBF-48EE-B61B-A63E24CA7161}">
      <dsp:nvSpPr>
        <dsp:cNvPr id="0" name=""/>
        <dsp:cNvSpPr/>
      </dsp:nvSpPr>
      <dsp:spPr>
        <a:xfrm>
          <a:off x="3162365" y="203299"/>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Open Sans" pitchFamily="2" charset="0"/>
              <a:ea typeface="Open Sans" pitchFamily="2" charset="0"/>
              <a:cs typeface="Open Sans" pitchFamily="2" charset="0"/>
            </a:rPr>
            <a:t>There are two main categories of cache coherence protocols:</a:t>
          </a:r>
        </a:p>
      </dsp:txBody>
      <dsp:txXfrm>
        <a:off x="3198070" y="239004"/>
        <a:ext cx="1848361" cy="1147644"/>
      </dsp:txXfrm>
    </dsp:sp>
    <dsp:sp modelId="{BF2F898F-EA3F-4A97-84F3-058B90052CA3}">
      <dsp:nvSpPr>
        <dsp:cNvPr id="0" name=""/>
        <dsp:cNvSpPr/>
      </dsp:nvSpPr>
      <dsp:spPr>
        <a:xfrm>
          <a:off x="1775863"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63094-7BD8-4091-8E21-5C741FEA998C}">
      <dsp:nvSpPr>
        <dsp:cNvPr id="0" name=""/>
        <dsp:cNvSpPr/>
      </dsp:nvSpPr>
      <dsp:spPr>
        <a:xfrm>
          <a:off x="1989171"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Snooping based protocols</a:t>
          </a:r>
        </a:p>
      </dsp:txBody>
      <dsp:txXfrm>
        <a:off x="2024876" y="2016392"/>
        <a:ext cx="1848361" cy="1147644"/>
      </dsp:txXfrm>
    </dsp:sp>
    <dsp:sp modelId="{A9B2F059-1921-491E-A26B-9761259B937A}">
      <dsp:nvSpPr>
        <dsp:cNvPr id="0" name=""/>
        <dsp:cNvSpPr/>
      </dsp:nvSpPr>
      <dsp:spPr>
        <a:xfrm>
          <a:off x="4122250" y="1778045"/>
          <a:ext cx="1919771" cy="12190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4172F6-682B-4B5F-BFF9-56EC5A52C0AC}">
      <dsp:nvSpPr>
        <dsp:cNvPr id="0" name=""/>
        <dsp:cNvSpPr/>
      </dsp:nvSpPr>
      <dsp:spPr>
        <a:xfrm>
          <a:off x="4335558" y="1980687"/>
          <a:ext cx="1919771" cy="12190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dirty="0">
              <a:latin typeface="Open Sans" pitchFamily="2" charset="0"/>
              <a:ea typeface="Open Sans" pitchFamily="2" charset="0"/>
              <a:cs typeface="Open Sans" pitchFamily="2" charset="0"/>
            </a:rPr>
            <a:t>Directory based protocols</a:t>
          </a:r>
        </a:p>
      </dsp:txBody>
      <dsp:txXfrm>
        <a:off x="4371263" y="2016392"/>
        <a:ext cx="1848361" cy="1147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F258B-BA8A-4EA3-8251-5055855825DC}">
      <dsp:nvSpPr>
        <dsp:cNvPr id="0" name=""/>
        <dsp:cNvSpPr/>
      </dsp:nvSpPr>
      <dsp:spPr>
        <a:xfrm>
          <a:off x="687712" y="406801"/>
          <a:ext cx="881128" cy="881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62B764E-709D-4E31-8317-0551C6E52FF7}">
      <dsp:nvSpPr>
        <dsp:cNvPr id="0" name=""/>
        <dsp:cNvSpPr/>
      </dsp:nvSpPr>
      <dsp:spPr>
        <a:xfrm>
          <a:off x="149245"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Improved performance: Now processors can read the most up-to-date data from their caches, reducing the need to access slower main memory.</a:t>
          </a:r>
        </a:p>
      </dsp:txBody>
      <dsp:txXfrm>
        <a:off x="149245" y="1646098"/>
        <a:ext cx="1958062" cy="1147500"/>
      </dsp:txXfrm>
    </dsp:sp>
    <dsp:sp modelId="{1A7B27BC-E562-4A1F-A5F3-17A929DB5F5C}">
      <dsp:nvSpPr>
        <dsp:cNvPr id="0" name=""/>
        <dsp:cNvSpPr/>
      </dsp:nvSpPr>
      <dsp:spPr>
        <a:xfrm>
          <a:off x="2988435" y="406801"/>
          <a:ext cx="881128" cy="881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5D9247A-DFFA-452E-B302-648391B88D7D}">
      <dsp:nvSpPr>
        <dsp:cNvPr id="0" name=""/>
        <dsp:cNvSpPr/>
      </dsp:nvSpPr>
      <dsp:spPr>
        <a:xfrm>
          <a:off x="2449968"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Simplified programming: programmers can write shared memory without worrying about the intricacies of cached management.</a:t>
          </a:r>
        </a:p>
      </dsp:txBody>
      <dsp:txXfrm>
        <a:off x="2449968" y="1646098"/>
        <a:ext cx="1958062" cy="1147500"/>
      </dsp:txXfrm>
    </dsp:sp>
    <dsp:sp modelId="{C95EB328-136B-422B-AD17-F103C956FBA9}">
      <dsp:nvSpPr>
        <dsp:cNvPr id="0" name=""/>
        <dsp:cNvSpPr/>
      </dsp:nvSpPr>
      <dsp:spPr>
        <a:xfrm>
          <a:off x="5289159" y="406801"/>
          <a:ext cx="881128" cy="881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B01A84-FF3B-40AC-A993-272CC6A58766}">
      <dsp:nvSpPr>
        <dsp:cNvPr id="0" name=""/>
        <dsp:cNvSpPr/>
      </dsp:nvSpPr>
      <dsp:spPr>
        <a:xfrm>
          <a:off x="4750692" y="1646098"/>
          <a:ext cx="19580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Open Sans" pitchFamily="2" charset="0"/>
              <a:ea typeface="Open Sans" pitchFamily="2" charset="0"/>
              <a:cs typeface="Open Sans" pitchFamily="2" charset="0"/>
            </a:rPr>
            <a:t>Scalability: Cache coherence protocols can be scaled to large numbers of processors.</a:t>
          </a:r>
        </a:p>
      </dsp:txBody>
      <dsp:txXfrm>
        <a:off x="4750692" y="1646098"/>
        <a:ext cx="1958062" cy="1147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10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840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78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10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76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909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091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49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13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27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84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31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51" r:id="rId2"/>
    <p:sldLayoutId id="2147483671" r:id="rId3"/>
    <p:sldLayoutId id="2147483654" r:id="rId4"/>
    <p:sldLayoutId id="2147483655" r:id="rId5"/>
    <p:sldLayoutId id="2147483656" r:id="rId6"/>
    <p:sldLayoutId id="2147483658" r:id="rId7"/>
    <p:sldLayoutId id="2147483661"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latin typeface="Sora" panose="020B0604020202020204" charset="0"/>
                <a:ea typeface="ADLaM Display" panose="02010000000000000000" pitchFamily="2" charset="0"/>
                <a:cs typeface="Sora" panose="020B0604020202020204" charset="0"/>
              </a:rPr>
              <a:t>Shared</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Memory</a:t>
            </a:r>
            <a:br>
              <a:rPr lang="en" sz="4900" dirty="0">
                <a:latin typeface="Sora" panose="020B0604020202020204" charset="0"/>
                <a:ea typeface="ADLaM Display" panose="02010000000000000000" pitchFamily="2" charset="0"/>
                <a:cs typeface="Sora" panose="020B0604020202020204" charset="0"/>
              </a:rPr>
            </a:br>
            <a:r>
              <a:rPr lang="en" sz="4900" dirty="0">
                <a:latin typeface="Sora" panose="020B0604020202020204" charset="0"/>
                <a:ea typeface="ADLaM Display" panose="02010000000000000000" pitchFamily="2" charset="0"/>
                <a:cs typeface="Sora" panose="020B0604020202020204" charset="0"/>
              </a:rPr>
              <a:t>Machines</a:t>
            </a:r>
            <a:endParaRPr sz="3700" b="0" dirty="0">
              <a:latin typeface="Sora" panose="020B0604020202020204" charset="0"/>
              <a:ea typeface="ADLaM Display" panose="02010000000000000000" pitchFamily="2" charset="0"/>
              <a:cs typeface="Sora" panose="020B0604020202020204" charset="0"/>
            </a:endParaRPr>
          </a:p>
        </p:txBody>
      </p:sp>
      <p:sp>
        <p:nvSpPr>
          <p:cNvPr id="711" name="Google Shape;711;p24"/>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Presentaion about How Shared Memory machines work.</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2">
            <a:extLst>
              <a:ext uri="{FF2B5EF4-FFF2-40B4-BE49-F238E27FC236}">
                <a16:creationId xmlns:a16="http://schemas.microsoft.com/office/drawing/2014/main" id="{3D688033-7913-6A17-232F-E0DEC59665E0}"/>
              </a:ext>
            </a:extLst>
          </p:cNvPr>
          <p:cNvSpPr txBox="1">
            <a:spLocks/>
          </p:cNvSpPr>
          <p:nvPr/>
        </p:nvSpPr>
        <p:spPr>
          <a:xfrm>
            <a:off x="1143000" y="585788"/>
            <a:ext cx="6858000" cy="428625"/>
          </a:xfrm>
          <a:prstGeom prst="rect">
            <a:avLst/>
          </a:prstGeom>
          <a:noFill/>
          <a:ln>
            <a:noFill/>
          </a:ln>
        </p:spPr>
        <p:txBody>
          <a:bodyPr spcFirstLastPara="1" wrap="square" lIns="91425" tIns="91425" rIns="91425" bIns="91425" anchor="b" anchorCtr="0">
            <a:normAutofit fontScale="92500" lnSpcReduction="10000"/>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pPr algn="ctr"/>
            <a:r>
              <a:rPr lang="en-US" sz="1800" dirty="0">
                <a:latin typeface="Sora" panose="020B0604020202020204" charset="0"/>
                <a:cs typeface="Sora" panose="020B0604020202020204" charset="0"/>
              </a:rPr>
              <a:t>Table of contents</a:t>
            </a:r>
          </a:p>
        </p:txBody>
      </p:sp>
      <p:graphicFrame>
        <p:nvGraphicFramePr>
          <p:cNvPr id="15" name="Content Placeholder 13">
            <a:extLst>
              <a:ext uri="{FF2B5EF4-FFF2-40B4-BE49-F238E27FC236}">
                <a16:creationId xmlns:a16="http://schemas.microsoft.com/office/drawing/2014/main" id="{895ACC4D-4ED4-5ED5-7187-76453D40C8AF}"/>
              </a:ext>
            </a:extLst>
          </p:cNvPr>
          <p:cNvGraphicFramePr>
            <a:graphicFrameLocks/>
          </p:cNvGraphicFramePr>
          <p:nvPr>
            <p:extLst>
              <p:ext uri="{D42A27DB-BD31-4B8C-83A1-F6EECF244321}">
                <p14:modId xmlns:p14="http://schemas.microsoft.com/office/powerpoint/2010/main" val="2399393593"/>
              </p:ext>
            </p:extLst>
          </p:nvPr>
        </p:nvGraphicFramePr>
        <p:xfrm>
          <a:off x="1143000" y="1154245"/>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419120E9-633E-D0E0-BCB1-D6C736D18CD4}"/>
              </a:ext>
            </a:extLst>
          </p:cNvPr>
          <p:cNvSpPr/>
          <p:nvPr/>
        </p:nvSpPr>
        <p:spPr>
          <a:xfrm>
            <a:off x="1143000" y="1211395"/>
            <a:ext cx="48006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7" name="Rectangle 16">
            <a:extLst>
              <a:ext uri="{FF2B5EF4-FFF2-40B4-BE49-F238E27FC236}">
                <a16:creationId xmlns:a16="http://schemas.microsoft.com/office/drawing/2014/main" id="{D1436261-F6AD-A85A-5CCB-23FF2B5FD16E}"/>
              </a:ext>
            </a:extLst>
          </p:cNvPr>
          <p:cNvSpPr/>
          <p:nvPr/>
        </p:nvSpPr>
        <p:spPr>
          <a:xfrm>
            <a:off x="1943100" y="2532844"/>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8" name="Rectangle 17">
            <a:extLst>
              <a:ext uri="{FF2B5EF4-FFF2-40B4-BE49-F238E27FC236}">
                <a16:creationId xmlns:a16="http://schemas.microsoft.com/office/drawing/2014/main" id="{4EEA81FF-8215-DB51-40AE-10E892C62DD0}"/>
              </a:ext>
            </a:extLst>
          </p:cNvPr>
          <p:cNvSpPr/>
          <p:nvPr/>
        </p:nvSpPr>
        <p:spPr>
          <a:xfrm>
            <a:off x="1543050" y="1904193"/>
            <a:ext cx="4572000" cy="457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19" name="Rectangle 18">
            <a:extLst>
              <a:ext uri="{FF2B5EF4-FFF2-40B4-BE49-F238E27FC236}">
                <a16:creationId xmlns:a16="http://schemas.microsoft.com/office/drawing/2014/main" id="{D56CB0DD-CC5D-49F7-41C9-9A282CCA6E7B}"/>
              </a:ext>
            </a:extLst>
          </p:cNvPr>
          <p:cNvSpPr/>
          <p:nvPr/>
        </p:nvSpPr>
        <p:spPr>
          <a:xfrm>
            <a:off x="2343150" y="3190068"/>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
        <p:nvSpPr>
          <p:cNvPr id="21" name="Rectangle 20">
            <a:extLst>
              <a:ext uri="{FF2B5EF4-FFF2-40B4-BE49-F238E27FC236}">
                <a16:creationId xmlns:a16="http://schemas.microsoft.com/office/drawing/2014/main" id="{BADE4280-166A-331A-7A57-5F020AC26F1D}"/>
              </a:ext>
            </a:extLst>
          </p:cNvPr>
          <p:cNvSpPr/>
          <p:nvPr/>
        </p:nvSpPr>
        <p:spPr>
          <a:xfrm>
            <a:off x="2743200" y="3833005"/>
            <a:ext cx="4514850" cy="507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1013"/>
          </a:p>
        </p:txBody>
      </p:sp>
    </p:spTree>
    <p:extLst>
      <p:ext uri="{BB962C8B-B14F-4D97-AF65-F5344CB8AC3E}">
        <p14:creationId xmlns:p14="http://schemas.microsoft.com/office/powerpoint/2010/main" val="19581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4" name="Title 1">
            <a:extLst>
              <a:ext uri="{FF2B5EF4-FFF2-40B4-BE49-F238E27FC236}">
                <a16:creationId xmlns:a16="http://schemas.microsoft.com/office/drawing/2014/main" id="{43D43C01-7182-D41D-6D89-868EF6F2F9B7}"/>
              </a:ext>
            </a:extLst>
          </p:cNvPr>
          <p:cNvSpPr>
            <a:spLocks noGrp="1"/>
          </p:cNvSpPr>
          <p:nvPr>
            <p:ph type="title"/>
          </p:nvPr>
        </p:nvSpPr>
        <p:spPr>
          <a:xfrm>
            <a:off x="1143000" y="657693"/>
            <a:ext cx="6858000" cy="857250"/>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3750" dirty="0">
                <a:latin typeface="Sora" panose="020B0604020202020204" charset="0"/>
                <a:cs typeface="Sora" panose="020B0604020202020204" charset="0"/>
              </a:rPr>
              <a:t>Introduction</a:t>
            </a:r>
          </a:p>
        </p:txBody>
      </p:sp>
      <p:sp>
        <p:nvSpPr>
          <p:cNvPr id="15" name="Content Placeholder 3">
            <a:extLst>
              <a:ext uri="{FF2B5EF4-FFF2-40B4-BE49-F238E27FC236}">
                <a16:creationId xmlns:a16="http://schemas.microsoft.com/office/drawing/2014/main" id="{3F8A6A08-2F79-9457-F4E3-486EEA0B6F4F}"/>
              </a:ext>
            </a:extLst>
          </p:cNvPr>
          <p:cNvSpPr txBox="1">
            <a:spLocks/>
          </p:cNvSpPr>
          <p:nvPr/>
        </p:nvSpPr>
        <p:spPr>
          <a:xfrm>
            <a:off x="1009962" y="1611442"/>
            <a:ext cx="7124075" cy="3200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sz="2100" b="1" dirty="0">
                <a:latin typeface="Open Sans" pitchFamily="2" charset="0"/>
                <a:ea typeface="Open Sans" pitchFamily="2" charset="0"/>
                <a:cs typeface="Open Sans" pitchFamily="2" charset="0"/>
              </a:rPr>
              <a:t>In modern computer architectures, shared memory systems have become more prevalent than ever. These systems allow multiple processors to access a common pool of memory, enabling efficient communication and data sharing.</a:t>
            </a:r>
          </a:p>
          <a:p>
            <a:pPr indent="0" algn="ctr"/>
            <a:r>
              <a:rPr lang="en-US" sz="2100" b="1" dirty="0">
                <a:latin typeface="Open Sans" pitchFamily="2" charset="0"/>
                <a:ea typeface="Open Sans" pitchFamily="2" charset="0"/>
                <a:cs typeface="Open Sans" pitchFamily="2" charset="0"/>
              </a:rPr>
              <a:t>However, shared memory introduce a challenge: </a:t>
            </a:r>
            <a:r>
              <a:rPr lang="en-US" sz="2100" b="1" dirty="0">
                <a:solidFill>
                  <a:schemeClr val="accent1">
                    <a:lumMod val="50000"/>
                  </a:schemeClr>
                </a:solidFill>
                <a:latin typeface="Open Sans" pitchFamily="2" charset="0"/>
                <a:ea typeface="Open Sans" pitchFamily="2" charset="0"/>
                <a:cs typeface="Open Sans" pitchFamily="2" charset="0"/>
              </a:rPr>
              <a:t>maintaining cache coherence</a:t>
            </a:r>
            <a:r>
              <a:rPr lang="en-US" sz="2100" b="1" dirty="0">
                <a:latin typeface="Open Sans" pitchFamily="2" charset="0"/>
                <a:ea typeface="Open Sans" pitchFamily="2" charset="0"/>
                <a:cs typeface="Open Sans" pitchFamily="2" charset="0"/>
              </a:rPr>
              <a:t>.</a:t>
            </a:r>
          </a:p>
        </p:txBody>
      </p:sp>
    </p:spTree>
    <p:extLst>
      <p:ext uri="{BB962C8B-B14F-4D97-AF65-F5344CB8AC3E}">
        <p14:creationId xmlns:p14="http://schemas.microsoft.com/office/powerpoint/2010/main" val="217031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91A57988-F2BE-047B-4EDE-CE860872C15F}"/>
              </a:ext>
            </a:extLst>
          </p:cNvPr>
          <p:cNvSpPr>
            <a:spLocks noGrp="1"/>
          </p:cNvSpPr>
          <p:nvPr>
            <p:ph type="title"/>
          </p:nvPr>
        </p:nvSpPr>
        <p:spPr/>
        <p:txBody>
          <a:bodyPr/>
          <a:lstStyle/>
          <a:p>
            <a:r>
              <a:rPr lang="en-US" dirty="0"/>
              <a:t>Cache coherence</a:t>
            </a:r>
          </a:p>
        </p:txBody>
      </p:sp>
      <p:sp>
        <p:nvSpPr>
          <p:cNvPr id="5" name="Content Placeholder 2">
            <a:extLst>
              <a:ext uri="{FF2B5EF4-FFF2-40B4-BE49-F238E27FC236}">
                <a16:creationId xmlns:a16="http://schemas.microsoft.com/office/drawing/2014/main" id="{9932F006-F924-B828-6A4C-FDEEFF3350F3}"/>
              </a:ext>
            </a:extLst>
          </p:cNvPr>
          <p:cNvSpPr txBox="1">
            <a:spLocks/>
          </p:cNvSpPr>
          <p:nvPr/>
        </p:nvSpPr>
        <p:spPr>
          <a:xfrm>
            <a:off x="819773" y="1609063"/>
            <a:ext cx="3498331" cy="2213429"/>
          </a:xfrm>
          <a:prstGeom prst="roundRect">
            <a:avLst/>
          </a:prstGeom>
          <a:noFill/>
          <a:ln w="38100">
            <a:solidFill>
              <a:schemeClr val="accent1">
                <a:lumMod val="50000"/>
              </a:schemeClr>
            </a:solid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algn="ctr"/>
            <a:r>
              <a:rPr lang="en-US" b="1" dirty="0">
                <a:latin typeface="Open Sans" pitchFamily="2" charset="0"/>
                <a:ea typeface="Open Sans" pitchFamily="2" charset="0"/>
                <a:cs typeface="Open Sans" pitchFamily="2" charset="0"/>
              </a:rPr>
              <a:t>Refers to the propriety of a shared memory system where all processors have a consistent view of the memory.</a:t>
            </a:r>
          </a:p>
          <a:p>
            <a:pPr algn="ctr"/>
            <a:r>
              <a:rPr lang="en-US" b="1" dirty="0">
                <a:latin typeface="Open Sans" pitchFamily="2" charset="0"/>
                <a:ea typeface="Open Sans" pitchFamily="2" charset="0"/>
                <a:cs typeface="Open Sans" pitchFamily="2" charset="0"/>
              </a:rPr>
              <a:t>This means that any updates made to shared data by one processor should be visible to all other processors in a timely manner.</a:t>
            </a:r>
          </a:p>
          <a:p>
            <a:pPr algn="ctr"/>
            <a:r>
              <a:rPr lang="en-US" b="1" dirty="0">
                <a:latin typeface="Open Sans" pitchFamily="2" charset="0"/>
                <a:ea typeface="Open Sans" pitchFamily="2" charset="0"/>
                <a:cs typeface="Open Sans" pitchFamily="2" charset="0"/>
              </a:rPr>
              <a:t>Without cache coherence, processors may read outdated data, leading to incorrect program behavior.</a:t>
            </a:r>
          </a:p>
        </p:txBody>
      </p:sp>
      <p:pic>
        <p:nvPicPr>
          <p:cNvPr id="6" name="Picture 2" descr="A diagram of a computer hardware system&#10;&#10;Description automatically generated">
            <a:extLst>
              <a:ext uri="{FF2B5EF4-FFF2-40B4-BE49-F238E27FC236}">
                <a16:creationId xmlns:a16="http://schemas.microsoft.com/office/drawing/2014/main" id="{AE751130-4B32-CDAF-6038-D49611BC86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4230" y="1871817"/>
            <a:ext cx="3257551" cy="1399866"/>
          </a:xfrm>
          <a:prstGeom prst="roundRect">
            <a:avLst>
              <a:gd name="adj" fmla="val 216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647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2" name="Title 1">
            <a:extLst>
              <a:ext uri="{FF2B5EF4-FFF2-40B4-BE49-F238E27FC236}">
                <a16:creationId xmlns:a16="http://schemas.microsoft.com/office/drawing/2014/main" id="{31D44EBD-1BE8-BD57-0462-FAE356941BA6}"/>
              </a:ext>
            </a:extLst>
          </p:cNvPr>
          <p:cNvSpPr>
            <a:spLocks noGrp="1"/>
          </p:cNvSpPr>
          <p:nvPr>
            <p:ph type="title"/>
          </p:nvPr>
        </p:nvSpPr>
        <p:spPr/>
        <p:txBody>
          <a:bodyPr/>
          <a:lstStyle/>
          <a:p>
            <a:r>
              <a:rPr lang="en-US" dirty="0"/>
              <a:t>The cache coherence problem</a:t>
            </a:r>
          </a:p>
        </p:txBody>
      </p:sp>
      <p:sp>
        <p:nvSpPr>
          <p:cNvPr id="9" name="Content Placeholder 3">
            <a:extLst>
              <a:ext uri="{FF2B5EF4-FFF2-40B4-BE49-F238E27FC236}">
                <a16:creationId xmlns:a16="http://schemas.microsoft.com/office/drawing/2014/main" id="{BCC5D0B8-2A9C-41BD-CC73-5CB8DB395C1F}"/>
              </a:ext>
            </a:extLst>
          </p:cNvPr>
          <p:cNvSpPr txBox="1">
            <a:spLocks/>
          </p:cNvSpPr>
          <p:nvPr/>
        </p:nvSpPr>
        <p:spPr>
          <a:xfrm>
            <a:off x="1143000" y="1114375"/>
            <a:ext cx="6858000" cy="182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lang="en-US"/>
            </a:defPPr>
            <a:lvl1pPr marL="0" marR="0" lvl="0"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1pPr>
            <a:lvl2pPr marL="342900" marR="0" lvl="1"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2pPr>
            <a:lvl3pPr marL="685800" marR="0" lvl="2"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3pPr>
            <a:lvl4pPr marL="1028700" marR="0" lvl="3"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4pPr>
            <a:lvl5pPr marL="1371600" marR="0" lvl="4"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5pPr>
            <a:lvl6pPr marL="1714500" marR="0" lvl="5"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6pPr>
            <a:lvl7pPr marL="2057400" marR="0" lvl="6"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7pPr>
            <a:lvl8pPr marL="2400300" marR="0" lvl="7"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8pPr>
            <a:lvl9pPr marL="2743200" marR="0" lvl="8" indent="-304800" algn="l" defTabSz="685800" rtl="0" eaLnBrk="1" latinLnBrk="0" hangingPunct="1">
              <a:lnSpc>
                <a:spcPct val="100000"/>
              </a:lnSpc>
              <a:spcBef>
                <a:spcPts val="0"/>
              </a:spcBef>
              <a:spcAft>
                <a:spcPts val="0"/>
              </a:spcAft>
              <a:buClr>
                <a:schemeClr val="dk1"/>
              </a:buClr>
              <a:buSzPts val="1200"/>
              <a:buFont typeface="Open Sans"/>
              <a:buNone/>
              <a:defRPr sz="1350" b="0" i="0" u="none" strike="noStrike" kern="1200" cap="none">
                <a:solidFill>
                  <a:schemeClr val="tx1"/>
                </a:solidFill>
                <a:latin typeface="+mn-lt"/>
                <a:ea typeface="+mn-ea"/>
                <a:cs typeface="+mn-cs"/>
                <a:sym typeface="Open Sans"/>
              </a:defRPr>
            </a:lvl9pPr>
          </a:lstStyle>
          <a:p>
            <a:pPr indent="0" algn="ctr"/>
            <a:r>
              <a:rPr lang="en-US" b="1" dirty="0">
                <a:latin typeface="Open Sans" pitchFamily="2" charset="0"/>
                <a:ea typeface="Open Sans" pitchFamily="2" charset="0"/>
                <a:cs typeface="Open Sans" pitchFamily="2" charset="0"/>
              </a:rPr>
              <a:t>How the cache problem happens</a:t>
            </a:r>
          </a:p>
          <a:p>
            <a:pPr algn="ctr"/>
            <a:r>
              <a:rPr lang="en-US" b="1" dirty="0">
                <a:latin typeface="Open Sans" pitchFamily="2" charset="0"/>
                <a:ea typeface="Open Sans" pitchFamily="2" charset="0"/>
                <a:cs typeface="Open Sans" pitchFamily="2" charset="0"/>
              </a:rPr>
              <a:t>Due to the presence of multiple caches in shared memory, each cache stores a local copy of frequently accessed data to reduce memory access latency.</a:t>
            </a:r>
          </a:p>
          <a:p>
            <a:pPr algn="ctr"/>
            <a:r>
              <a:rPr lang="en-US" b="1" dirty="0">
                <a:latin typeface="Open Sans" pitchFamily="2" charset="0"/>
                <a:ea typeface="Open Sans" pitchFamily="2" charset="0"/>
                <a:cs typeface="Open Sans" pitchFamily="2" charset="0"/>
              </a:rPr>
              <a:t>However, when one processor modifies cached data item, the copies in other caches become outdated</a:t>
            </a:r>
          </a:p>
          <a:p>
            <a:pPr algn="ctr"/>
            <a:r>
              <a:rPr lang="en-US" b="1" dirty="0">
                <a:latin typeface="Open Sans" pitchFamily="2" charset="0"/>
                <a:ea typeface="Open Sans" pitchFamily="2" charset="0"/>
                <a:cs typeface="Open Sans" pitchFamily="2" charset="0"/>
              </a:rPr>
              <a:t>To maintain cache coherence, the system must ensure all cached copies of a data item become updated whenever a modification happens. This involves a communication between processors and coordination of cache operations.</a:t>
            </a:r>
          </a:p>
        </p:txBody>
      </p:sp>
      <p:pic>
        <p:nvPicPr>
          <p:cNvPr id="10" name="Picture 2" descr="Cache coherence problem. | Download Scientific Diagram">
            <a:extLst>
              <a:ext uri="{FF2B5EF4-FFF2-40B4-BE49-F238E27FC236}">
                <a16:creationId xmlns:a16="http://schemas.microsoft.com/office/drawing/2014/main" id="{5AB0E4F7-41F9-B83D-3412-CBACD7CD4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936" y="2943175"/>
            <a:ext cx="3902127" cy="1689516"/>
          </a:xfrm>
          <a:prstGeom prst="roundRect">
            <a:avLst>
              <a:gd name="adj" fmla="val 247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70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00EAC8AB-2382-7848-C5B4-F26CD6384AE1}"/>
              </a:ext>
            </a:extLst>
          </p:cNvPr>
          <p:cNvSpPr>
            <a:spLocks noGrp="1"/>
          </p:cNvSpPr>
          <p:nvPr>
            <p:ph type="title"/>
          </p:nvPr>
        </p:nvSpPr>
        <p:spPr/>
        <p:txBody>
          <a:bodyPr/>
          <a:lstStyle/>
          <a:p>
            <a:r>
              <a:rPr lang="en-US" dirty="0"/>
              <a:t>Cache coherence protocols</a:t>
            </a:r>
          </a:p>
        </p:txBody>
      </p:sp>
      <p:graphicFrame>
        <p:nvGraphicFramePr>
          <p:cNvPr id="5" name="Text Placeholder 2">
            <a:extLst>
              <a:ext uri="{FF2B5EF4-FFF2-40B4-BE49-F238E27FC236}">
                <a16:creationId xmlns:a16="http://schemas.microsoft.com/office/drawing/2014/main" id="{CCD582A5-3BD1-B2E4-45F9-306F76C23C2B}"/>
              </a:ext>
            </a:extLst>
          </p:cNvPr>
          <p:cNvGraphicFramePr>
            <a:graphicFrameLocks/>
          </p:cNvGraphicFramePr>
          <p:nvPr>
            <p:extLst>
              <p:ext uri="{D42A27DB-BD31-4B8C-83A1-F6EECF244321}">
                <p14:modId xmlns:p14="http://schemas.microsoft.com/office/powerpoint/2010/main" val="4227513259"/>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7486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B01C731D-F7FF-03C1-B34F-78551CC19D73}"/>
              </a:ext>
            </a:extLst>
          </p:cNvPr>
          <p:cNvSpPr>
            <a:spLocks noGrp="1"/>
          </p:cNvSpPr>
          <p:nvPr>
            <p:ph type="title"/>
          </p:nvPr>
        </p:nvSpPr>
        <p:spPr/>
        <p:txBody>
          <a:bodyPr/>
          <a:lstStyle/>
          <a:p>
            <a:r>
              <a:rPr lang="en-US" dirty="0"/>
              <a:t>Cache coherence protocols</a:t>
            </a:r>
            <a:br>
              <a:rPr lang="en-US" dirty="0"/>
            </a:br>
            <a:endParaRPr lang="en-US" dirty="0"/>
          </a:p>
        </p:txBody>
      </p:sp>
      <p:sp>
        <p:nvSpPr>
          <p:cNvPr id="16" name="Text Placeholder 2">
            <a:extLst>
              <a:ext uri="{FF2B5EF4-FFF2-40B4-BE49-F238E27FC236}">
                <a16:creationId xmlns:a16="http://schemas.microsoft.com/office/drawing/2014/main" id="{65333BB3-DF56-CA26-C6A3-1263B5EE88AB}"/>
              </a:ext>
            </a:extLst>
          </p:cNvPr>
          <p:cNvSpPr txBox="1">
            <a:spLocks/>
          </p:cNvSpPr>
          <p:nvPr/>
        </p:nvSpPr>
        <p:spPr>
          <a:xfrm>
            <a:off x="114528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Snooping based protocols</a:t>
            </a:r>
          </a:p>
        </p:txBody>
      </p:sp>
      <p:sp>
        <p:nvSpPr>
          <p:cNvPr id="17" name="Content Placeholder 3">
            <a:extLst>
              <a:ext uri="{FF2B5EF4-FFF2-40B4-BE49-F238E27FC236}">
                <a16:creationId xmlns:a16="http://schemas.microsoft.com/office/drawing/2014/main" id="{05D911AB-7ACB-E375-AA12-D7CE498EE94F}"/>
              </a:ext>
            </a:extLst>
          </p:cNvPr>
          <p:cNvSpPr txBox="1">
            <a:spLocks/>
          </p:cNvSpPr>
          <p:nvPr/>
        </p:nvSpPr>
        <p:spPr>
          <a:xfrm>
            <a:off x="114528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Processors monitor the memory bus to track cache updates performed by other processors.</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observes an update to a data item that it also  has cached, it takes appropriate actions to either update the copy or invalidate it.</a:t>
            </a:r>
          </a:p>
        </p:txBody>
      </p:sp>
      <p:sp>
        <p:nvSpPr>
          <p:cNvPr id="18" name="Text Placeholder 4">
            <a:extLst>
              <a:ext uri="{FF2B5EF4-FFF2-40B4-BE49-F238E27FC236}">
                <a16:creationId xmlns:a16="http://schemas.microsoft.com/office/drawing/2014/main" id="{5C4E1BD7-2699-0242-D60A-849212247EAA}"/>
              </a:ext>
            </a:extLst>
          </p:cNvPr>
          <p:cNvSpPr txBox="1">
            <a:spLocks/>
          </p:cNvSpPr>
          <p:nvPr/>
        </p:nvSpPr>
        <p:spPr>
          <a:xfrm>
            <a:off x="4745736" y="1371600"/>
            <a:ext cx="3257550" cy="514350"/>
          </a:xfrm>
          <a:prstGeom prst="rect">
            <a:avLst/>
          </a:prstGeom>
        </p:spPr>
        <p:txBody>
          <a:bodyPr vert="horz" lIns="91440" tIns="45720" rIns="91440" bIns="45720" rtlCol="0" anchor="ctr">
            <a:normAutofit/>
          </a:bodyPr>
          <a:lstStyle>
            <a:defPPr>
              <a:defRPr lang="en-US"/>
            </a:defPPr>
            <a:lvl1pPr marL="0" indent="0" algn="l" defTabSz="685800" rtl="0" eaLnBrk="1" latinLnBrk="0" hangingPunct="1">
              <a:lnSpc>
                <a:spcPct val="90000"/>
              </a:lnSpc>
              <a:spcBef>
                <a:spcPts val="0"/>
              </a:spcBef>
              <a:buClr>
                <a:schemeClr val="accent1"/>
              </a:buClr>
              <a:buFont typeface="Arial" pitchFamily="34" charset="0"/>
              <a:buNone/>
              <a:defRPr sz="1350" b="0" kern="1200">
                <a:solidFill>
                  <a:schemeClr val="tx1"/>
                </a:solidFill>
                <a:latin typeface="+mn-lt"/>
                <a:ea typeface="+mn-ea"/>
                <a:cs typeface="+mn-cs"/>
              </a:defRPr>
            </a:lvl1pPr>
            <a:lvl2pPr marL="342900" indent="0" algn="l" defTabSz="685800" rtl="0" eaLnBrk="1" latinLnBrk="0" hangingPunct="1">
              <a:lnSpc>
                <a:spcPct val="90000"/>
              </a:lnSpc>
              <a:spcBef>
                <a:spcPts val="1000"/>
              </a:spcBef>
              <a:buClr>
                <a:schemeClr val="accent1"/>
              </a:buClr>
              <a:buFont typeface="Arial" pitchFamily="34" charset="0"/>
              <a:buNone/>
              <a:defRPr sz="1350" b="1" kern="1200">
                <a:solidFill>
                  <a:schemeClr val="tx1"/>
                </a:solidFill>
                <a:latin typeface="+mn-lt"/>
                <a:ea typeface="+mn-ea"/>
                <a:cs typeface="+mn-cs"/>
              </a:defRPr>
            </a:lvl2pPr>
            <a:lvl3pPr marL="6858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4pPr>
            <a:lvl5pPr marL="13716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5pPr>
            <a:lvl6pPr marL="17145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6pPr>
            <a:lvl7pPr marL="20574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7pPr>
            <a:lvl8pPr marL="24003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8pPr>
            <a:lvl9pPr marL="2743200" indent="0" algn="l" defTabSz="685800" rtl="0" eaLnBrk="1" latinLnBrk="0" hangingPunct="1">
              <a:lnSpc>
                <a:spcPct val="90000"/>
              </a:lnSpc>
              <a:spcBef>
                <a:spcPts val="800"/>
              </a:spcBef>
              <a:buClr>
                <a:schemeClr val="accent1"/>
              </a:buClr>
              <a:buFont typeface="Arial" pitchFamily="34" charset="0"/>
              <a:buNone/>
              <a:defRPr sz="1350" b="1"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0"/>
              </a:spcBef>
              <a:spcAft>
                <a:spcPts val="0"/>
              </a:spcAft>
              <a:buClr>
                <a:srgbClr val="92D050"/>
              </a:buClr>
              <a:buSzTx/>
              <a:buFont typeface="Arial" pitchFamily="34" charset="0"/>
              <a:buNone/>
              <a:tabLst/>
              <a:defRPr/>
            </a:pPr>
            <a:r>
              <a:rPr kumimoji="0" lang="en-US" sz="1350" b="1" i="0" u="none" strike="noStrike" kern="1200" cap="none" spc="0" normalizeH="0" baseline="0" noProof="0" dirty="0">
                <a:ln>
                  <a:noFill/>
                </a:ln>
                <a:effectLst/>
                <a:uLnTx/>
                <a:uFillTx/>
                <a:latin typeface="Sora" panose="020B0604020202020204" charset="0"/>
                <a:cs typeface="Sora" panose="020B0604020202020204" charset="0"/>
              </a:rPr>
              <a:t>Directory based protocols</a:t>
            </a:r>
          </a:p>
        </p:txBody>
      </p:sp>
      <p:sp>
        <p:nvSpPr>
          <p:cNvPr id="19" name="Content Placeholder 5">
            <a:extLst>
              <a:ext uri="{FF2B5EF4-FFF2-40B4-BE49-F238E27FC236}">
                <a16:creationId xmlns:a16="http://schemas.microsoft.com/office/drawing/2014/main" id="{514E5B99-0158-0D57-35EA-2C424597F34E}"/>
              </a:ext>
            </a:extLst>
          </p:cNvPr>
          <p:cNvSpPr txBox="1">
            <a:spLocks/>
          </p:cNvSpPr>
          <p:nvPr/>
        </p:nvSpPr>
        <p:spPr>
          <a:xfrm>
            <a:off x="4745736" y="1885950"/>
            <a:ext cx="3257550" cy="2686051"/>
          </a:xfrm>
          <a:prstGeom prst="rect">
            <a:avLst/>
          </a:prstGeom>
        </p:spPr>
        <p:txBody>
          <a:bodyPr vert="horz" lIns="91440" tIns="45720" rIns="91440" bIns="45720" rtlCol="0">
            <a:normAutofit/>
          </a:bodyPr>
          <a:lstStyle>
            <a:defPPr>
              <a:defRPr lang="en-US"/>
            </a:defPPr>
            <a:lvl1pPr marL="0" indent="-228600" algn="l" defTabSz="685800" rtl="0" eaLnBrk="1" latinLnBrk="0" hangingPunct="1">
              <a:lnSpc>
                <a:spcPct val="90000"/>
              </a:lnSpc>
              <a:spcBef>
                <a:spcPts val="1800"/>
              </a:spcBef>
              <a:buClr>
                <a:schemeClr val="accent1"/>
              </a:buClr>
              <a:buFont typeface="Arial" pitchFamily="34" charset="0"/>
              <a:buChar char="•"/>
              <a:defRPr sz="1350" kern="1200">
                <a:solidFill>
                  <a:schemeClr val="tx1"/>
                </a:solidFill>
                <a:latin typeface="+mn-lt"/>
                <a:ea typeface="+mn-ea"/>
                <a:cs typeface="+mn-cs"/>
              </a:defRPr>
            </a:lvl1pPr>
            <a:lvl2pPr marL="342900" indent="-228600" algn="l" defTabSz="685800" rtl="0" eaLnBrk="1" latinLnBrk="0" hangingPunct="1">
              <a:lnSpc>
                <a:spcPct val="90000"/>
              </a:lnSpc>
              <a:spcBef>
                <a:spcPts val="1000"/>
              </a:spcBef>
              <a:buClr>
                <a:schemeClr val="accent1"/>
              </a:buClr>
              <a:buFont typeface="Arial" pitchFamily="34" charset="0"/>
              <a:buChar char="•"/>
              <a:defRPr sz="1350" kern="1200">
                <a:solidFill>
                  <a:schemeClr val="tx1"/>
                </a:solidFill>
                <a:latin typeface="+mn-lt"/>
                <a:ea typeface="+mn-ea"/>
                <a:cs typeface="+mn-cs"/>
              </a:defRPr>
            </a:lvl2pPr>
            <a:lvl3pPr marL="6858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3pPr>
            <a:lvl4pPr marL="10287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4pPr>
            <a:lvl5pPr marL="13716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5pPr>
            <a:lvl6pPr marL="17145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6pPr>
            <a:lvl7pPr marL="20574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7pPr>
            <a:lvl8pPr marL="24003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8pPr>
            <a:lvl9pPr marL="2743200" indent="-228600" algn="l" defTabSz="685800" rtl="0" eaLnBrk="1" latinLnBrk="0" hangingPunct="1">
              <a:lnSpc>
                <a:spcPct val="90000"/>
              </a:lnSpc>
              <a:spcBef>
                <a:spcPts val="800"/>
              </a:spcBef>
              <a:buClr>
                <a:schemeClr val="accent1"/>
              </a:buClr>
              <a:buFont typeface="Arial" pitchFamily="34" charset="0"/>
              <a:buChar char="•"/>
              <a:defRPr sz="1350" kern="1200">
                <a:solidFill>
                  <a:schemeClr val="tx1"/>
                </a:solidFill>
                <a:latin typeface="+mn-lt"/>
                <a:ea typeface="+mn-ea"/>
                <a:cs typeface="+mn-cs"/>
              </a:defRPr>
            </a:lvl9pPr>
          </a:lstStyle>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A directory is maintained to track the state of all cached data items. The directory keeps a record of which processors have cached copies of each data item.</a:t>
            </a:r>
          </a:p>
          <a:p>
            <a:pPr marL="0" marR="0" lvl="0" indent="-228600" algn="l" defTabSz="685800" rtl="0" eaLnBrk="1" fontAlgn="auto" latinLnBrk="0" hangingPunct="1">
              <a:lnSpc>
                <a:spcPct val="90000"/>
              </a:lnSpc>
              <a:spcBef>
                <a:spcPts val="1800"/>
              </a:spcBef>
              <a:spcAft>
                <a:spcPts val="0"/>
              </a:spcAft>
              <a:buClrTx/>
              <a:buSzTx/>
              <a:buFont typeface="Arial" pitchFamily="34" charset="0"/>
              <a:buChar char="•"/>
              <a:tabLst/>
              <a:defRPr/>
            </a:pPr>
            <a:r>
              <a:rPr kumimoji="0" lang="en-US" sz="1350" b="1" i="0" u="none" strike="noStrike" kern="1200" cap="none" spc="0" normalizeH="0" baseline="0" noProof="0" dirty="0">
                <a:ln>
                  <a:noFill/>
                </a:ln>
                <a:solidFill>
                  <a:schemeClr val="accent1">
                    <a:lumMod val="50000"/>
                  </a:schemeClr>
                </a:solidFill>
                <a:effectLst/>
                <a:uLnTx/>
                <a:uFillTx/>
                <a:latin typeface="Open Sans" pitchFamily="2" charset="0"/>
                <a:ea typeface="Open Sans" pitchFamily="2" charset="0"/>
                <a:cs typeface="Open Sans" pitchFamily="2" charset="0"/>
              </a:rPr>
              <a:t>When a processor updates a data item, it informs the directory, which then updates the state of the corresponding cached copies.</a:t>
            </a:r>
          </a:p>
        </p:txBody>
      </p:sp>
    </p:spTree>
    <p:extLst>
      <p:ext uri="{BB962C8B-B14F-4D97-AF65-F5344CB8AC3E}">
        <p14:creationId xmlns:p14="http://schemas.microsoft.com/office/powerpoint/2010/main" val="1976137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3" name="Title 2">
            <a:extLst>
              <a:ext uri="{FF2B5EF4-FFF2-40B4-BE49-F238E27FC236}">
                <a16:creationId xmlns:a16="http://schemas.microsoft.com/office/drawing/2014/main" id="{28719EC9-D858-AF9C-B83C-80FD3B11DBAE}"/>
              </a:ext>
            </a:extLst>
          </p:cNvPr>
          <p:cNvSpPr>
            <a:spLocks noGrp="1"/>
          </p:cNvSpPr>
          <p:nvPr>
            <p:ph type="title"/>
          </p:nvPr>
        </p:nvSpPr>
        <p:spPr/>
        <p:txBody>
          <a:bodyPr/>
          <a:lstStyle/>
          <a:p>
            <a:r>
              <a:rPr lang="en-US" sz="2400" dirty="0"/>
              <a:t>Benefits of cache coherence protocols</a:t>
            </a:r>
            <a:br>
              <a:rPr lang="en-US" sz="2400" dirty="0"/>
            </a:br>
            <a:endParaRPr lang="en-US" sz="2400" dirty="0"/>
          </a:p>
        </p:txBody>
      </p:sp>
      <p:sp>
        <p:nvSpPr>
          <p:cNvPr id="5" name="Title 1">
            <a:extLst>
              <a:ext uri="{FF2B5EF4-FFF2-40B4-BE49-F238E27FC236}">
                <a16:creationId xmlns:a16="http://schemas.microsoft.com/office/drawing/2014/main" id="{617FD495-3F1D-F4AD-EE3E-C4DD0142D92C}"/>
              </a:ext>
            </a:extLst>
          </p:cNvPr>
          <p:cNvSpPr txBox="1">
            <a:spLocks/>
          </p:cNvSpPr>
          <p:nvPr/>
        </p:nvSpPr>
        <p:spPr>
          <a:xfrm>
            <a:off x="1143000" y="342900"/>
            <a:ext cx="6858000" cy="85725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RPr lang="en-US"/>
            </a:defPPr>
            <a:lvl1pPr marL="0" marR="0" lvl="0"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1pPr>
            <a:lvl2pPr marL="342900" marR="0" lvl="1"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2pPr>
            <a:lvl3pPr marL="685800" marR="0" lvl="2"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3pPr>
            <a:lvl4pPr marL="1028700" marR="0" lvl="3"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4pPr>
            <a:lvl5pPr marL="1371600" marR="0" lvl="4"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5pPr>
            <a:lvl6pPr marL="1714500" marR="0" lvl="5"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6pPr>
            <a:lvl7pPr marL="2057400" marR="0" lvl="6"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7pPr>
            <a:lvl8pPr marL="2400300" marR="0" lvl="7"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8pPr>
            <a:lvl9pPr marL="2743200" marR="0" lvl="8" algn="l" defTabSz="685800" rtl="0" eaLnBrk="1" latinLnBrk="0" hangingPunct="1">
              <a:lnSpc>
                <a:spcPct val="100000"/>
              </a:lnSpc>
              <a:spcBef>
                <a:spcPts val="0"/>
              </a:spcBef>
              <a:spcAft>
                <a:spcPts val="0"/>
              </a:spcAft>
              <a:buClr>
                <a:schemeClr val="dk1"/>
              </a:buClr>
              <a:buSzPts val="3000"/>
              <a:buFont typeface="Sora"/>
              <a:buNone/>
              <a:defRPr sz="1350" b="1" i="0" u="none" strike="noStrike" kern="1200" cap="none">
                <a:solidFill>
                  <a:schemeClr val="tx1"/>
                </a:solidFill>
                <a:latin typeface="+mn-lt"/>
                <a:ea typeface="+mn-ea"/>
                <a:cs typeface="+mn-cs"/>
                <a:sym typeface="Sora"/>
              </a:defRPr>
            </a:lvl9pPr>
          </a:lstStyle>
          <a:p>
            <a:endParaRPr lang="en-US" dirty="0"/>
          </a:p>
        </p:txBody>
      </p:sp>
      <p:graphicFrame>
        <p:nvGraphicFramePr>
          <p:cNvPr id="6" name="Content Placeholder 2">
            <a:extLst>
              <a:ext uri="{FF2B5EF4-FFF2-40B4-BE49-F238E27FC236}">
                <a16:creationId xmlns:a16="http://schemas.microsoft.com/office/drawing/2014/main" id="{E6CD4F64-52F2-E5EC-B15B-E85358645CE6}"/>
              </a:ext>
            </a:extLst>
          </p:cNvPr>
          <p:cNvGraphicFramePr>
            <a:graphicFrameLocks/>
          </p:cNvGraphicFramePr>
          <p:nvPr>
            <p:extLst>
              <p:ext uri="{D42A27DB-BD31-4B8C-83A1-F6EECF244321}">
                <p14:modId xmlns:p14="http://schemas.microsoft.com/office/powerpoint/2010/main" val="3958278617"/>
              </p:ext>
            </p:extLst>
          </p:nvPr>
        </p:nvGraphicFramePr>
        <p:xfrm>
          <a:off x="1143000" y="1371600"/>
          <a:ext cx="6858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0291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D40F28-24CC-499B-4CAC-0E0B728D7CEF}"/>
              </a:ext>
            </a:extLst>
          </p:cNvPr>
          <p:cNvPicPr>
            <a:picLocks noChangeAspect="1"/>
          </p:cNvPicPr>
          <p:nvPr/>
        </p:nvPicPr>
        <p:blipFill>
          <a:blip r:embed="rId2"/>
          <a:stretch>
            <a:fillRect/>
          </a:stretch>
        </p:blipFill>
        <p:spPr>
          <a:xfrm>
            <a:off x="645835" y="401389"/>
            <a:ext cx="7852329" cy="816935"/>
          </a:xfrm>
          <a:prstGeom prst="rect">
            <a:avLst/>
          </a:prstGeom>
        </p:spPr>
      </p:pic>
      <p:sp>
        <p:nvSpPr>
          <p:cNvPr id="7" name="Subtitle 12">
            <a:extLst>
              <a:ext uri="{FF2B5EF4-FFF2-40B4-BE49-F238E27FC236}">
                <a16:creationId xmlns:a16="http://schemas.microsoft.com/office/drawing/2014/main" id="{08348F61-C3DE-41C3-0BB6-6FAA490550E5}"/>
              </a:ext>
            </a:extLst>
          </p:cNvPr>
          <p:cNvSpPr txBox="1">
            <a:spLocks/>
          </p:cNvSpPr>
          <p:nvPr/>
        </p:nvSpPr>
        <p:spPr>
          <a:xfrm>
            <a:off x="645835" y="1861789"/>
            <a:ext cx="4692059" cy="14199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err="1">
                <a:latin typeface="Nirmala UI" panose="020B0502040204020203" pitchFamily="34" charset="0"/>
                <a:ea typeface="Nirmala UI" panose="020B0502040204020203" pitchFamily="34" charset="0"/>
                <a:cs typeface="Nirmala UI" panose="020B0502040204020203" pitchFamily="34" charset="0"/>
              </a:rPr>
              <a:t>eXtremeDB</a:t>
            </a:r>
            <a:r>
              <a:rPr lang="en-US" sz="1800" b="1" dirty="0">
                <a:latin typeface="Nirmala UI" panose="020B0502040204020203" pitchFamily="34" charset="0"/>
                <a:ea typeface="Nirmala UI" panose="020B0502040204020203" pitchFamily="34" charset="0"/>
                <a:cs typeface="Nirmala UI" panose="020B0502040204020203" pitchFamily="34" charset="0"/>
              </a:rPr>
              <a:t> allows two or more processes in a multi-processing operating environment (for example, Linux and Windows platforms) to share a common database.</a:t>
            </a:r>
          </a:p>
        </p:txBody>
      </p:sp>
    </p:spTree>
    <p:extLst>
      <p:ext uri="{BB962C8B-B14F-4D97-AF65-F5344CB8AC3E}">
        <p14:creationId xmlns:p14="http://schemas.microsoft.com/office/powerpoint/2010/main" val="740939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B20CD8-5025-DF67-85B6-E33F801EE46A}"/>
              </a:ext>
            </a:extLst>
          </p:cNvPr>
          <p:cNvSpPr txBox="1"/>
          <p:nvPr/>
        </p:nvSpPr>
        <p:spPr>
          <a:xfrm>
            <a:off x="616478" y="674939"/>
            <a:ext cx="7880751" cy="3354765"/>
          </a:xfrm>
          <a:prstGeom prst="rect">
            <a:avLst/>
          </a:prstGeom>
          <a:noFill/>
        </p:spPr>
        <p:txBody>
          <a:bodyPr wrap="square" rtlCol="0">
            <a:spAutoFit/>
          </a:bodyPr>
          <a:lstStyle/>
          <a:p>
            <a:r>
              <a:rPr lang="en-US" sz="1800" b="1" dirty="0">
                <a:solidFill>
                  <a:schemeClr val="bg2">
                    <a:lumMod val="50000"/>
                  </a:schemeClr>
                </a:solidFill>
                <a:latin typeface="Aptos" panose="020B0004020202020204" pitchFamily="34" charset="0"/>
              </a:rPr>
              <a:t>Overview</a:t>
            </a:r>
          </a:p>
          <a:p>
            <a:endParaRPr lang="en-US" sz="1800" b="1" dirty="0">
              <a:solidFill>
                <a:schemeClr val="bg2">
                  <a:lumMod val="50000"/>
                </a:schemeClr>
              </a:solidFill>
              <a:latin typeface="Aptos" panose="020B0004020202020204" pitchFamily="34" charset="0"/>
            </a:endParaRPr>
          </a:p>
          <a:p>
            <a:r>
              <a:rPr lang="en-US" sz="1600" b="1" dirty="0">
                <a:latin typeface="Aptos" panose="020B0004020202020204" pitchFamily="34" charset="0"/>
              </a:rPr>
              <a:t>in order to share the data between multiple processes, the database must be created in shared memory. Multiple threads within a process share the memory of that process. The shared memory that is used by the </a:t>
            </a:r>
            <a:r>
              <a:rPr lang="en-US" sz="1600" b="1" dirty="0" err="1">
                <a:latin typeface="Aptos" panose="020B0004020202020204" pitchFamily="34" charset="0"/>
              </a:rPr>
              <a:t>eXtremeDB</a:t>
            </a:r>
            <a:r>
              <a:rPr lang="en-US" sz="1600" b="1" dirty="0">
                <a:latin typeface="Aptos" panose="020B0004020202020204" pitchFamily="34" charset="0"/>
              </a:rPr>
              <a:t> runtime is architecture and operating system dependent. In some environments, the </a:t>
            </a:r>
            <a:r>
              <a:rPr lang="en-US" sz="1600" b="1" dirty="0" err="1">
                <a:latin typeface="Aptos" panose="020B0004020202020204" pitchFamily="34" charset="0"/>
              </a:rPr>
              <a:t>eXtremeDB</a:t>
            </a:r>
            <a:r>
              <a:rPr lang="en-US" sz="1600" b="1" dirty="0">
                <a:latin typeface="Aptos" panose="020B0004020202020204" pitchFamily="34" charset="0"/>
              </a:rPr>
              <a:t> runtime uses a System V shared memory mechanism (for example, Sun Solaris and Linux) while for others it uses POSIX style shared memory. On Microsoft Windows platforms there is yet another shared memory mechanism. When the database is created, the runtime allocates two shared memory segments: one for the </a:t>
            </a:r>
            <a:r>
              <a:rPr lang="en-US" sz="1600" b="1" dirty="0" err="1">
                <a:latin typeface="Aptos" panose="020B0004020202020204" pitchFamily="34" charset="0"/>
              </a:rPr>
              <a:t>eXtremeDB</a:t>
            </a:r>
            <a:r>
              <a:rPr lang="en-US" sz="1600" b="1" dirty="0">
                <a:latin typeface="Aptos" panose="020B0004020202020204" pitchFamily="34" charset="0"/>
              </a:rPr>
              <a:t> “registry” that keeps information about all database instances created on the machine, and another segment for the data itself. All database operations are then done via </a:t>
            </a:r>
            <a:r>
              <a:rPr lang="en-US" sz="1600" b="1" dirty="0" err="1">
                <a:latin typeface="Aptos" panose="020B0004020202020204" pitchFamily="34" charset="0"/>
              </a:rPr>
              <a:t>eXtremeDB</a:t>
            </a:r>
            <a:r>
              <a:rPr lang="en-US" sz="1600" b="1" dirty="0">
                <a:latin typeface="Aptos" panose="020B0004020202020204" pitchFamily="34" charset="0"/>
              </a:rPr>
              <a:t> standard interfaces.</a:t>
            </a:r>
          </a:p>
        </p:txBody>
      </p:sp>
    </p:spTree>
    <p:extLst>
      <p:ext uri="{BB962C8B-B14F-4D97-AF65-F5344CB8AC3E}">
        <p14:creationId xmlns:p14="http://schemas.microsoft.com/office/powerpoint/2010/main" val="1919355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A1E8BD9-0E05-5D3A-869A-11E9CFCFFA44}"/>
              </a:ext>
            </a:extLst>
          </p:cNvPr>
          <p:cNvSpPr>
            <a:spLocks noGrp="1"/>
          </p:cNvSpPr>
          <p:nvPr>
            <p:ph type="subTitle" idx="1"/>
          </p:nvPr>
        </p:nvSpPr>
        <p:spPr>
          <a:xfrm>
            <a:off x="4118517" y="1965805"/>
            <a:ext cx="4386146" cy="841389"/>
          </a:xfrm>
        </p:spPr>
        <p:txBody>
          <a:bodyPr/>
          <a:lstStyle/>
          <a:p>
            <a:r>
              <a:rPr lang="en-US" b="1" dirty="0"/>
              <a:t>2) </a:t>
            </a:r>
            <a:r>
              <a:rPr lang="en-US" sz="1400" dirty="0"/>
              <a:t>the shared database is opened in only one process while other processes simply connect to it.</a:t>
            </a:r>
            <a:endParaRPr lang="en-US" dirty="0"/>
          </a:p>
        </p:txBody>
      </p:sp>
      <p:sp>
        <p:nvSpPr>
          <p:cNvPr id="3" name="Subtitle 2">
            <a:extLst>
              <a:ext uri="{FF2B5EF4-FFF2-40B4-BE49-F238E27FC236}">
                <a16:creationId xmlns:a16="http://schemas.microsoft.com/office/drawing/2014/main" id="{F8DFA574-F0FB-C70A-97DE-531728CAE5D7}"/>
              </a:ext>
            </a:extLst>
          </p:cNvPr>
          <p:cNvSpPr>
            <a:spLocks noGrp="1"/>
          </p:cNvSpPr>
          <p:nvPr>
            <p:ph type="subTitle" idx="2"/>
          </p:nvPr>
        </p:nvSpPr>
        <p:spPr>
          <a:xfrm>
            <a:off x="809209" y="1965805"/>
            <a:ext cx="3078850" cy="841389"/>
          </a:xfrm>
        </p:spPr>
        <p:txBody>
          <a:bodyPr/>
          <a:lstStyle/>
          <a:p>
            <a:r>
              <a:rPr lang="en-US" b="1" dirty="0"/>
              <a:t>1) </a:t>
            </a:r>
            <a:r>
              <a:rPr lang="en-US" sz="1400" dirty="0"/>
              <a:t>they must link with the shared-memory runtime libraries, and</a:t>
            </a:r>
            <a:endParaRPr lang="en-US" dirty="0"/>
          </a:p>
        </p:txBody>
      </p:sp>
      <p:sp>
        <p:nvSpPr>
          <p:cNvPr id="4" name="Subtitle 3">
            <a:extLst>
              <a:ext uri="{FF2B5EF4-FFF2-40B4-BE49-F238E27FC236}">
                <a16:creationId xmlns:a16="http://schemas.microsoft.com/office/drawing/2014/main" id="{52DCDBEB-6998-12F2-645D-21E4DCC576EA}"/>
              </a:ext>
            </a:extLst>
          </p:cNvPr>
          <p:cNvSpPr>
            <a:spLocks noGrp="1"/>
          </p:cNvSpPr>
          <p:nvPr>
            <p:ph type="subTitle" idx="3"/>
          </p:nvPr>
        </p:nvSpPr>
        <p:spPr>
          <a:xfrm>
            <a:off x="719999" y="1191537"/>
            <a:ext cx="7710900" cy="558900"/>
          </a:xfrm>
        </p:spPr>
        <p:txBody>
          <a:bodyPr/>
          <a:lstStyle/>
          <a:p>
            <a:r>
              <a:rPr lang="en-US" sz="1600" dirty="0" err="1"/>
              <a:t>eXtremeDB</a:t>
            </a:r>
            <a:r>
              <a:rPr lang="en-US" sz="1600" dirty="0"/>
              <a:t> shared memory applications are different in two ways from database applications that use conventional memory:</a:t>
            </a:r>
          </a:p>
        </p:txBody>
      </p:sp>
      <p:sp>
        <p:nvSpPr>
          <p:cNvPr id="5" name="Subtitle 4">
            <a:extLst>
              <a:ext uri="{FF2B5EF4-FFF2-40B4-BE49-F238E27FC236}">
                <a16:creationId xmlns:a16="http://schemas.microsoft.com/office/drawing/2014/main" id="{60BBFF5F-199F-B295-BFDD-8B034262BD04}"/>
              </a:ext>
            </a:extLst>
          </p:cNvPr>
          <p:cNvSpPr>
            <a:spLocks noGrp="1"/>
          </p:cNvSpPr>
          <p:nvPr>
            <p:ph type="subTitle" idx="4"/>
          </p:nvPr>
        </p:nvSpPr>
        <p:spPr>
          <a:xfrm>
            <a:off x="809209" y="3132869"/>
            <a:ext cx="7160196" cy="749086"/>
          </a:xfrm>
        </p:spPr>
        <p:txBody>
          <a:bodyPr/>
          <a:lstStyle/>
          <a:p>
            <a:r>
              <a:rPr lang="en-US" sz="1600" dirty="0"/>
              <a:t>The shared-memory libraries are operating system dependent and are explained in detail in the package contents pages.</a:t>
            </a:r>
          </a:p>
        </p:txBody>
      </p:sp>
      <p:sp>
        <p:nvSpPr>
          <p:cNvPr id="6" name="Title 5">
            <a:extLst>
              <a:ext uri="{FF2B5EF4-FFF2-40B4-BE49-F238E27FC236}">
                <a16:creationId xmlns:a16="http://schemas.microsoft.com/office/drawing/2014/main" id="{2F7E69F3-BE66-1183-C557-5B12FDA86B81}"/>
              </a:ext>
            </a:extLst>
          </p:cNvPr>
          <p:cNvSpPr>
            <a:spLocks noGrp="1"/>
          </p:cNvSpPr>
          <p:nvPr>
            <p:ph type="title"/>
          </p:nvPr>
        </p:nvSpPr>
        <p:spPr/>
        <p:txBody>
          <a:bodyPr/>
          <a:lstStyle/>
          <a:p>
            <a:pPr algn="ctr"/>
            <a:r>
              <a:rPr lang="en-US" sz="3200" dirty="0">
                <a:solidFill>
                  <a:schemeClr val="bg2">
                    <a:lumMod val="50000"/>
                  </a:schemeClr>
                </a:solidFill>
              </a:rPr>
              <a:t>Implementation</a:t>
            </a:r>
          </a:p>
        </p:txBody>
      </p:sp>
    </p:spTree>
    <p:extLst>
      <p:ext uri="{BB962C8B-B14F-4D97-AF65-F5344CB8AC3E}">
        <p14:creationId xmlns:p14="http://schemas.microsoft.com/office/powerpoint/2010/main" val="13059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608389" y="1914568"/>
            <a:ext cx="4017405" cy="1982700"/>
          </a:xfrm>
          <a:prstGeom prst="rect">
            <a:avLst/>
          </a:prstGeom>
        </p:spPr>
        <p:txBody>
          <a:bodyPr spcFirstLastPara="1" wrap="square" lIns="91425" tIns="91425" rIns="91425" bIns="91425" anchor="t" anchorCtr="0">
            <a:noAutofit/>
          </a:bodyPr>
          <a:lstStyle/>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Shared Memory Machines are like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a team of friends working together on a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giant puzzle.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In this setup, each friend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(processor)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can directly look at and add pieces to a big table </a:t>
            </a:r>
            <a:r>
              <a:rPr lang="en-US" sz="1400" b="0" i="0" dirty="0">
                <a:solidFill>
                  <a:schemeClr val="accent1">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(shared memory). </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Unlike puzzles where each friend has their own pieces (distributed memory),</a:t>
            </a:r>
          </a:p>
          <a:p>
            <a:pPr algn="ctr"/>
            <a:r>
              <a:rPr lang="en-US" sz="1400" b="0" i="0" dirty="0">
                <a:effectLst/>
                <a:latin typeface="ADLaM Display" panose="02010000000000000000" pitchFamily="2" charset="0"/>
                <a:ea typeface="ADLaM Display" panose="02010000000000000000" pitchFamily="2" charset="0"/>
                <a:cs typeface="ADLaM Display" panose="02010000000000000000" pitchFamily="2" charset="0"/>
              </a:rPr>
              <a:t>here they all share the same set.</a:t>
            </a:r>
          </a:p>
          <a:p>
            <a:pPr algn="ctr"/>
            <a:br>
              <a:rPr lang="en-US" sz="1400" dirty="0">
                <a:latin typeface="ADLaM Display" panose="02010000000000000000" pitchFamily="2" charset="0"/>
                <a:ea typeface="ADLaM Display" panose="02010000000000000000" pitchFamily="2" charset="0"/>
                <a:cs typeface="ADLaM Display" panose="02010000000000000000" pitchFamily="2" charset="0"/>
              </a:rPr>
            </a:br>
            <a:endParaRPr lang="en-US" sz="8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213" name="Google Shape;1213;p27"/>
          <p:cNvSpPr txBox="1">
            <a:spLocks noGrp="1"/>
          </p:cNvSpPr>
          <p:nvPr>
            <p:ph type="title"/>
          </p:nvPr>
        </p:nvSpPr>
        <p:spPr>
          <a:xfrm>
            <a:off x="524118" y="1113982"/>
            <a:ext cx="4306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Sora" panose="020B0604020202020204" charset="0"/>
                <a:ea typeface="ADLaM Display" panose="02010000000000000000" pitchFamily="2" charset="0"/>
                <a:cs typeface="Sora" panose="020B0604020202020204" charset="0"/>
              </a:rPr>
              <a:t>What is Shared Memory Machine Means? </a:t>
            </a:r>
            <a:endParaRPr sz="2400" dirty="0">
              <a:latin typeface="Sora" panose="020B0604020202020204" charset="0"/>
              <a:ea typeface="ADLaM Display" panose="02010000000000000000" pitchFamily="2" charset="0"/>
              <a:cs typeface="Sora" panose="020B0604020202020204" charset="0"/>
            </a:endParaRPr>
          </a:p>
        </p:txBody>
      </p:sp>
      <p:pic>
        <p:nvPicPr>
          <p:cNvPr id="1214" name="Google Shape;1214;p27"/>
          <p:cNvPicPr preferRelativeResize="0">
            <a:picLocks noGrp="1"/>
          </p:cNvPicPr>
          <p:nvPr>
            <p:ph type="pic" idx="2"/>
          </p:nvPr>
        </p:nvPicPr>
        <p:blipFill rotWithShape="1">
          <a:blip r:embed="rId3"/>
          <a:srcRect l="1841" r="1841"/>
          <a:stretch/>
        </p:blipFill>
        <p:spPr>
          <a:xfrm>
            <a:off x="5019725" y="965076"/>
            <a:ext cx="2203377" cy="3213350"/>
          </a:xfrm>
          <a:prstGeom prst="rect">
            <a:avLst/>
          </a:prstGeom>
        </p:spPr>
      </p:pic>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836BA7EF-36B8-1F83-C9AD-B29BFEB25B01}"/>
              </a:ext>
            </a:extLst>
          </p:cNvPr>
          <p:cNvSpPr/>
          <p:nvPr/>
        </p:nvSpPr>
        <p:spPr>
          <a:xfrm>
            <a:off x="592111" y="1901038"/>
            <a:ext cx="4171448" cy="212848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B572A0-7257-C06B-DA07-F5C512B17C12}"/>
              </a:ext>
            </a:extLst>
          </p:cNvPr>
          <p:cNvSpPr txBox="1"/>
          <p:nvPr/>
        </p:nvSpPr>
        <p:spPr>
          <a:xfrm>
            <a:off x="676507" y="713678"/>
            <a:ext cx="7753815" cy="461665"/>
          </a:xfrm>
          <a:prstGeom prst="rect">
            <a:avLst/>
          </a:prstGeom>
          <a:noFill/>
        </p:spPr>
        <p:txBody>
          <a:bodyPr wrap="square" rtlCol="0">
            <a:spAutoFit/>
          </a:bodyPr>
          <a:lstStyle/>
          <a:p>
            <a:pPr algn="ctr"/>
            <a:r>
              <a:rPr lang="en-US" sz="2400" b="1" dirty="0">
                <a:solidFill>
                  <a:schemeClr val="bg2">
                    <a:lumMod val="50000"/>
                  </a:schemeClr>
                </a:solidFill>
              </a:rPr>
              <a:t>Shared Memory Runtime Options</a:t>
            </a:r>
          </a:p>
        </p:txBody>
      </p:sp>
      <p:sp>
        <p:nvSpPr>
          <p:cNvPr id="4" name="TextBox 3">
            <a:extLst>
              <a:ext uri="{FF2B5EF4-FFF2-40B4-BE49-F238E27FC236}">
                <a16:creationId xmlns:a16="http://schemas.microsoft.com/office/drawing/2014/main" id="{224DC02F-DF48-FE2C-BE65-39173304EB95}"/>
              </a:ext>
            </a:extLst>
          </p:cNvPr>
          <p:cNvSpPr txBox="1"/>
          <p:nvPr/>
        </p:nvSpPr>
        <p:spPr>
          <a:xfrm>
            <a:off x="780585" y="1269824"/>
            <a:ext cx="5731727" cy="738664"/>
          </a:xfrm>
          <a:prstGeom prst="rect">
            <a:avLst/>
          </a:prstGeom>
          <a:noFill/>
        </p:spPr>
        <p:txBody>
          <a:bodyPr wrap="square" rtlCol="0">
            <a:spAutoFit/>
          </a:bodyPr>
          <a:lstStyle/>
          <a:p>
            <a:r>
              <a:rPr lang="en-US" dirty="0"/>
              <a:t>The </a:t>
            </a:r>
            <a:r>
              <a:rPr lang="en-US" dirty="0" err="1"/>
              <a:t>eXtremeDB</a:t>
            </a:r>
            <a:r>
              <a:rPr lang="en-US" dirty="0"/>
              <a:t> runtime must be informed of shared memory configuration through runtime options. The shared memory options are OS specific.</a:t>
            </a:r>
          </a:p>
        </p:txBody>
      </p:sp>
      <p:sp>
        <p:nvSpPr>
          <p:cNvPr id="5" name="TextBox 4">
            <a:extLst>
              <a:ext uri="{FF2B5EF4-FFF2-40B4-BE49-F238E27FC236}">
                <a16:creationId xmlns:a16="http://schemas.microsoft.com/office/drawing/2014/main" id="{604E372C-6491-D917-21CB-730374B39EE1}"/>
              </a:ext>
            </a:extLst>
          </p:cNvPr>
          <p:cNvSpPr txBox="1"/>
          <p:nvPr/>
        </p:nvSpPr>
        <p:spPr>
          <a:xfrm>
            <a:off x="862361" y="2387084"/>
            <a:ext cx="3248722" cy="369332"/>
          </a:xfrm>
          <a:prstGeom prst="rect">
            <a:avLst/>
          </a:prstGeom>
          <a:noFill/>
        </p:spPr>
        <p:txBody>
          <a:bodyPr wrap="square" rtlCol="0">
            <a:spAutoFit/>
          </a:bodyPr>
          <a:lstStyle/>
          <a:p>
            <a:r>
              <a:rPr lang="en-US" sz="1800" b="1" dirty="0">
                <a:solidFill>
                  <a:schemeClr val="bg2">
                    <a:lumMod val="50000"/>
                  </a:schemeClr>
                </a:solidFill>
              </a:rPr>
              <a:t>For Windows applications</a:t>
            </a:r>
          </a:p>
        </p:txBody>
      </p:sp>
      <p:sp>
        <p:nvSpPr>
          <p:cNvPr id="6" name="TextBox 5">
            <a:extLst>
              <a:ext uri="{FF2B5EF4-FFF2-40B4-BE49-F238E27FC236}">
                <a16:creationId xmlns:a16="http://schemas.microsoft.com/office/drawing/2014/main" id="{D1650064-E8C7-4ECF-1844-DF346FD1A1C3}"/>
              </a:ext>
            </a:extLst>
          </p:cNvPr>
          <p:cNvSpPr txBox="1"/>
          <p:nvPr/>
        </p:nvSpPr>
        <p:spPr>
          <a:xfrm>
            <a:off x="862361" y="3037443"/>
            <a:ext cx="6921190" cy="1384995"/>
          </a:xfrm>
          <a:prstGeom prst="rect">
            <a:avLst/>
          </a:prstGeom>
          <a:noFill/>
        </p:spPr>
        <p:txBody>
          <a:bodyPr wrap="square" rtlCol="0">
            <a:spAutoFit/>
          </a:bodyPr>
          <a:lstStyle/>
          <a:p>
            <a:r>
              <a:rPr lang="en-US" dirty="0"/>
              <a:t>There are two groups of runtime options: one for determining the scope of the shared memory block name (local or global), and one for determining the security level applied to the shared memory block. The combination of options are applied to the name specified in the shared (named) memory block device. Please see the Native Language APIs section for instructions on setting these runtime options for your development environment.</a:t>
            </a:r>
          </a:p>
        </p:txBody>
      </p:sp>
      <p:pic>
        <p:nvPicPr>
          <p:cNvPr id="8" name="Picture 7">
            <a:extLst>
              <a:ext uri="{FF2B5EF4-FFF2-40B4-BE49-F238E27FC236}">
                <a16:creationId xmlns:a16="http://schemas.microsoft.com/office/drawing/2014/main" id="{2106A21B-13A8-2325-FA74-9FC831EA9CBA}"/>
              </a:ext>
            </a:extLst>
          </p:cNvPr>
          <p:cNvPicPr>
            <a:picLocks noChangeAspect="1"/>
          </p:cNvPicPr>
          <p:nvPr/>
        </p:nvPicPr>
        <p:blipFill>
          <a:blip r:embed="rId2"/>
          <a:stretch>
            <a:fillRect/>
          </a:stretch>
        </p:blipFill>
        <p:spPr>
          <a:xfrm>
            <a:off x="6534616" y="1197443"/>
            <a:ext cx="1895706" cy="1731209"/>
          </a:xfrm>
          <a:prstGeom prst="rect">
            <a:avLst/>
          </a:prstGeom>
        </p:spPr>
      </p:pic>
    </p:spTree>
    <p:extLst>
      <p:ext uri="{BB962C8B-B14F-4D97-AF65-F5344CB8AC3E}">
        <p14:creationId xmlns:p14="http://schemas.microsoft.com/office/powerpoint/2010/main" val="285281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C321120-5F4A-51CE-6890-CEFE90AC36D9}"/>
              </a:ext>
            </a:extLst>
          </p:cNvPr>
          <p:cNvSpPr>
            <a:spLocks noGrp="1"/>
          </p:cNvSpPr>
          <p:nvPr>
            <p:ph type="subTitle" idx="1"/>
          </p:nvPr>
        </p:nvSpPr>
        <p:spPr>
          <a:xfrm>
            <a:off x="661186" y="1112842"/>
            <a:ext cx="4306500" cy="1109967"/>
          </a:xfrm>
        </p:spPr>
        <p:txBody>
          <a:bodyPr/>
          <a:lstStyle/>
          <a:p>
            <a:r>
              <a:rPr lang="en-US" sz="1600" dirty="0"/>
              <a:t>Linux shared memory applications use the POSIX function </a:t>
            </a:r>
            <a:r>
              <a:rPr lang="en-US" sz="1600" dirty="0" err="1"/>
              <a:t>mmap</a:t>
            </a:r>
            <a:r>
              <a:rPr lang="en-US" sz="1600" dirty="0"/>
              <a:t>() to provide mapping of virtual shared memory to a current process. </a:t>
            </a:r>
          </a:p>
        </p:txBody>
      </p:sp>
      <p:sp>
        <p:nvSpPr>
          <p:cNvPr id="3" name="Title 2">
            <a:extLst>
              <a:ext uri="{FF2B5EF4-FFF2-40B4-BE49-F238E27FC236}">
                <a16:creationId xmlns:a16="http://schemas.microsoft.com/office/drawing/2014/main" id="{9EAD273A-93B0-5FEC-9B32-1237C2151244}"/>
              </a:ext>
            </a:extLst>
          </p:cNvPr>
          <p:cNvSpPr>
            <a:spLocks noGrp="1"/>
          </p:cNvSpPr>
          <p:nvPr>
            <p:ph type="title"/>
          </p:nvPr>
        </p:nvSpPr>
        <p:spPr>
          <a:xfrm>
            <a:off x="713225" y="535259"/>
            <a:ext cx="3692457" cy="481116"/>
          </a:xfrm>
        </p:spPr>
        <p:txBody>
          <a:bodyPr/>
          <a:lstStyle/>
          <a:p>
            <a:r>
              <a:rPr lang="en-US" sz="2400" b="0" dirty="0">
                <a:solidFill>
                  <a:srgbClr val="002060"/>
                </a:solidFill>
              </a:rPr>
              <a:t>For Linux applications</a:t>
            </a:r>
          </a:p>
        </p:txBody>
      </p:sp>
      <p:pic>
        <p:nvPicPr>
          <p:cNvPr id="6" name="Picture Placeholder 5">
            <a:extLst>
              <a:ext uri="{FF2B5EF4-FFF2-40B4-BE49-F238E27FC236}">
                <a16:creationId xmlns:a16="http://schemas.microsoft.com/office/drawing/2014/main" id="{D6E67CD5-27BE-EE19-C929-9822DCFE1FCC}"/>
              </a:ext>
            </a:extLst>
          </p:cNvPr>
          <p:cNvPicPr>
            <a:picLocks noGrp="1" noChangeAspect="1"/>
          </p:cNvPicPr>
          <p:nvPr>
            <p:ph type="pic" idx="2"/>
          </p:nvPr>
        </p:nvPicPr>
        <p:blipFill>
          <a:blip r:embed="rId2"/>
          <a:srcRect l="15711" r="15711"/>
          <a:stretch/>
        </p:blipFill>
        <p:spPr>
          <a:xfrm>
            <a:off x="6227275" y="593369"/>
            <a:ext cx="2203500" cy="1629441"/>
          </a:xfrm>
        </p:spPr>
      </p:pic>
      <p:pic>
        <p:nvPicPr>
          <p:cNvPr id="9" name="Picture 8">
            <a:extLst>
              <a:ext uri="{FF2B5EF4-FFF2-40B4-BE49-F238E27FC236}">
                <a16:creationId xmlns:a16="http://schemas.microsoft.com/office/drawing/2014/main" id="{EA513D0F-353A-0435-94BD-70B4326CF6A7}"/>
              </a:ext>
            </a:extLst>
          </p:cNvPr>
          <p:cNvPicPr>
            <a:picLocks noChangeAspect="1"/>
          </p:cNvPicPr>
          <p:nvPr/>
        </p:nvPicPr>
        <p:blipFill>
          <a:blip r:embed="rId3"/>
          <a:stretch>
            <a:fillRect/>
          </a:stretch>
        </p:blipFill>
        <p:spPr>
          <a:xfrm>
            <a:off x="6155473" y="2550198"/>
            <a:ext cx="2275302" cy="1936373"/>
          </a:xfrm>
          <a:prstGeom prst="rect">
            <a:avLst/>
          </a:prstGeom>
          <a:ln>
            <a:noFill/>
          </a:ln>
          <a:effectLst>
            <a:softEdge rad="112500"/>
          </a:effectLst>
        </p:spPr>
      </p:pic>
      <p:sp>
        <p:nvSpPr>
          <p:cNvPr id="10" name="Title 2">
            <a:extLst>
              <a:ext uri="{FF2B5EF4-FFF2-40B4-BE49-F238E27FC236}">
                <a16:creationId xmlns:a16="http://schemas.microsoft.com/office/drawing/2014/main" id="{0196A2B0-3DA9-E093-C792-2DC5FCB3ECB4}"/>
              </a:ext>
            </a:extLst>
          </p:cNvPr>
          <p:cNvSpPr txBox="1">
            <a:spLocks/>
          </p:cNvSpPr>
          <p:nvPr/>
        </p:nvSpPr>
        <p:spPr>
          <a:xfrm>
            <a:off x="879543" y="2439576"/>
            <a:ext cx="3915481" cy="4811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r>
              <a:rPr lang="en-US" sz="2400" b="0" dirty="0">
                <a:solidFill>
                  <a:srgbClr val="002060"/>
                </a:solidFill>
              </a:rPr>
              <a:t>For Unix applications</a:t>
            </a:r>
          </a:p>
        </p:txBody>
      </p:sp>
      <p:sp>
        <p:nvSpPr>
          <p:cNvPr id="11" name="Subtitle 1">
            <a:extLst>
              <a:ext uri="{FF2B5EF4-FFF2-40B4-BE49-F238E27FC236}">
                <a16:creationId xmlns:a16="http://schemas.microsoft.com/office/drawing/2014/main" id="{8DDCA7F2-33EB-3628-9AFF-E4329E1BBEFA}"/>
              </a:ext>
            </a:extLst>
          </p:cNvPr>
          <p:cNvSpPr txBox="1">
            <a:spLocks/>
          </p:cNvSpPr>
          <p:nvPr/>
        </p:nvSpPr>
        <p:spPr>
          <a:xfrm>
            <a:off x="711184" y="2911643"/>
            <a:ext cx="5273304" cy="1696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r>
              <a:rPr lang="en-US" sz="1600" dirty="0">
                <a:solidFill>
                  <a:schemeClr val="tx1"/>
                </a:solidFill>
              </a:rPr>
              <a:t>On Unix systems the shared memory access mode is specified by the Unix specific value of file system access rights. Shared memory and semaphores have the same system of permissions as ordinary files to restrict access by processes of different users and groups.</a:t>
            </a:r>
          </a:p>
        </p:txBody>
      </p:sp>
    </p:spTree>
    <p:extLst>
      <p:ext uri="{BB962C8B-B14F-4D97-AF65-F5344CB8AC3E}">
        <p14:creationId xmlns:p14="http://schemas.microsoft.com/office/powerpoint/2010/main" val="248882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4E496D2-5FD5-1410-7ECC-2D87AAFDDF65}"/>
              </a:ext>
            </a:extLst>
          </p:cNvPr>
          <p:cNvSpPr>
            <a:spLocks noGrp="1"/>
          </p:cNvSpPr>
          <p:nvPr>
            <p:ph type="subTitle" idx="1"/>
          </p:nvPr>
        </p:nvSpPr>
        <p:spPr>
          <a:xfrm>
            <a:off x="415859" y="1382751"/>
            <a:ext cx="5479420" cy="2683727"/>
          </a:xfrm>
        </p:spPr>
        <p:txBody>
          <a:bodyPr/>
          <a:lstStyle/>
          <a:p>
            <a:r>
              <a:rPr lang="en-US" sz="1800" dirty="0"/>
              <a:t>When developing </a:t>
            </a:r>
            <a:r>
              <a:rPr lang="en-US" sz="1800" dirty="0" err="1"/>
              <a:t>eXtremeDB</a:t>
            </a:r>
            <a:r>
              <a:rPr lang="en-US" sz="1800" dirty="0"/>
              <a:t> applications on MacOS it might be necessary to reconfigure system shared memory settings – even for applications that do not intentionally use shared memory. This is because a small amount of shared memory is allocated to processes by default. (Actually, this is not only a Mac problem; some Linux distributions have similar settings by default.)</a:t>
            </a:r>
          </a:p>
        </p:txBody>
      </p:sp>
      <p:sp>
        <p:nvSpPr>
          <p:cNvPr id="3" name="Title 2">
            <a:extLst>
              <a:ext uri="{FF2B5EF4-FFF2-40B4-BE49-F238E27FC236}">
                <a16:creationId xmlns:a16="http://schemas.microsoft.com/office/drawing/2014/main" id="{B3AF1877-7793-E590-D735-5A600C99ACB0}"/>
              </a:ext>
            </a:extLst>
          </p:cNvPr>
          <p:cNvSpPr>
            <a:spLocks noGrp="1"/>
          </p:cNvSpPr>
          <p:nvPr>
            <p:ph type="title"/>
          </p:nvPr>
        </p:nvSpPr>
        <p:spPr>
          <a:xfrm>
            <a:off x="515597" y="708047"/>
            <a:ext cx="5479420" cy="734178"/>
          </a:xfrm>
        </p:spPr>
        <p:txBody>
          <a:bodyPr/>
          <a:lstStyle/>
          <a:p>
            <a:r>
              <a:rPr lang="en-US" sz="1800" dirty="0">
                <a:solidFill>
                  <a:srgbClr val="002060"/>
                </a:solidFill>
              </a:rPr>
              <a:t>Shared memory on MacOS and some Linux systems</a:t>
            </a:r>
          </a:p>
        </p:txBody>
      </p:sp>
      <p:pic>
        <p:nvPicPr>
          <p:cNvPr id="6" name="Picture Placeholder 5">
            <a:extLst>
              <a:ext uri="{FF2B5EF4-FFF2-40B4-BE49-F238E27FC236}">
                <a16:creationId xmlns:a16="http://schemas.microsoft.com/office/drawing/2014/main" id="{76E68053-C24A-3A16-1DA6-9B532FB2021D}"/>
              </a:ext>
            </a:extLst>
          </p:cNvPr>
          <p:cNvPicPr>
            <a:picLocks noGrp="1" noChangeAspect="1"/>
          </p:cNvPicPr>
          <p:nvPr>
            <p:ph type="pic" idx="2"/>
          </p:nvPr>
        </p:nvPicPr>
        <p:blipFill>
          <a:blip r:embed="rId2"/>
          <a:srcRect l="23178" r="23178"/>
          <a:stretch/>
        </p:blipFill>
        <p:spPr>
          <a:xfrm>
            <a:off x="6094755" y="936551"/>
            <a:ext cx="2301340" cy="1788063"/>
          </a:xfrm>
        </p:spPr>
      </p:pic>
    </p:spTree>
    <p:extLst>
      <p:ext uri="{BB962C8B-B14F-4D97-AF65-F5344CB8AC3E}">
        <p14:creationId xmlns:p14="http://schemas.microsoft.com/office/powerpoint/2010/main" val="3678096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BCAABC-B8B6-282F-0624-79711E24F273}"/>
              </a:ext>
            </a:extLst>
          </p:cNvPr>
          <p:cNvSpPr txBox="1"/>
          <p:nvPr/>
        </p:nvSpPr>
        <p:spPr>
          <a:xfrm>
            <a:off x="981306" y="1271240"/>
            <a:ext cx="7010401" cy="2308324"/>
          </a:xfrm>
          <a:prstGeom prst="rect">
            <a:avLst/>
          </a:prstGeom>
          <a:noFill/>
        </p:spPr>
        <p:txBody>
          <a:bodyPr wrap="square" rtlCol="0">
            <a:spAutoFit/>
          </a:bodyPr>
          <a:lstStyle/>
          <a:p>
            <a:r>
              <a:rPr lang="en-US" sz="1600" b="1" dirty="0">
                <a:solidFill>
                  <a:srgbClr val="002060"/>
                </a:solidFill>
              </a:rPr>
              <a:t>To resolve this the default shared memory settings should be changed by editing (or creating) file /</a:t>
            </a:r>
            <a:r>
              <a:rPr lang="en-US" sz="1600" b="1" dirty="0" err="1">
                <a:solidFill>
                  <a:srgbClr val="002060"/>
                </a:solidFill>
              </a:rPr>
              <a:t>etc</a:t>
            </a:r>
            <a:r>
              <a:rPr lang="en-US" sz="1600" b="1" dirty="0">
                <a:solidFill>
                  <a:srgbClr val="002060"/>
                </a:solidFill>
              </a:rPr>
              <a:t>/</a:t>
            </a:r>
            <a:r>
              <a:rPr lang="en-US" sz="1600" b="1" dirty="0" err="1">
                <a:solidFill>
                  <a:srgbClr val="002060"/>
                </a:solidFill>
              </a:rPr>
              <a:t>sysctl.conf</a:t>
            </a:r>
            <a:r>
              <a:rPr lang="en-US" sz="1600" b="1" dirty="0">
                <a:solidFill>
                  <a:srgbClr val="002060"/>
                </a:solidFill>
              </a:rPr>
              <a:t> with the following settings</a:t>
            </a:r>
            <a:r>
              <a:rPr lang="en-US" sz="1600" b="1" dirty="0"/>
              <a:t>:</a:t>
            </a:r>
          </a:p>
          <a:p>
            <a:r>
              <a:rPr lang="en-US" sz="1600" dirty="0"/>
              <a:t> </a:t>
            </a:r>
          </a:p>
          <a:p>
            <a:r>
              <a:rPr lang="en-US" sz="1600" dirty="0"/>
              <a:t>    </a:t>
            </a:r>
            <a:r>
              <a:rPr lang="en-US" sz="1600" dirty="0" err="1"/>
              <a:t>kern.sysv.shmmax</a:t>
            </a:r>
            <a:r>
              <a:rPr lang="en-US" sz="1600" dirty="0"/>
              <a:t>=1073741824</a:t>
            </a:r>
          </a:p>
          <a:p>
            <a:r>
              <a:rPr lang="en-US" sz="1600" dirty="0"/>
              <a:t>    </a:t>
            </a:r>
            <a:r>
              <a:rPr lang="en-US" sz="1600" dirty="0" err="1"/>
              <a:t>kern.sysv.shmall</a:t>
            </a:r>
            <a:r>
              <a:rPr lang="en-US" sz="1600" dirty="0"/>
              <a:t>=262144</a:t>
            </a:r>
          </a:p>
          <a:p>
            <a:r>
              <a:rPr lang="en-US" sz="1600" dirty="0"/>
              <a:t>    </a:t>
            </a:r>
            <a:r>
              <a:rPr lang="en-US" sz="1600" dirty="0" err="1"/>
              <a:t>kern.sysv.shmmin</a:t>
            </a:r>
            <a:r>
              <a:rPr lang="en-US" sz="1600" dirty="0"/>
              <a:t>=1</a:t>
            </a:r>
          </a:p>
          <a:p>
            <a:r>
              <a:rPr lang="en-US" sz="1600" dirty="0"/>
              <a:t>    </a:t>
            </a:r>
            <a:r>
              <a:rPr lang="en-US" sz="1600" dirty="0" err="1"/>
              <a:t>kern.sysv.shmseg</a:t>
            </a:r>
            <a:r>
              <a:rPr lang="en-US" sz="1600" dirty="0"/>
              <a:t>=32</a:t>
            </a:r>
          </a:p>
          <a:p>
            <a:r>
              <a:rPr lang="en-US" sz="1600" dirty="0"/>
              <a:t>    </a:t>
            </a:r>
            <a:r>
              <a:rPr lang="en-US" sz="1600" dirty="0" err="1"/>
              <a:t>kern.sysv.shmmni</a:t>
            </a:r>
            <a:r>
              <a:rPr lang="en-US" sz="1600" dirty="0"/>
              <a:t>=128</a:t>
            </a:r>
          </a:p>
        </p:txBody>
      </p:sp>
    </p:spTree>
    <p:extLst>
      <p:ext uri="{BB962C8B-B14F-4D97-AF65-F5344CB8AC3E}">
        <p14:creationId xmlns:p14="http://schemas.microsoft.com/office/powerpoint/2010/main" val="509722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BA6B5C7-9DB2-4022-B00B-AF9C66B3151E}"/>
              </a:ext>
            </a:extLst>
          </p:cNvPr>
          <p:cNvSpPr>
            <a:spLocks noGrp="1"/>
          </p:cNvSpPr>
          <p:nvPr>
            <p:ph type="subTitle" idx="1"/>
          </p:nvPr>
        </p:nvSpPr>
        <p:spPr>
          <a:xfrm>
            <a:off x="901843" y="3471746"/>
            <a:ext cx="2196600" cy="959006"/>
          </a:xfrm>
        </p:spPr>
        <p:txBody>
          <a:bodyPr/>
          <a:lstStyle/>
          <a:p>
            <a:r>
              <a:rPr lang="en-US" sz="1600" dirty="0"/>
              <a:t>Shared memory applications in C/C#/C++</a:t>
            </a:r>
          </a:p>
        </p:txBody>
      </p:sp>
      <p:sp>
        <p:nvSpPr>
          <p:cNvPr id="3" name="Subtitle 2">
            <a:extLst>
              <a:ext uri="{FF2B5EF4-FFF2-40B4-BE49-F238E27FC236}">
                <a16:creationId xmlns:a16="http://schemas.microsoft.com/office/drawing/2014/main" id="{F380E55C-EC1F-8277-DCCD-B0BF9198ECA8}"/>
              </a:ext>
            </a:extLst>
          </p:cNvPr>
          <p:cNvSpPr>
            <a:spLocks noGrp="1"/>
          </p:cNvSpPr>
          <p:nvPr>
            <p:ph type="subTitle" idx="2"/>
          </p:nvPr>
        </p:nvSpPr>
        <p:spPr>
          <a:xfrm>
            <a:off x="3473632" y="3345265"/>
            <a:ext cx="2347305" cy="959007"/>
          </a:xfrm>
        </p:spPr>
        <p:txBody>
          <a:bodyPr/>
          <a:lstStyle/>
          <a:p>
            <a:r>
              <a:rPr lang="en-US" sz="1600" dirty="0"/>
              <a:t>Java Shared memory applications in Java</a:t>
            </a:r>
          </a:p>
        </p:txBody>
      </p:sp>
      <p:sp>
        <p:nvSpPr>
          <p:cNvPr id="4" name="Subtitle 3">
            <a:extLst>
              <a:ext uri="{FF2B5EF4-FFF2-40B4-BE49-F238E27FC236}">
                <a16:creationId xmlns:a16="http://schemas.microsoft.com/office/drawing/2014/main" id="{FE4302C9-EBAC-AB40-844E-BC0B3B33BC11}"/>
              </a:ext>
            </a:extLst>
          </p:cNvPr>
          <p:cNvSpPr>
            <a:spLocks noGrp="1"/>
          </p:cNvSpPr>
          <p:nvPr>
            <p:ph type="subTitle" idx="3"/>
          </p:nvPr>
        </p:nvSpPr>
        <p:spPr>
          <a:xfrm>
            <a:off x="6045420" y="3285892"/>
            <a:ext cx="2385479" cy="1018379"/>
          </a:xfrm>
        </p:spPr>
        <p:txBody>
          <a:bodyPr/>
          <a:lstStyle/>
          <a:p>
            <a:r>
              <a:rPr lang="en-US" sz="1600" dirty="0"/>
              <a:t>Python Shared memory applications in Python</a:t>
            </a:r>
          </a:p>
        </p:txBody>
      </p:sp>
      <p:sp>
        <p:nvSpPr>
          <p:cNvPr id="5" name="Subtitle 4">
            <a:extLst>
              <a:ext uri="{FF2B5EF4-FFF2-40B4-BE49-F238E27FC236}">
                <a16:creationId xmlns:a16="http://schemas.microsoft.com/office/drawing/2014/main" id="{0CB7876E-8F63-128F-4C77-B16192EA72F1}"/>
              </a:ext>
            </a:extLst>
          </p:cNvPr>
          <p:cNvSpPr>
            <a:spLocks noGrp="1"/>
          </p:cNvSpPr>
          <p:nvPr>
            <p:ph type="subTitle" idx="4"/>
          </p:nvPr>
        </p:nvSpPr>
        <p:spPr>
          <a:xfrm>
            <a:off x="983625" y="2795937"/>
            <a:ext cx="2196600" cy="448374"/>
          </a:xfrm>
        </p:spPr>
        <p:txBody>
          <a:bodyPr/>
          <a:lstStyle/>
          <a:p>
            <a:r>
              <a:rPr lang="en-US" dirty="0">
                <a:solidFill>
                  <a:srgbClr val="002060"/>
                </a:solidFill>
              </a:rPr>
              <a:t>C / C# / C++</a:t>
            </a:r>
          </a:p>
        </p:txBody>
      </p:sp>
      <p:sp>
        <p:nvSpPr>
          <p:cNvPr id="6" name="Subtitle 5">
            <a:extLst>
              <a:ext uri="{FF2B5EF4-FFF2-40B4-BE49-F238E27FC236}">
                <a16:creationId xmlns:a16="http://schemas.microsoft.com/office/drawing/2014/main" id="{10A8B84B-A1A5-8875-92D4-DA09AA45886E}"/>
              </a:ext>
            </a:extLst>
          </p:cNvPr>
          <p:cNvSpPr>
            <a:spLocks noGrp="1"/>
          </p:cNvSpPr>
          <p:nvPr>
            <p:ph type="subTitle" idx="5"/>
          </p:nvPr>
        </p:nvSpPr>
        <p:spPr>
          <a:xfrm>
            <a:off x="3624337" y="2849882"/>
            <a:ext cx="2196600" cy="340484"/>
          </a:xfrm>
        </p:spPr>
        <p:txBody>
          <a:bodyPr/>
          <a:lstStyle/>
          <a:p>
            <a:r>
              <a:rPr lang="en-US" dirty="0">
                <a:solidFill>
                  <a:srgbClr val="002060"/>
                </a:solidFill>
              </a:rPr>
              <a:t>Java</a:t>
            </a:r>
          </a:p>
        </p:txBody>
      </p:sp>
      <p:sp>
        <p:nvSpPr>
          <p:cNvPr id="7" name="Subtitle 6">
            <a:extLst>
              <a:ext uri="{FF2B5EF4-FFF2-40B4-BE49-F238E27FC236}">
                <a16:creationId xmlns:a16="http://schemas.microsoft.com/office/drawing/2014/main" id="{A3D3464A-0985-6C67-BE5A-66A0C916807A}"/>
              </a:ext>
            </a:extLst>
          </p:cNvPr>
          <p:cNvSpPr>
            <a:spLocks noGrp="1"/>
          </p:cNvSpPr>
          <p:nvPr>
            <p:ph type="subTitle" idx="6"/>
          </p:nvPr>
        </p:nvSpPr>
        <p:spPr>
          <a:xfrm>
            <a:off x="6045550" y="2694486"/>
            <a:ext cx="2196600" cy="517221"/>
          </a:xfrm>
        </p:spPr>
        <p:txBody>
          <a:bodyPr/>
          <a:lstStyle/>
          <a:p>
            <a:r>
              <a:rPr lang="en-US" dirty="0">
                <a:solidFill>
                  <a:srgbClr val="002060"/>
                </a:solidFill>
              </a:rPr>
              <a:t>Python</a:t>
            </a:r>
          </a:p>
        </p:txBody>
      </p:sp>
      <p:sp>
        <p:nvSpPr>
          <p:cNvPr id="8" name="Title 7">
            <a:extLst>
              <a:ext uri="{FF2B5EF4-FFF2-40B4-BE49-F238E27FC236}">
                <a16:creationId xmlns:a16="http://schemas.microsoft.com/office/drawing/2014/main" id="{3B830A71-7503-2A49-9D45-EF17C8E128CD}"/>
              </a:ext>
            </a:extLst>
          </p:cNvPr>
          <p:cNvSpPr>
            <a:spLocks noGrp="1"/>
          </p:cNvSpPr>
          <p:nvPr>
            <p:ph type="title"/>
          </p:nvPr>
        </p:nvSpPr>
        <p:spPr/>
        <p:txBody>
          <a:bodyPr/>
          <a:lstStyle/>
          <a:p>
            <a:r>
              <a:rPr lang="en-US" b="1" i="0" dirty="0">
                <a:solidFill>
                  <a:srgbClr val="003366"/>
                </a:solidFill>
                <a:effectLst/>
                <a:latin typeface="Arial" panose="020B0604020202020204" pitchFamily="34" charset="0"/>
              </a:rPr>
              <a:t>Native Language APIs</a:t>
            </a:r>
            <a:br>
              <a:rPr lang="en-US" b="1" i="0" dirty="0">
                <a:solidFill>
                  <a:srgbClr val="003366"/>
                </a:solidFill>
                <a:effectLst/>
                <a:latin typeface="Arial" panose="020B0604020202020204" pitchFamily="34" charset="0"/>
              </a:rPr>
            </a:br>
            <a:br>
              <a:rPr lang="en-US" dirty="0"/>
            </a:br>
            <a:endParaRPr lang="en-US" dirty="0"/>
          </a:p>
        </p:txBody>
      </p:sp>
      <p:sp>
        <p:nvSpPr>
          <p:cNvPr id="9" name="TextBox 8">
            <a:extLst>
              <a:ext uri="{FF2B5EF4-FFF2-40B4-BE49-F238E27FC236}">
                <a16:creationId xmlns:a16="http://schemas.microsoft.com/office/drawing/2014/main" id="{38BC5224-ABD5-BB7A-62C8-D45E44265584}"/>
              </a:ext>
            </a:extLst>
          </p:cNvPr>
          <p:cNvSpPr txBox="1"/>
          <p:nvPr/>
        </p:nvSpPr>
        <p:spPr>
          <a:xfrm>
            <a:off x="770833" y="1417088"/>
            <a:ext cx="7439262" cy="830997"/>
          </a:xfrm>
          <a:prstGeom prst="rect">
            <a:avLst/>
          </a:prstGeom>
          <a:noFill/>
        </p:spPr>
        <p:txBody>
          <a:bodyPr wrap="square" rtlCol="0">
            <a:spAutoFit/>
          </a:bodyPr>
          <a:lstStyle/>
          <a:p>
            <a:r>
              <a:rPr lang="en-US" sz="1600" b="0" i="0" dirty="0">
                <a:solidFill>
                  <a:srgbClr val="333333"/>
                </a:solidFill>
                <a:effectLst/>
                <a:latin typeface="Arial" panose="020B0604020202020204" pitchFamily="34" charset="0"/>
              </a:rPr>
              <a:t>The APIs for shared memory applications are specific to the programming language used. Please use the links below to view detailed explanations and examples for your development environment:</a:t>
            </a:r>
            <a:endParaRPr lang="en-US" sz="1600" dirty="0"/>
          </a:p>
        </p:txBody>
      </p:sp>
    </p:spTree>
    <p:extLst>
      <p:ext uri="{BB962C8B-B14F-4D97-AF65-F5344CB8AC3E}">
        <p14:creationId xmlns:p14="http://schemas.microsoft.com/office/powerpoint/2010/main" val="55700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Communication</a:t>
            </a:r>
            <a:endParaRPr dirty="0">
              <a:latin typeface="Sora" panose="020B0604020202020204" charset="0"/>
              <a:ea typeface="ADLaM Display" panose="02010000000000000000" pitchFamily="2" charset="0"/>
              <a:cs typeface="Sora" panose="020B0604020202020204" charset="0"/>
            </a:endParaRPr>
          </a:p>
        </p:txBody>
      </p:sp>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Sora" panose="020B0604020202020204" charset="0"/>
                <a:ea typeface="ADLaM Display" panose="02010000000000000000" pitchFamily="2" charset="0"/>
                <a:cs typeface="Sora" panose="020B0604020202020204" charset="0"/>
              </a:rPr>
              <a:t>How can we Imagine SMM?</a:t>
            </a:r>
            <a:endParaRPr dirty="0">
              <a:latin typeface="Sora" panose="020B0604020202020204" charset="0"/>
              <a:ea typeface="ADLaM Display" panose="02010000000000000000" pitchFamily="2" charset="0"/>
              <a:cs typeface="Sora" panose="020B0604020202020204" charset="0"/>
            </a:endParaRPr>
          </a:p>
        </p:txBody>
      </p:sp>
      <p:sp>
        <p:nvSpPr>
          <p:cNvPr id="1501" name="Google Shape;1501;p29"/>
          <p:cNvSpPr txBox="1">
            <a:spLocks noGrp="1"/>
          </p:cNvSpPr>
          <p:nvPr>
            <p:ph type="subTitle" idx="1"/>
          </p:nvPr>
        </p:nvSpPr>
        <p:spPr>
          <a:xfrm>
            <a:off x="3773103" y="2639614"/>
            <a:ext cx="2742000" cy="15068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Communication is as simple as talking or pointing to parts of the puzzle on the shared table.</a:t>
            </a:r>
          </a:p>
          <a:p>
            <a:pPr marL="0" lvl="0" indent="0" algn="ctr" rtl="0">
              <a:spcBef>
                <a:spcPts val="0"/>
              </a:spcBef>
              <a:spcAft>
                <a:spcPts val="0"/>
              </a:spcAft>
              <a:buNone/>
            </a:pPr>
            <a:r>
              <a:rPr lang="en-US" b="1" dirty="0">
                <a:solidFill>
                  <a:schemeClr val="accent1">
                    <a:lumMod val="50000"/>
                  </a:schemeClr>
                </a:solidFill>
              </a:rPr>
              <a:t>Process is done with another one and shared memory like access point for each process by reading and writing</a:t>
            </a:r>
          </a:p>
        </p:txBody>
      </p:sp>
      <p:sp>
        <p:nvSpPr>
          <p:cNvPr id="1502" name="Google Shape;1502;p29"/>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tx1"/>
                </a:solidFill>
              </a:rPr>
              <a:t>Imagine friends sitting around a big table working </a:t>
            </a:r>
            <a:r>
              <a:rPr lang="en-US" b="1" dirty="0">
                <a:solidFill>
                  <a:schemeClr val="accent1">
                    <a:lumMod val="50000"/>
                  </a:schemeClr>
                </a:solidFill>
              </a:rPr>
              <a:t>(Shared memory) </a:t>
            </a:r>
            <a:r>
              <a:rPr lang="en-US" b="1" dirty="0">
                <a:solidFill>
                  <a:schemeClr val="tx1"/>
                </a:solidFill>
              </a:rPr>
              <a:t>on different sections of the puzzle </a:t>
            </a:r>
            <a:r>
              <a:rPr lang="en-US" b="1" dirty="0">
                <a:solidFill>
                  <a:schemeClr val="accent1">
                    <a:lumMod val="50000"/>
                  </a:schemeClr>
                </a:solidFill>
              </a:rPr>
              <a:t>(each process)</a:t>
            </a:r>
            <a:r>
              <a:rPr lang="en-US" b="1" dirty="0">
                <a:solidFill>
                  <a:schemeClr val="tx1"/>
                </a:solidFill>
              </a:rPr>
              <a:t>.</a:t>
            </a:r>
          </a:p>
          <a:p>
            <a:pPr marL="0" lvl="0" indent="0" algn="l" rtl="0">
              <a:spcBef>
                <a:spcPts val="0"/>
              </a:spcBef>
              <a:spcAft>
                <a:spcPts val="0"/>
              </a:spcAft>
              <a:buNone/>
            </a:pPr>
            <a:r>
              <a:rPr lang="en-US" b="1" dirty="0">
                <a:solidFill>
                  <a:schemeClr val="tx1"/>
                </a:solidFill>
              </a:rPr>
              <a:t>They can easily see what others are doing and share pieces since they all use the same table.</a:t>
            </a:r>
          </a:p>
        </p:txBody>
      </p:sp>
      <p:sp>
        <p:nvSpPr>
          <p:cNvPr id="1503" name="Google Shape;1503;p29"/>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Sora" panose="020B0604020202020204" charset="0"/>
                <a:ea typeface="ADLaM Display" panose="02010000000000000000" pitchFamily="2" charset="0"/>
                <a:cs typeface="Sora" panose="020B0604020202020204" charset="0"/>
              </a:rPr>
              <a:t>Working Together</a:t>
            </a:r>
          </a:p>
        </p:txBody>
      </p:sp>
      <p:grpSp>
        <p:nvGrpSpPr>
          <p:cNvPr id="1504" name="Google Shape;1504;p29"/>
          <p:cNvGrpSpPr/>
          <p:nvPr/>
        </p:nvGrpSpPr>
        <p:grpSpPr>
          <a:xfrm>
            <a:off x="7225068" y="358221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959933" y="2357479"/>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414297" y="1204526"/>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l"/>
            <a:r>
              <a:rPr lang="en-US" sz="2800" b="1" i="0" dirty="0">
                <a:effectLst/>
                <a:latin typeface="Sora" panose="020B0604020202020204" charset="0"/>
                <a:ea typeface="ADLaM Display" panose="02010000000000000000" pitchFamily="2" charset="0"/>
                <a:cs typeface="Sora" panose="020B0604020202020204" charset="0"/>
              </a:rPr>
              <a:t>Types of Shared Memory Architectures?</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66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Everyone in the library has equal access to all the books and </a:t>
            </a:r>
            <a:endParaRPr lang="ar-EG" b="1" dirty="0"/>
          </a:p>
          <a:p>
            <a:pPr marL="0" lvl="0" indent="0" algn="ctr" rtl="0">
              <a:spcBef>
                <a:spcPts val="0"/>
              </a:spcBef>
              <a:spcAft>
                <a:spcPts val="0"/>
              </a:spcAft>
              <a:buNone/>
            </a:pPr>
            <a:r>
              <a:rPr lang="en-US" b="1" dirty="0"/>
              <a:t>resources.</a:t>
            </a:r>
            <a:endParaRPr lang="ar-EG" b="1" dirty="0"/>
          </a:p>
          <a:p>
            <a:pPr marL="0" lvl="0" indent="0" algn="ctr" rtl="0">
              <a:spcBef>
                <a:spcPts val="0"/>
              </a:spcBef>
              <a:spcAft>
                <a:spcPts val="0"/>
              </a:spcAft>
              <a:buNone/>
            </a:pPr>
            <a:r>
              <a:rPr lang="en-US" b="1" dirty="0"/>
              <a:t>No matter where you sit, the time it takes to get a book is the same for everyone</a:t>
            </a:r>
            <a:endParaRPr lang="ar-EG" b="1" dirty="0"/>
          </a:p>
          <a:p>
            <a:pPr marL="0" lvl="0" indent="0" algn="ctr" rtl="0">
              <a:spcBef>
                <a:spcPts val="0"/>
              </a:spcBef>
              <a:spcAft>
                <a:spcPts val="0"/>
              </a:spcAft>
              <a:buNone/>
            </a:pPr>
            <a:r>
              <a:rPr lang="en-US" b="1" dirty="0">
                <a:solidFill>
                  <a:schemeClr val="accent1">
                    <a:lumMod val="50000"/>
                  </a:schemeClr>
                </a:solidFill>
              </a:rPr>
              <a:t> each processor has equal access time to any part of the shared memory</a:t>
            </a:r>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3534568" y="2444334"/>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The café has different sections, and the time it takes to get a coffee may vary depending on where you're seated.</a:t>
            </a:r>
          </a:p>
          <a:p>
            <a:pPr marL="0" lvl="0" indent="0" algn="ctr" rtl="1">
              <a:spcBef>
                <a:spcPts val="0"/>
              </a:spcBef>
              <a:spcAft>
                <a:spcPts val="0"/>
              </a:spcAft>
              <a:buNone/>
            </a:pPr>
            <a:r>
              <a:rPr lang="en-US" b="1" dirty="0"/>
              <a:t>Those sitting near the coffee counter get their coffee faster than those at a distance.</a:t>
            </a:r>
          </a:p>
          <a:p>
            <a:pPr marL="0" lvl="0" indent="0" algn="ctr" rtl="1">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3534568" y="153882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744624E-9912-9C3C-B545-719190374A3E}"/>
              </a:ext>
            </a:extLst>
          </p:cNvPr>
          <p:cNvSpPr txBox="1"/>
          <p:nvPr/>
        </p:nvSpPr>
        <p:spPr>
          <a:xfrm>
            <a:off x="5858256" y="1886397"/>
            <a:ext cx="3206496" cy="177069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a:solidFill>
                  <a:schemeClr val="accent1">
                    <a:lumMod val="50000"/>
                  </a:schemeClr>
                </a:solidFill>
                <a:latin typeface="Open Sans" pitchFamily="2" charset="0"/>
                <a:ea typeface="Open Sans" pitchFamily="2" charset="0"/>
                <a:cs typeface="Open Sans" pitchFamily="2" charset="0"/>
              </a:rPr>
              <a:t>access times to different parts of the shared memory may vary. It's like some parts of the memory are closer to specific processors, and accessing data in those areas is faster for the nearby processors.</a:t>
            </a:r>
          </a:p>
        </p:txBody>
      </p:sp>
      <p:cxnSp>
        <p:nvCxnSpPr>
          <p:cNvPr id="5" name="Connector: Curved 4">
            <a:extLst>
              <a:ext uri="{FF2B5EF4-FFF2-40B4-BE49-F238E27FC236}">
                <a16:creationId xmlns:a16="http://schemas.microsoft.com/office/drawing/2014/main" id="{9FF73247-800F-6861-4B71-033D76AB7928}"/>
              </a:ext>
            </a:extLst>
          </p:cNvPr>
          <p:cNvCxnSpPr>
            <a:stCxn id="1596" idx="2"/>
            <a:endCxn id="2" idx="2"/>
          </p:cNvCxnSpPr>
          <p:nvPr/>
        </p:nvCxnSpPr>
        <p:spPr>
          <a:xfrm rot="5400000" flipH="1" flipV="1">
            <a:off x="5732989" y="2556974"/>
            <a:ext cx="628393" cy="2828636"/>
          </a:xfrm>
          <a:prstGeom prst="curvedConnector3">
            <a:avLst>
              <a:gd name="adj1" fmla="val -36379"/>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algn="ctr"/>
            <a:r>
              <a:rPr lang="en-US" sz="2800" b="1" i="0" dirty="0">
                <a:effectLst/>
                <a:latin typeface="Sora" panose="020B0604020202020204" charset="0"/>
                <a:ea typeface="ADLaM Display" panose="02010000000000000000" pitchFamily="2" charset="0"/>
                <a:cs typeface="Sora" panose="020B0604020202020204" charset="0"/>
              </a:rPr>
              <a:t>Scientific Definition</a:t>
            </a:r>
            <a:endParaRPr lang="en-US" sz="2800" dirty="0">
              <a:latin typeface="Sora" panose="020B0604020202020204" charset="0"/>
              <a:ea typeface="ADLaM Display" panose="02010000000000000000" pitchFamily="2" charset="0"/>
              <a:cs typeface="Sora" panose="020B0604020202020204" charset="0"/>
            </a:endParaRPr>
          </a:p>
        </p:txBody>
      </p:sp>
      <p:sp>
        <p:nvSpPr>
          <p:cNvPr id="1592" name="Google Shape;1592;p30"/>
          <p:cNvSpPr txBox="1">
            <a:spLocks noGrp="1"/>
          </p:cNvSpPr>
          <p:nvPr>
            <p:ph type="subTitle" idx="4"/>
          </p:nvPr>
        </p:nvSpPr>
        <p:spPr>
          <a:xfrm>
            <a:off x="901850" y="1268886"/>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uniform memory access (UMA)</a:t>
            </a:r>
          </a:p>
        </p:txBody>
      </p:sp>
      <p:sp>
        <p:nvSpPr>
          <p:cNvPr id="1594" name="Google Shape;1594;p30"/>
          <p:cNvSpPr txBox="1">
            <a:spLocks noGrp="1"/>
          </p:cNvSpPr>
          <p:nvPr>
            <p:ph type="subTitle" idx="1"/>
          </p:nvPr>
        </p:nvSpPr>
        <p:spPr>
          <a:xfrm>
            <a:off x="901850" y="2070454"/>
            <a:ext cx="2196600" cy="1594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shared memory multiprocessor systems, all processors access a single memory through an interconnection network, ensuring equal access time and speed</a:t>
            </a:r>
          </a:p>
          <a:p>
            <a:pPr marL="0" lvl="0" indent="0" algn="ctr" rtl="0">
              <a:spcBef>
                <a:spcPts val="0"/>
              </a:spcBef>
              <a:spcAft>
                <a:spcPts val="0"/>
              </a:spcAft>
              <a:buNone/>
            </a:pPr>
            <a:r>
              <a:rPr lang="en-US" b="1" dirty="0"/>
              <a:t>it is also known as </a:t>
            </a:r>
            <a:r>
              <a:rPr lang="en-US" b="1" dirty="0">
                <a:solidFill>
                  <a:schemeClr val="accent1">
                    <a:lumMod val="50000"/>
                  </a:schemeClr>
                </a:solidFill>
              </a:rPr>
              <a:t>SMP (Symmetric multiprocessor) systems.</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6" name="Google Shape;1596;p30"/>
          <p:cNvSpPr txBox="1">
            <a:spLocks noGrp="1"/>
          </p:cNvSpPr>
          <p:nvPr>
            <p:ph type="subTitle" idx="3"/>
          </p:nvPr>
        </p:nvSpPr>
        <p:spPr>
          <a:xfrm>
            <a:off x="5429309" y="2310075"/>
            <a:ext cx="2196600" cy="184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In this model, each processor connects to </a:t>
            </a:r>
            <a:r>
              <a:rPr lang="en-US" b="1" dirty="0">
                <a:solidFill>
                  <a:schemeClr val="accent1">
                    <a:lumMod val="50000"/>
                  </a:schemeClr>
                </a:solidFill>
              </a:rPr>
              <a:t>dedicated memory</a:t>
            </a:r>
            <a:r>
              <a:rPr lang="en-US" b="1" dirty="0"/>
              <a:t>, creating a unified address space with variable memory access times based on processor distance. </a:t>
            </a:r>
            <a:endParaRPr lang="ar-EG" b="1" dirty="0"/>
          </a:p>
          <a:p>
            <a:pPr marL="0" lvl="0" indent="0" algn="ctr" rtl="0">
              <a:spcBef>
                <a:spcPts val="0"/>
              </a:spcBef>
              <a:spcAft>
                <a:spcPts val="0"/>
              </a:spcAft>
              <a:buNone/>
            </a:pPr>
            <a:r>
              <a:rPr lang="en-US" b="1" dirty="0"/>
              <a:t>Access to any memory location is achieved using </a:t>
            </a:r>
            <a:r>
              <a:rPr lang="en-US" b="1" dirty="0">
                <a:solidFill>
                  <a:schemeClr val="accent1">
                    <a:lumMod val="50000"/>
                  </a:schemeClr>
                </a:solidFill>
              </a:rPr>
              <a:t>physical addresses</a:t>
            </a:r>
            <a:r>
              <a:rPr lang="en-US" b="1" dirty="0"/>
              <a:t>.</a:t>
            </a:r>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a:p>
            <a:pPr marL="0" lvl="0" indent="0" algn="ctr" rtl="0">
              <a:spcBef>
                <a:spcPts val="0"/>
              </a:spcBef>
              <a:spcAft>
                <a:spcPts val="0"/>
              </a:spcAft>
              <a:buNone/>
            </a:pPr>
            <a:endParaRPr lang="en-US" b="1" dirty="0"/>
          </a:p>
        </p:txBody>
      </p:sp>
      <p:sp>
        <p:nvSpPr>
          <p:cNvPr id="1597" name="Google Shape;1597;p30"/>
          <p:cNvSpPr txBox="1">
            <a:spLocks noGrp="1"/>
          </p:cNvSpPr>
          <p:nvPr>
            <p:ph type="subTitle" idx="6"/>
          </p:nvPr>
        </p:nvSpPr>
        <p:spPr>
          <a:xfrm>
            <a:off x="5429309" y="1508852"/>
            <a:ext cx="2196600" cy="80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Non-uniform memory access (NUMA)</a:t>
            </a: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1" name="Picture 3" descr="Vs versus letters icon Royalty Free Vector Image">
            <a:extLst>
              <a:ext uri="{FF2B5EF4-FFF2-40B4-BE49-F238E27FC236}">
                <a16:creationId xmlns:a16="http://schemas.microsoft.com/office/drawing/2014/main" id="{9EE838EC-0DE2-146D-760B-50C7ED08A9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3518" y1="51738" x2="63564" y2="56296"/>
                        <a14:foregroundMark x1="63463" y1="46111" x2="63480" y2="47784"/>
                        <a14:foregroundMark x1="58236" y1="59143" x2="51952" y2="62500"/>
                        <a14:foregroundMark x1="63564" y1="56296" x2="62224" y2="57012"/>
                        <a14:foregroundMark x1="51952" y1="62500" x2="50851" y2="62222"/>
                        <a14:backgroundMark x1="60861" y1="49444" x2="63664" y2="49444"/>
                        <a14:backgroundMark x1="62963" y1="58241" x2="58659" y2="57315"/>
                        <a14:backgroundMark x1="63263" y1="49444" x2="66967" y2="51296"/>
                        <a14:backgroundMark x1="60260" y1="60000" x2="58058" y2="58796"/>
                        <a14:backgroundMark x1="57658" y1="58241" x2="57558" y2="59074"/>
                      </a14:backgroundRemoval>
                    </a14:imgEffect>
                  </a14:imgLayer>
                </a14:imgProps>
              </a:ext>
              <a:ext uri="{28A0092B-C50C-407E-A947-70E740481C1C}">
                <a14:useLocalDpi xmlns:a14="http://schemas.microsoft.com/office/drawing/2010/main" val="0"/>
              </a:ext>
            </a:extLst>
          </a:blip>
          <a:srcRect/>
          <a:stretch>
            <a:fillRect/>
          </a:stretch>
        </p:blipFill>
        <p:spPr bwMode="auto">
          <a:xfrm>
            <a:off x="3346011" y="1508852"/>
            <a:ext cx="2079307"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191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pic>
        <p:nvPicPr>
          <p:cNvPr id="1026" name="Picture 2" descr="Difference between Uniform Memory Access (UMA) and Non-Uniform Memory  Access (NUMA). - YouTube">
            <a:extLst>
              <a:ext uri="{FF2B5EF4-FFF2-40B4-BE49-F238E27FC236}">
                <a16:creationId xmlns:a16="http://schemas.microsoft.com/office/drawing/2014/main" id="{3AE77D90-5802-14BB-D1D6-960787998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45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4635829F-653E-F781-7ACC-B63719696369}"/>
              </a:ext>
            </a:extLst>
          </p:cNvPr>
          <p:cNvGraphicFramePr>
            <a:graphicFrameLocks noGrp="1"/>
          </p:cNvGraphicFramePr>
          <p:nvPr>
            <p:extLst>
              <p:ext uri="{D42A27DB-BD31-4B8C-83A1-F6EECF244321}">
                <p14:modId xmlns:p14="http://schemas.microsoft.com/office/powerpoint/2010/main" val="2794532427"/>
              </p:ext>
            </p:extLst>
          </p:nvPr>
        </p:nvGraphicFramePr>
        <p:xfrm>
          <a:off x="697042" y="642873"/>
          <a:ext cx="7749915" cy="3857754"/>
        </p:xfrm>
        <a:graphic>
          <a:graphicData uri="http://schemas.openxmlformats.org/drawingml/2006/table">
            <a:tbl>
              <a:tblPr>
                <a:tableStyleId>{3C2FFA5D-87B4-456A-9821-1D502468CF0F}</a:tableStyleId>
              </a:tblPr>
              <a:tblGrid>
                <a:gridCol w="2583305">
                  <a:extLst>
                    <a:ext uri="{9D8B030D-6E8A-4147-A177-3AD203B41FA5}">
                      <a16:colId xmlns:a16="http://schemas.microsoft.com/office/drawing/2014/main" val="1896281997"/>
                    </a:ext>
                  </a:extLst>
                </a:gridCol>
                <a:gridCol w="2583305">
                  <a:extLst>
                    <a:ext uri="{9D8B030D-6E8A-4147-A177-3AD203B41FA5}">
                      <a16:colId xmlns:a16="http://schemas.microsoft.com/office/drawing/2014/main" val="696338556"/>
                    </a:ext>
                  </a:extLst>
                </a:gridCol>
                <a:gridCol w="2583305">
                  <a:extLst>
                    <a:ext uri="{9D8B030D-6E8A-4147-A177-3AD203B41FA5}">
                      <a16:colId xmlns:a16="http://schemas.microsoft.com/office/drawing/2014/main" val="1323997898"/>
                    </a:ext>
                  </a:extLst>
                </a:gridCol>
              </a:tblGrid>
              <a:tr h="324232">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Features</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UMA</a:t>
                      </a:r>
                    </a:p>
                  </a:txBody>
                  <a:tcPr marL="64056" marR="64056" marT="64056" marB="64056"/>
                </a:tc>
                <a:tc>
                  <a:txBody>
                    <a:bodyPr/>
                    <a:lstStyle/>
                    <a:p>
                      <a:pPr algn="l" fontAlgn="t"/>
                      <a:r>
                        <a:rPr lang="en-US" sz="1000" b="1" dirty="0">
                          <a:solidFill>
                            <a:srgbClr val="000000"/>
                          </a:solidFill>
                          <a:effectLst/>
                          <a:latin typeface="Open Sans" pitchFamily="2" charset="0"/>
                          <a:ea typeface="Open Sans" pitchFamily="2" charset="0"/>
                          <a:cs typeface="Open Sans" pitchFamily="2" charset="0"/>
                        </a:rPr>
                        <a:t>NUMA</a:t>
                      </a:r>
                    </a:p>
                  </a:txBody>
                  <a:tcPr marL="64056" marR="64056" marT="64056" marB="64056"/>
                </a:tc>
                <a:extLst>
                  <a:ext uri="{0D108BD9-81ED-4DB2-BD59-A6C34878D82A}">
                    <a16:rowId xmlns:a16="http://schemas.microsoft.com/office/drawing/2014/main" val="2002104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Full Forms</a:t>
                      </a:r>
                    </a:p>
                  </a:txBody>
                  <a:tcPr marL="42704" marR="42704" marT="42704" marB="42704"/>
                </a:tc>
                <a:tc>
                  <a:txBody>
                    <a:bodyPr/>
                    <a:lstStyle/>
                    <a:p>
                      <a:pPr lvl="1" algn="ctr" fontAlgn="t"/>
                      <a:r>
                        <a:rPr lang="en-US" sz="1000" b="0" dirty="0">
                          <a:solidFill>
                            <a:srgbClr val="333333"/>
                          </a:solidFill>
                          <a:effectLst/>
                          <a:latin typeface="Open Sans" pitchFamily="2" charset="0"/>
                          <a:ea typeface="Open Sans" pitchFamily="2" charset="0"/>
                          <a:cs typeface="Open Sans" pitchFamily="2" charset="0"/>
                        </a:rPr>
                        <a:t>UMA is an abbreviation for Uniform Memory Access.</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NUMA is an abbreviation for Non-Uniform Memory Access.</a:t>
                      </a:r>
                    </a:p>
                  </a:txBody>
                  <a:tcPr marL="42704" marR="42704" marT="42704" marB="42704" anchor="ctr"/>
                </a:tc>
                <a:extLst>
                  <a:ext uri="{0D108BD9-81ED-4DB2-BD59-A6C34878D82A}">
                    <a16:rowId xmlns:a16="http://schemas.microsoft.com/office/drawing/2014/main" val="1015394449"/>
                  </a:ext>
                </a:extLst>
              </a:tr>
              <a:tr h="45102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Controller</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a single memory controller.</a:t>
                      </a:r>
                    </a:p>
                  </a:txBody>
                  <a:tcPr marL="42704" marR="42704" marT="42704" marB="42704" anchor="ctr"/>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contains several memory controllers.</a:t>
                      </a:r>
                    </a:p>
                  </a:txBody>
                  <a:tcPr marL="42704" marR="42704" marT="42704" marB="42704" anchor="ctr"/>
                </a:tc>
                <a:extLst>
                  <a:ext uri="{0D108BD9-81ED-4DB2-BD59-A6C34878D82A}">
                    <a16:rowId xmlns:a16="http://schemas.microsoft.com/office/drawing/2014/main" val="1727388762"/>
                  </a:ext>
                </a:extLst>
              </a:tr>
              <a:tr h="651216">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 Time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contains balanced or equal memory access time.</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time changes according to the distance of the microprocessor.</a:t>
                      </a:r>
                    </a:p>
                  </a:txBody>
                  <a:tcPr marL="42704" marR="42704" marT="42704" marB="42704" anchor="ctr"/>
                </a:tc>
                <a:extLst>
                  <a:ext uri="{0D108BD9-81ED-4DB2-BD59-A6C34878D82A}">
                    <a16:rowId xmlns:a16="http://schemas.microsoft.com/office/drawing/2014/main" val="3394396528"/>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Memory Access</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slow.</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Its memory access is faster.</a:t>
                      </a:r>
                    </a:p>
                  </a:txBody>
                  <a:tcPr marL="42704" marR="42704" marT="42704" marB="42704" anchor="ctr"/>
                </a:tc>
                <a:extLst>
                  <a:ext uri="{0D108BD9-81ED-4DB2-BD59-A6C34878D82A}">
                    <a16:rowId xmlns:a16="http://schemas.microsoft.com/office/drawing/2014/main" val="3487082234"/>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Suitability</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time-sharing and general-purpose applications.</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is mainly utilized in time-critical and real-time apps.</a:t>
                      </a:r>
                    </a:p>
                  </a:txBody>
                  <a:tcPr marL="42704" marR="42704" marT="42704" marB="42704" anchor="ctr"/>
                </a:tc>
                <a:extLst>
                  <a:ext uri="{0D108BD9-81ED-4DB2-BD59-A6C34878D82A}">
                    <a16:rowId xmlns:a16="http://schemas.microsoft.com/office/drawing/2014/main" val="1224004055"/>
                  </a:ext>
                </a:extLst>
              </a:tr>
              <a:tr h="274873">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Bandwidth</a:t>
                      </a:r>
                    </a:p>
                  </a:txBody>
                  <a:tcPr marL="42704" marR="42704" marT="42704" marB="42704"/>
                </a:tc>
                <a:tc>
                  <a:txBody>
                    <a:bodyPr/>
                    <a:lstStyle/>
                    <a:p>
                      <a:pPr algn="ctr" fontAlgn="t"/>
                      <a:r>
                        <a:rPr lang="en-US" sz="1000" b="0">
                          <a:solidFill>
                            <a:srgbClr val="333333"/>
                          </a:solidFill>
                          <a:effectLst/>
                          <a:latin typeface="Open Sans" pitchFamily="2" charset="0"/>
                          <a:ea typeface="Open Sans" pitchFamily="2" charset="0"/>
                          <a:cs typeface="Open Sans" pitchFamily="2" charset="0"/>
                        </a:rPr>
                        <a:t>It has limited bandwidth.</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has more bandwidth.</a:t>
                      </a:r>
                    </a:p>
                  </a:txBody>
                  <a:tcPr marL="42704" marR="42704" marT="42704" marB="42704" anchor="ctr"/>
                </a:tc>
                <a:extLst>
                  <a:ext uri="{0D108BD9-81ED-4DB2-BD59-A6C34878D82A}">
                    <a16:rowId xmlns:a16="http://schemas.microsoft.com/office/drawing/2014/main" val="198480299"/>
                  </a:ext>
                </a:extLst>
              </a:tr>
              <a:tr h="627178">
                <a:tc>
                  <a:txBody>
                    <a:bodyPr/>
                    <a:lstStyle/>
                    <a:p>
                      <a:pPr algn="just" fontAlgn="t"/>
                      <a:r>
                        <a:rPr lang="en-US" sz="1000" b="1" dirty="0">
                          <a:solidFill>
                            <a:srgbClr val="333333"/>
                          </a:solidFill>
                          <a:effectLst/>
                          <a:latin typeface="Open Sans" pitchFamily="2" charset="0"/>
                          <a:ea typeface="Open Sans" pitchFamily="2" charset="0"/>
                          <a:cs typeface="Open Sans" pitchFamily="2" charset="0"/>
                        </a:rPr>
                        <a:t>Bus type</a:t>
                      </a:r>
                    </a:p>
                  </a:txBody>
                  <a:tcPr marL="42704" marR="42704" marT="42704" marB="42704"/>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single, multiple, and crossbar buses.</a:t>
                      </a:r>
                    </a:p>
                  </a:txBody>
                  <a:tcPr marL="42704" marR="42704" marT="42704" marB="42704" anchor="ctr"/>
                </a:tc>
                <a:tc>
                  <a:txBody>
                    <a:bodyPr/>
                    <a:lstStyle/>
                    <a:p>
                      <a:pPr algn="ctr" fontAlgn="t"/>
                      <a:r>
                        <a:rPr lang="en-US" sz="1000" b="0" dirty="0">
                          <a:solidFill>
                            <a:srgbClr val="333333"/>
                          </a:solidFill>
                          <a:effectLst/>
                          <a:latin typeface="Open Sans" pitchFamily="2" charset="0"/>
                          <a:ea typeface="Open Sans" pitchFamily="2" charset="0"/>
                          <a:cs typeface="Open Sans" pitchFamily="2" charset="0"/>
                        </a:rPr>
                        <a:t>It employs hierarchical and tree-structured buses and network connections.</a:t>
                      </a:r>
                    </a:p>
                  </a:txBody>
                  <a:tcPr marL="42704" marR="42704" marT="42704" marB="42704" anchor="ctr"/>
                </a:tc>
                <a:extLst>
                  <a:ext uri="{0D108BD9-81ED-4DB2-BD59-A6C34878D82A}">
                    <a16:rowId xmlns:a16="http://schemas.microsoft.com/office/drawing/2014/main" val="3372092653"/>
                  </a:ext>
                </a:extLst>
              </a:tr>
            </a:tbl>
          </a:graphicData>
        </a:graphic>
      </p:graphicFrame>
    </p:spTree>
    <p:extLst>
      <p:ext uri="{BB962C8B-B14F-4D97-AF65-F5344CB8AC3E}">
        <p14:creationId xmlns:p14="http://schemas.microsoft.com/office/powerpoint/2010/main" val="2555920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Advantages on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901979" y="2503625"/>
            <a:ext cx="2192313" cy="1668300"/>
          </a:xfrm>
        </p:spPr>
        <p:txBody>
          <a:bodyPr/>
          <a:lstStyle/>
          <a:p>
            <a:r>
              <a:rPr lang="en-US" b="1" dirty="0"/>
              <a:t>Working on the same </a:t>
            </a:r>
          </a:p>
          <a:p>
            <a:r>
              <a:rPr lang="en-US" b="1" dirty="0"/>
              <a:t>puzzle table is simpler </a:t>
            </a:r>
          </a:p>
          <a:p>
            <a:r>
              <a:rPr lang="en-US" b="1" dirty="0"/>
              <a:t>than managing </a:t>
            </a:r>
          </a:p>
          <a:p>
            <a:r>
              <a:rPr lang="en-US" b="1" dirty="0"/>
              <a:t>separate ones for each </a:t>
            </a:r>
          </a:p>
          <a:p>
            <a:r>
              <a:rPr lang="en-US" b="1" dirty="0"/>
              <a:t>friend.</a:t>
            </a:r>
            <a:endParaRPr lang="ar-EG" b="1" dirty="0"/>
          </a:p>
          <a:p>
            <a:endParaRPr lang="en-US" b="1" dirty="0"/>
          </a:p>
          <a:p>
            <a:pPr algn="ctr"/>
            <a:r>
              <a:rPr lang="en-US" b="1" dirty="0">
                <a:solidFill>
                  <a:schemeClr val="accent1">
                    <a:lumMod val="50000"/>
                  </a:schemeClr>
                </a:solidFill>
              </a:rPr>
              <a:t>Programming for </a:t>
            </a:r>
          </a:p>
          <a:p>
            <a:pPr algn="ctr"/>
            <a:r>
              <a:rPr lang="en-US" b="1" dirty="0">
                <a:solidFill>
                  <a:schemeClr val="accent1">
                    <a:lumMod val="50000"/>
                  </a:schemeClr>
                </a:solidFill>
              </a:rPr>
              <a:t>shared memory</a:t>
            </a:r>
          </a:p>
          <a:p>
            <a:pPr algn="ctr"/>
            <a:r>
              <a:rPr lang="en-US" b="1" dirty="0">
                <a:solidFill>
                  <a:schemeClr val="accent1">
                    <a:lumMod val="50000"/>
                  </a:schemeClr>
                </a:solidFill>
              </a:rPr>
              <a:t>systems is generally </a:t>
            </a:r>
          </a:p>
          <a:p>
            <a:pPr algn="ctr"/>
            <a:r>
              <a:rPr lang="en-US" b="1" dirty="0">
                <a:solidFill>
                  <a:schemeClr val="accent1">
                    <a:lumMod val="50000"/>
                  </a:schemeClr>
                </a:solidFill>
              </a:rPr>
              <a:t>Easier</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p:txBody>
          <a:bodyPr/>
          <a:lstStyle/>
          <a:p>
            <a:r>
              <a:rPr lang="en-US" b="1" dirty="0"/>
              <a:t>All friends share the</a:t>
            </a:r>
            <a:r>
              <a:rPr lang="ar-EG" b="1" dirty="0"/>
              <a:t> </a:t>
            </a:r>
          </a:p>
          <a:p>
            <a:r>
              <a:rPr lang="en-US" b="1" dirty="0"/>
              <a:t>same puzzle pieces, </a:t>
            </a:r>
            <a:endParaRPr lang="ar-EG" b="1" dirty="0"/>
          </a:p>
          <a:p>
            <a:r>
              <a:rPr lang="en-US" b="1" dirty="0"/>
              <a:t>making the best use of </a:t>
            </a:r>
            <a:endParaRPr lang="ar-EG" b="1" dirty="0"/>
          </a:p>
          <a:p>
            <a:r>
              <a:rPr lang="en-US" b="1" dirty="0"/>
              <a:t>Resources</a:t>
            </a:r>
            <a:endParaRPr lang="ar-EG" b="1" dirty="0"/>
          </a:p>
          <a:p>
            <a:endParaRPr lang="ar-EG" b="1" dirty="0">
              <a:solidFill>
                <a:schemeClr val="accent1">
                  <a:lumMod val="50000"/>
                </a:schemeClr>
              </a:solidFill>
            </a:endParaRPr>
          </a:p>
          <a:p>
            <a:pPr algn="ctr"/>
            <a:r>
              <a:rPr lang="en-US" b="1" dirty="0">
                <a:solidFill>
                  <a:schemeClr val="accent1">
                    <a:lumMod val="50000"/>
                  </a:schemeClr>
                </a:solidFill>
              </a:rPr>
              <a:t>Shared Memory </a:t>
            </a:r>
            <a:endParaRPr lang="ar-EG" b="1" dirty="0">
              <a:solidFill>
                <a:schemeClr val="accent1">
                  <a:lumMod val="50000"/>
                </a:schemeClr>
              </a:solidFill>
            </a:endParaRPr>
          </a:p>
          <a:p>
            <a:pPr algn="ctr"/>
            <a:r>
              <a:rPr lang="en-US" b="1" dirty="0">
                <a:solidFill>
                  <a:schemeClr val="accent1">
                    <a:lumMod val="50000"/>
                  </a:schemeClr>
                </a:solidFill>
              </a:rPr>
              <a:t>Machines efficiently </a:t>
            </a:r>
            <a:endParaRPr lang="ar-EG" b="1" dirty="0">
              <a:solidFill>
                <a:schemeClr val="accent1">
                  <a:lumMod val="50000"/>
                </a:schemeClr>
              </a:solidFill>
            </a:endParaRPr>
          </a:p>
          <a:p>
            <a:pPr algn="ctr"/>
            <a:r>
              <a:rPr lang="en-US" b="1" dirty="0">
                <a:solidFill>
                  <a:schemeClr val="accent1">
                    <a:lumMod val="50000"/>
                  </a:schemeClr>
                </a:solidFill>
              </a:rPr>
              <a:t>share data and</a:t>
            </a:r>
            <a:endParaRPr lang="ar-EG" b="1" dirty="0">
              <a:solidFill>
                <a:schemeClr val="accent1">
                  <a:lumMod val="50000"/>
                </a:schemeClr>
              </a:solidFill>
            </a:endParaRPr>
          </a:p>
          <a:p>
            <a:pPr algn="ctr"/>
            <a:r>
              <a:rPr lang="en-US" b="1" dirty="0">
                <a:solidFill>
                  <a:schemeClr val="accent1">
                    <a:lumMod val="50000"/>
                  </a:schemeClr>
                </a:solidFill>
              </a:rPr>
              <a:t>variables among </a:t>
            </a:r>
            <a:endParaRPr lang="ar-EG" b="1" dirty="0">
              <a:solidFill>
                <a:schemeClr val="accent1">
                  <a:lumMod val="50000"/>
                </a:schemeClr>
              </a:solidFill>
            </a:endParaRPr>
          </a:p>
          <a:p>
            <a:pPr algn="ctr"/>
            <a:r>
              <a:rPr lang="en-US" b="1" dirty="0">
                <a:solidFill>
                  <a:schemeClr val="accent1">
                    <a:lumMod val="50000"/>
                  </a:schemeClr>
                </a:solidFill>
              </a:rPr>
              <a:t>processors</a:t>
            </a:r>
          </a:p>
        </p:txBody>
      </p:sp>
      <p:sp>
        <p:nvSpPr>
          <p:cNvPr id="13" name="Subtitle 12">
            <a:extLst>
              <a:ext uri="{FF2B5EF4-FFF2-40B4-BE49-F238E27FC236}">
                <a16:creationId xmlns:a16="http://schemas.microsoft.com/office/drawing/2014/main" id="{26C49AE4-8246-1CE3-A59F-4C25AEF70A11}"/>
              </a:ext>
            </a:extLst>
          </p:cNvPr>
          <p:cNvSpPr>
            <a:spLocks noGrp="1"/>
          </p:cNvSpPr>
          <p:nvPr>
            <p:ph type="subTitle" idx="6"/>
          </p:nvPr>
        </p:nvSpPr>
        <p:spPr>
          <a:xfrm>
            <a:off x="3192905" y="1636950"/>
            <a:ext cx="2749518" cy="572700"/>
          </a:xfrm>
        </p:spPr>
        <p:txBody>
          <a:bodyPr/>
          <a:lstStyle/>
          <a:p>
            <a:pPr algn="ctr"/>
            <a:r>
              <a:rPr lang="en-US" dirty="0"/>
              <a:t>Quick Collaboration</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225655" y="1636950"/>
            <a:ext cx="1544959"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Simplicity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5827848" y="16369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Sharing Resources</a:t>
            </a:r>
          </a:p>
        </p:txBody>
      </p:sp>
      <p:sp>
        <p:nvSpPr>
          <p:cNvPr id="5" name="Subtitle 8">
            <a:extLst>
              <a:ext uri="{FF2B5EF4-FFF2-40B4-BE49-F238E27FC236}">
                <a16:creationId xmlns:a16="http://schemas.microsoft.com/office/drawing/2014/main" id="{D323C94E-500E-79D7-FB65-5677EE477337}"/>
              </a:ext>
            </a:extLst>
          </p:cNvPr>
          <p:cNvSpPr txBox="1">
            <a:spLocks/>
          </p:cNvSpPr>
          <p:nvPr/>
        </p:nvSpPr>
        <p:spPr>
          <a:xfrm>
            <a:off x="3473635" y="2503625"/>
            <a:ext cx="2196600" cy="16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r>
              <a:rPr lang="en-US" b="1" dirty="0"/>
              <a:t>Friends can quickly </a:t>
            </a:r>
            <a:endParaRPr lang="ar-EG" b="1" dirty="0"/>
          </a:p>
          <a:p>
            <a:r>
              <a:rPr lang="en-US" b="1" dirty="0"/>
              <a:t>exchange pieces and </a:t>
            </a:r>
            <a:endParaRPr lang="ar-EG" b="1" dirty="0"/>
          </a:p>
          <a:p>
            <a:r>
              <a:rPr lang="en-US" b="1" dirty="0"/>
              <a:t>ideas by using the </a:t>
            </a:r>
            <a:endParaRPr lang="ar-EG" b="1" dirty="0"/>
          </a:p>
          <a:p>
            <a:r>
              <a:rPr lang="en-US" b="1" dirty="0"/>
              <a:t>shared puzzle table</a:t>
            </a:r>
            <a:endParaRPr lang="ar-EG" b="1" dirty="0"/>
          </a:p>
          <a:p>
            <a:endParaRPr lang="ar-EG" b="1" dirty="0"/>
          </a:p>
          <a:p>
            <a:pPr algn="ctr"/>
            <a:r>
              <a:rPr lang="en-US" b="1" dirty="0"/>
              <a:t> </a:t>
            </a:r>
            <a:r>
              <a:rPr lang="en-US" b="1" dirty="0">
                <a:solidFill>
                  <a:schemeClr val="accent1">
                    <a:lumMod val="50000"/>
                  </a:schemeClr>
                </a:solidFill>
              </a:rPr>
              <a:t>processors</a:t>
            </a:r>
            <a:endParaRPr lang="ar-EG" b="1" dirty="0">
              <a:solidFill>
                <a:schemeClr val="accent1">
                  <a:lumMod val="50000"/>
                </a:schemeClr>
              </a:solidFill>
            </a:endParaRPr>
          </a:p>
          <a:p>
            <a:pPr algn="ctr"/>
            <a:r>
              <a:rPr lang="en-US" b="1" dirty="0">
                <a:solidFill>
                  <a:schemeClr val="accent1">
                    <a:lumMod val="50000"/>
                  </a:schemeClr>
                </a:solidFill>
              </a:rPr>
              <a:t>communicate faster </a:t>
            </a:r>
            <a:endParaRPr lang="ar-EG" b="1" dirty="0">
              <a:solidFill>
                <a:schemeClr val="accent1">
                  <a:lumMod val="50000"/>
                </a:schemeClr>
              </a:solidFill>
            </a:endParaRPr>
          </a:p>
          <a:p>
            <a:pPr algn="ctr"/>
            <a:r>
              <a:rPr lang="en-US" b="1" dirty="0">
                <a:solidFill>
                  <a:schemeClr val="accent1">
                    <a:lumMod val="50000"/>
                  </a:schemeClr>
                </a:solidFill>
              </a:rPr>
              <a:t>due to direct access to </a:t>
            </a:r>
            <a:endParaRPr lang="ar-EG" b="1" dirty="0">
              <a:solidFill>
                <a:schemeClr val="accent1">
                  <a:lumMod val="50000"/>
                </a:schemeClr>
              </a:solidFill>
            </a:endParaRPr>
          </a:p>
          <a:p>
            <a:pPr algn="ctr"/>
            <a:r>
              <a:rPr lang="en-US" b="1" dirty="0">
                <a:solidFill>
                  <a:schemeClr val="accent1">
                    <a:lumMod val="50000"/>
                  </a:schemeClr>
                </a:solidFill>
              </a:rPr>
              <a:t>shared memory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V="1">
            <a:off x="901979" y="1923299"/>
            <a:ext cx="323676" cy="1414475"/>
          </a:xfrm>
          <a:prstGeom prst="curvedConnector3">
            <a:avLst>
              <a:gd name="adj1" fmla="val 17062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Curved 16">
            <a:extLst>
              <a:ext uri="{FF2B5EF4-FFF2-40B4-BE49-F238E27FC236}">
                <a16:creationId xmlns:a16="http://schemas.microsoft.com/office/drawing/2014/main" id="{0EDD35F6-17F9-AFA1-9ED2-07BD4EF5ACC8}"/>
              </a:ext>
            </a:extLst>
          </p:cNvPr>
          <p:cNvCxnSpPr>
            <a:cxnSpLocks/>
            <a:stCxn id="13" idx="1"/>
            <a:endCxn id="5" idx="1"/>
          </p:cNvCxnSpPr>
          <p:nvPr/>
        </p:nvCxnSpPr>
        <p:spPr>
          <a:xfrm rot="10800000" flipH="1" flipV="1">
            <a:off x="3192905" y="1923299"/>
            <a:ext cx="280730" cy="1414475"/>
          </a:xfrm>
          <a:prstGeom prst="curvedConnector3">
            <a:avLst>
              <a:gd name="adj1" fmla="val -8143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8242021" y="1923300"/>
            <a:ext cx="217573" cy="1414475"/>
          </a:xfrm>
          <a:prstGeom prst="curvedConnector3">
            <a:avLst>
              <a:gd name="adj1" fmla="val -105068"/>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626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4" name="Title 3">
            <a:extLst>
              <a:ext uri="{FF2B5EF4-FFF2-40B4-BE49-F238E27FC236}">
                <a16:creationId xmlns:a16="http://schemas.microsoft.com/office/drawing/2014/main" id="{63492B9B-E31A-A43D-3118-450A1893A0DD}"/>
              </a:ext>
            </a:extLst>
          </p:cNvPr>
          <p:cNvSpPr>
            <a:spLocks noGrp="1"/>
          </p:cNvSpPr>
          <p:nvPr>
            <p:ph type="title"/>
          </p:nvPr>
        </p:nvSpPr>
        <p:spPr/>
        <p:txBody>
          <a:bodyPr/>
          <a:lstStyle/>
          <a:p>
            <a:pPr algn="ctr"/>
            <a:r>
              <a:rPr lang="en-US" dirty="0"/>
              <a:t>Challenges faced with SMM?</a:t>
            </a:r>
          </a:p>
        </p:txBody>
      </p:sp>
      <p:sp>
        <p:nvSpPr>
          <p:cNvPr id="9" name="Subtitle 8">
            <a:extLst>
              <a:ext uri="{FF2B5EF4-FFF2-40B4-BE49-F238E27FC236}">
                <a16:creationId xmlns:a16="http://schemas.microsoft.com/office/drawing/2014/main" id="{BE776212-CA3A-8974-3684-6C844BC66A3A}"/>
              </a:ext>
            </a:extLst>
          </p:cNvPr>
          <p:cNvSpPr>
            <a:spLocks noGrp="1"/>
          </p:cNvSpPr>
          <p:nvPr>
            <p:ph type="subTitle" idx="1"/>
          </p:nvPr>
        </p:nvSpPr>
        <p:spPr>
          <a:xfrm>
            <a:off x="1802670" y="2316248"/>
            <a:ext cx="2192313" cy="1668300"/>
          </a:xfrm>
        </p:spPr>
        <p:txBody>
          <a:bodyPr/>
          <a:lstStyle/>
          <a:p>
            <a:pPr algn="ctr"/>
            <a:r>
              <a:rPr lang="en-US" b="1" dirty="0"/>
              <a:t>If too many friends </a:t>
            </a:r>
          </a:p>
          <a:p>
            <a:pPr algn="ctr"/>
            <a:r>
              <a:rPr lang="en-US" b="1" dirty="0"/>
              <a:t>want to use the same </a:t>
            </a:r>
          </a:p>
          <a:p>
            <a:pPr algn="ctr"/>
            <a:r>
              <a:rPr lang="en-US" b="1" dirty="0"/>
              <a:t>puzzle table, it might </a:t>
            </a:r>
          </a:p>
          <a:p>
            <a:pPr algn="ctr"/>
            <a:r>
              <a:rPr lang="en-US" b="1" dirty="0"/>
              <a:t>get crowded</a:t>
            </a:r>
          </a:p>
          <a:p>
            <a:pPr algn="ctr"/>
            <a:r>
              <a:rPr lang="en-US" b="1" dirty="0">
                <a:solidFill>
                  <a:schemeClr val="accent1">
                    <a:lumMod val="50000"/>
                  </a:schemeClr>
                </a:solidFill>
              </a:rPr>
              <a:t> </a:t>
            </a:r>
          </a:p>
          <a:p>
            <a:pPr algn="ctr"/>
            <a:r>
              <a:rPr lang="en-US" b="1" dirty="0">
                <a:solidFill>
                  <a:schemeClr val="accent1">
                    <a:lumMod val="50000"/>
                  </a:schemeClr>
                </a:solidFill>
              </a:rPr>
              <a:t>scalability can be a </a:t>
            </a:r>
          </a:p>
          <a:p>
            <a:pPr algn="ctr"/>
            <a:r>
              <a:rPr lang="en-US" b="1" dirty="0">
                <a:solidFill>
                  <a:schemeClr val="accent1">
                    <a:lumMod val="50000"/>
                  </a:schemeClr>
                </a:solidFill>
              </a:rPr>
              <a:t>challenge in large </a:t>
            </a:r>
          </a:p>
          <a:p>
            <a:pPr algn="ctr"/>
            <a:r>
              <a:rPr lang="en-US" b="1" dirty="0">
                <a:solidFill>
                  <a:schemeClr val="accent1">
                    <a:lumMod val="50000"/>
                  </a:schemeClr>
                </a:solidFill>
              </a:rPr>
              <a:t>shared memory </a:t>
            </a:r>
          </a:p>
          <a:p>
            <a:pPr algn="ctr"/>
            <a:r>
              <a:rPr lang="en-US" b="1" dirty="0">
                <a:solidFill>
                  <a:schemeClr val="accent1">
                    <a:lumMod val="50000"/>
                  </a:schemeClr>
                </a:solidFill>
              </a:rPr>
              <a:t>systems.</a:t>
            </a:r>
          </a:p>
        </p:txBody>
      </p:sp>
      <p:sp>
        <p:nvSpPr>
          <p:cNvPr id="11" name="Subtitle 10">
            <a:extLst>
              <a:ext uri="{FF2B5EF4-FFF2-40B4-BE49-F238E27FC236}">
                <a16:creationId xmlns:a16="http://schemas.microsoft.com/office/drawing/2014/main" id="{2ABAA779-8A00-2E6F-0704-BF1C59217070}"/>
              </a:ext>
            </a:extLst>
          </p:cNvPr>
          <p:cNvSpPr>
            <a:spLocks noGrp="1"/>
          </p:cNvSpPr>
          <p:nvPr>
            <p:ph type="subTitle" idx="3"/>
          </p:nvPr>
        </p:nvSpPr>
        <p:spPr>
          <a:xfrm>
            <a:off x="5149019" y="2316248"/>
            <a:ext cx="2196600" cy="1668300"/>
          </a:xfrm>
        </p:spPr>
        <p:txBody>
          <a:bodyPr/>
          <a:lstStyle/>
          <a:p>
            <a:pPr algn="ctr"/>
            <a:r>
              <a:rPr lang="en-US" b="1" dirty="0">
                <a:solidFill>
                  <a:schemeClr val="tx1"/>
                </a:solidFill>
              </a:rPr>
              <a:t>Organizing who works </a:t>
            </a:r>
          </a:p>
          <a:p>
            <a:pPr algn="ctr"/>
            <a:r>
              <a:rPr lang="en-US" b="1" dirty="0">
                <a:solidFill>
                  <a:schemeClr val="tx1"/>
                </a:solidFill>
              </a:rPr>
              <a:t>on what part of the </a:t>
            </a:r>
          </a:p>
          <a:p>
            <a:pPr algn="ctr"/>
            <a:r>
              <a:rPr lang="en-US" b="1" dirty="0">
                <a:solidFill>
                  <a:schemeClr val="tx1"/>
                </a:solidFill>
              </a:rPr>
              <a:t>puzzle needs careful </a:t>
            </a:r>
          </a:p>
          <a:p>
            <a:pPr algn="ctr"/>
            <a:r>
              <a:rPr lang="en-US" b="1" dirty="0">
                <a:solidFill>
                  <a:schemeClr val="tx1"/>
                </a:solidFill>
              </a:rPr>
              <a:t>Planning</a:t>
            </a:r>
          </a:p>
          <a:p>
            <a:pPr algn="ctr"/>
            <a:endParaRPr lang="en-US" b="1" dirty="0">
              <a:solidFill>
                <a:schemeClr val="accent1">
                  <a:lumMod val="50000"/>
                </a:schemeClr>
              </a:solidFill>
            </a:endParaRPr>
          </a:p>
          <a:p>
            <a:pPr algn="ctr"/>
            <a:r>
              <a:rPr lang="en-US" b="1" dirty="0">
                <a:solidFill>
                  <a:schemeClr val="accent1">
                    <a:lumMod val="50000"/>
                  </a:schemeClr>
                </a:solidFill>
              </a:rPr>
              <a:t>programming for large-</a:t>
            </a:r>
          </a:p>
          <a:p>
            <a:pPr algn="ctr"/>
            <a:r>
              <a:rPr lang="en-US" b="1" dirty="0">
                <a:solidFill>
                  <a:schemeClr val="accent1">
                    <a:lumMod val="50000"/>
                  </a:schemeClr>
                </a:solidFill>
              </a:rPr>
              <a:t>scale shared memory </a:t>
            </a:r>
          </a:p>
          <a:p>
            <a:pPr algn="ctr"/>
            <a:r>
              <a:rPr lang="en-US" b="1" dirty="0">
                <a:solidFill>
                  <a:schemeClr val="accent1">
                    <a:lumMod val="50000"/>
                  </a:schemeClr>
                </a:solidFill>
              </a:rPr>
              <a:t>systems can be complex</a:t>
            </a:r>
          </a:p>
        </p:txBody>
      </p:sp>
      <p:sp>
        <p:nvSpPr>
          <p:cNvPr id="2" name="Subtitle 12">
            <a:extLst>
              <a:ext uri="{FF2B5EF4-FFF2-40B4-BE49-F238E27FC236}">
                <a16:creationId xmlns:a16="http://schemas.microsoft.com/office/drawing/2014/main" id="{9EEB0F4D-08F2-E8C1-849D-51DD45A30790}"/>
              </a:ext>
            </a:extLst>
          </p:cNvPr>
          <p:cNvSpPr txBox="1">
            <a:spLocks/>
          </p:cNvSpPr>
          <p:nvPr/>
        </p:nvSpPr>
        <p:spPr>
          <a:xfrm>
            <a:off x="158295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Too Many Friends </a:t>
            </a:r>
          </a:p>
          <a:p>
            <a:pPr algn="ctr"/>
            <a:r>
              <a:rPr lang="en-US" dirty="0"/>
              <a:t>(Scalability)</a:t>
            </a:r>
          </a:p>
        </p:txBody>
      </p:sp>
      <p:sp>
        <p:nvSpPr>
          <p:cNvPr id="3" name="Subtitle 12">
            <a:extLst>
              <a:ext uri="{FF2B5EF4-FFF2-40B4-BE49-F238E27FC236}">
                <a16:creationId xmlns:a16="http://schemas.microsoft.com/office/drawing/2014/main" id="{D01AEC9B-BE6C-FAB4-C3F0-0C9D60F98731}"/>
              </a:ext>
            </a:extLst>
          </p:cNvPr>
          <p:cNvSpPr txBox="1">
            <a:spLocks/>
          </p:cNvSpPr>
          <p:nvPr/>
        </p:nvSpPr>
        <p:spPr>
          <a:xfrm>
            <a:off x="4929303" y="1522650"/>
            <a:ext cx="2631746"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ctr"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algn="ctr"/>
            <a:r>
              <a:rPr lang="en-US" dirty="0"/>
              <a:t>Programming </a:t>
            </a:r>
          </a:p>
          <a:p>
            <a:pPr algn="ctr"/>
            <a:r>
              <a:rPr lang="en-US" dirty="0"/>
              <a:t>Complexity</a:t>
            </a:r>
          </a:p>
        </p:txBody>
      </p:sp>
      <p:cxnSp>
        <p:nvCxnSpPr>
          <p:cNvPr id="8" name="Connector: Curved 7">
            <a:extLst>
              <a:ext uri="{FF2B5EF4-FFF2-40B4-BE49-F238E27FC236}">
                <a16:creationId xmlns:a16="http://schemas.microsoft.com/office/drawing/2014/main" id="{9EDBFFF6-7EEF-1D82-639A-F24EACB81E4B}"/>
              </a:ext>
            </a:extLst>
          </p:cNvPr>
          <p:cNvCxnSpPr>
            <a:cxnSpLocks/>
            <a:stCxn id="2" idx="1"/>
            <a:endCxn id="9" idx="1"/>
          </p:cNvCxnSpPr>
          <p:nvPr/>
        </p:nvCxnSpPr>
        <p:spPr>
          <a:xfrm rot="10800000" flipH="1" flipV="1">
            <a:off x="1582952" y="1809000"/>
            <a:ext cx="219717" cy="1341398"/>
          </a:xfrm>
          <a:prstGeom prst="curvedConnector3">
            <a:avLst>
              <a:gd name="adj1" fmla="val -10404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257CD1DD-7A43-359F-CC77-1246550E454F}"/>
              </a:ext>
            </a:extLst>
          </p:cNvPr>
          <p:cNvCxnSpPr>
            <a:stCxn id="3" idx="3"/>
            <a:endCxn id="11" idx="3"/>
          </p:cNvCxnSpPr>
          <p:nvPr/>
        </p:nvCxnSpPr>
        <p:spPr>
          <a:xfrm flipH="1">
            <a:off x="7345619" y="1809000"/>
            <a:ext cx="215430" cy="1341398"/>
          </a:xfrm>
          <a:prstGeom prst="curvedConnector3">
            <a:avLst>
              <a:gd name="adj1" fmla="val -10611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937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1731</Words>
  <Application>Microsoft Office PowerPoint</Application>
  <PresentationFormat>On-screen Show (16:9)</PresentationFormat>
  <Paragraphs>188</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Sora</vt:lpstr>
      <vt:lpstr>Open Sans</vt:lpstr>
      <vt:lpstr>ADLaM Display</vt:lpstr>
      <vt:lpstr>Arial</vt:lpstr>
      <vt:lpstr>Nirmala UI</vt:lpstr>
      <vt:lpstr>Aptos</vt:lpstr>
      <vt:lpstr>Software Engineering Business Plan by Slidesgo</vt:lpstr>
      <vt:lpstr>Shared Memory Machines</vt:lpstr>
      <vt:lpstr>What is Shared Memory Machine Means? </vt:lpstr>
      <vt:lpstr>How can we Imagine SMM?</vt:lpstr>
      <vt:lpstr>Types of Shared Memory Architectures?</vt:lpstr>
      <vt:lpstr>Scientific Definition</vt:lpstr>
      <vt:lpstr>PowerPoint Presentation</vt:lpstr>
      <vt:lpstr>PowerPoint Presentation</vt:lpstr>
      <vt:lpstr>Advantages on SMM?</vt:lpstr>
      <vt:lpstr>Challenges faced with SMM?</vt:lpstr>
      <vt:lpstr>PowerPoint Presentation</vt:lpstr>
      <vt:lpstr>Introduction</vt:lpstr>
      <vt:lpstr>Cache coherence</vt:lpstr>
      <vt:lpstr>The cache coherence problem</vt:lpstr>
      <vt:lpstr>Cache coherence protocols</vt:lpstr>
      <vt:lpstr>Cache coherence protocols </vt:lpstr>
      <vt:lpstr>Benefits of cache coherence protocols </vt:lpstr>
      <vt:lpstr>PowerPoint Presentation</vt:lpstr>
      <vt:lpstr>PowerPoint Presentation</vt:lpstr>
      <vt:lpstr>Implementation</vt:lpstr>
      <vt:lpstr>PowerPoint Presentation</vt:lpstr>
      <vt:lpstr>For Linux applications</vt:lpstr>
      <vt:lpstr>Shared memory on MacOS and some Linux systems</vt:lpstr>
      <vt:lpstr>PowerPoint Presentation</vt:lpstr>
      <vt:lpstr>Native Language APIs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Memory Machines</dc:title>
  <cp:lastModifiedBy>زياد اشرف حافظ جابر مصطفى</cp:lastModifiedBy>
  <cp:revision>43</cp:revision>
  <dcterms:modified xsi:type="dcterms:W3CDTF">2023-12-03T17:25:23Z</dcterms:modified>
</cp:coreProperties>
</file>