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8" r:id="rId23"/>
    <p:sldId id="289" r:id="rId24"/>
    <p:sldId id="290" r:id="rId25"/>
  </p:sldIdLst>
  <p:sldSz cx="9144000" cy="5143500" type="screen16x9"/>
  <p:notesSz cx="6858000" cy="9144000"/>
  <p:embeddedFontLst>
    <p:embeddedFont>
      <p:font typeface="ADLaM Display" panose="02010000000000000000" pitchFamily="2" charset="0"/>
      <p:regular r:id="rId27"/>
    </p:embeddedFont>
    <p:embeddedFont>
      <p:font typeface="Aptos" panose="020B0004020202020204" pitchFamily="34" charset="0"/>
      <p:regular r:id="rId28"/>
      <p:bold r:id="rId29"/>
      <p:italic r:id="rId30"/>
      <p:boldItalic r:id="rId31"/>
    </p:embeddedFont>
    <p:embeddedFont>
      <p:font typeface="Nirmala UI" panose="020B0502040204020203" pitchFamily="34" charset="0"/>
      <p:regular r:id="rId32"/>
      <p:bold r:id="rId33"/>
    </p:embeddedFont>
    <p:embeddedFont>
      <p:font typeface="Open Sans" panose="020B0606030504020204" pitchFamily="34" charset="0"/>
      <p:regular r:id="rId34"/>
      <p:bold r:id="rId35"/>
      <p:italic r:id="rId36"/>
      <p:boldItalic r:id="rId37"/>
    </p:embeddedFont>
    <p:embeddedFont>
      <p:font typeface="Sora"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40F28-24CC-499B-4CAC-0E0B728D7CEF}"/>
              </a:ext>
            </a:extLst>
          </p:cNvPr>
          <p:cNvPicPr>
            <a:picLocks noChangeAspect="1"/>
          </p:cNvPicPr>
          <p:nvPr/>
        </p:nvPicPr>
        <p:blipFill>
          <a:blip r:embed="rId2"/>
          <a:stretch>
            <a:fillRect/>
          </a:stretch>
        </p:blipFill>
        <p:spPr>
          <a:xfrm>
            <a:off x="645835" y="401389"/>
            <a:ext cx="7852329" cy="816935"/>
          </a:xfrm>
          <a:prstGeom prst="rect">
            <a:avLst/>
          </a:prstGeom>
        </p:spPr>
      </p:pic>
      <p:sp>
        <p:nvSpPr>
          <p:cNvPr id="7" name="Subtitle 12">
            <a:extLst>
              <a:ext uri="{FF2B5EF4-FFF2-40B4-BE49-F238E27FC236}">
                <a16:creationId xmlns:a16="http://schemas.microsoft.com/office/drawing/2014/main" id="{08348F61-C3DE-41C3-0BB6-6FAA490550E5}"/>
              </a:ext>
            </a:extLst>
          </p:cNvPr>
          <p:cNvSpPr txBox="1">
            <a:spLocks/>
          </p:cNvSpPr>
          <p:nvPr/>
        </p:nvSpPr>
        <p:spPr>
          <a:xfrm>
            <a:off x="645835" y="1861789"/>
            <a:ext cx="4692059" cy="14199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Nirmala UI" panose="020B0502040204020203" pitchFamily="34" charset="0"/>
                <a:ea typeface="Nirmala UI" panose="020B0502040204020203" pitchFamily="34" charset="0"/>
                <a:cs typeface="Nirmala UI" panose="020B0502040204020203" pitchFamily="34" charset="0"/>
              </a:rPr>
              <a:t>eXtremeDB</a:t>
            </a:r>
            <a:r>
              <a:rPr lang="en-US" sz="1800" b="1" dirty="0">
                <a:latin typeface="Nirmala UI" panose="020B0502040204020203" pitchFamily="34" charset="0"/>
                <a:ea typeface="Nirmala UI" panose="020B0502040204020203" pitchFamily="34" charset="0"/>
                <a:cs typeface="Nirmala UI" panose="020B0502040204020203" pitchFamily="34" charset="0"/>
              </a:rPr>
              <a:t> allows two or more processes in a multi-processing operating environment (for example, Linux and Windows platforms) to share a common database.</a:t>
            </a:r>
          </a:p>
        </p:txBody>
      </p:sp>
    </p:spTree>
    <p:extLst>
      <p:ext uri="{BB962C8B-B14F-4D97-AF65-F5344CB8AC3E}">
        <p14:creationId xmlns:p14="http://schemas.microsoft.com/office/powerpoint/2010/main" val="74093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B20CD8-5025-DF67-85B6-E33F801EE46A}"/>
              </a:ext>
            </a:extLst>
          </p:cNvPr>
          <p:cNvSpPr txBox="1"/>
          <p:nvPr/>
        </p:nvSpPr>
        <p:spPr>
          <a:xfrm>
            <a:off x="616478" y="674939"/>
            <a:ext cx="7880751" cy="3077766"/>
          </a:xfrm>
          <a:prstGeom prst="rect">
            <a:avLst/>
          </a:prstGeom>
          <a:noFill/>
        </p:spPr>
        <p:txBody>
          <a:bodyPr wrap="square" rtlCol="0">
            <a:spAutoFit/>
          </a:bodyPr>
          <a:lstStyle/>
          <a:p>
            <a:r>
              <a:rPr lang="en-US" sz="1800" b="1" dirty="0">
                <a:solidFill>
                  <a:schemeClr val="bg2">
                    <a:lumMod val="50000"/>
                  </a:schemeClr>
                </a:solidFill>
                <a:latin typeface="Aptos" panose="020B0004020202020204" pitchFamily="34" charset="0"/>
              </a:rPr>
              <a:t>Overview</a:t>
            </a:r>
          </a:p>
          <a:p>
            <a:r>
              <a:rPr lang="en-US" sz="1600" b="1" dirty="0">
                <a:latin typeface="Aptos" panose="020B0004020202020204" pitchFamily="34" charset="0"/>
              </a:rPr>
              <a:t>in order to share the data between multiple processes, the database must be created in shared memory. Multiple threads within a process share the memory of that process. The shared memory that is used by the </a:t>
            </a:r>
            <a:r>
              <a:rPr lang="en-US" sz="1600" b="1" dirty="0" err="1">
                <a:latin typeface="Aptos" panose="020B0004020202020204" pitchFamily="34" charset="0"/>
              </a:rPr>
              <a:t>eXtremeDB</a:t>
            </a:r>
            <a:r>
              <a:rPr lang="en-US" sz="1600" b="1" dirty="0">
                <a:latin typeface="Aptos" panose="020B0004020202020204" pitchFamily="34" charset="0"/>
              </a:rPr>
              <a:t> runtime is architecture and operating system dependent. In some environments, the </a:t>
            </a:r>
            <a:r>
              <a:rPr lang="en-US" sz="1600" b="1" dirty="0" err="1">
                <a:latin typeface="Aptos" panose="020B0004020202020204" pitchFamily="34" charset="0"/>
              </a:rPr>
              <a:t>eXtremeDB</a:t>
            </a:r>
            <a:r>
              <a:rPr lang="en-US" sz="1600" b="1" dirty="0">
                <a:latin typeface="Aptos" panose="020B0004020202020204" pitchFamily="34" charset="0"/>
              </a:rPr>
              <a:t> runtime uses a System V shared memory mechanism (for example, Sun Solaris and Linux) while for others it uses POSIX style shared memory. On Microsoft Windows platforms there is yet another shared memory mechanism. When the database is created, the runtime allocates two shared memory segments: one for the </a:t>
            </a:r>
            <a:r>
              <a:rPr lang="en-US" sz="1600" b="1" dirty="0" err="1">
                <a:latin typeface="Aptos" panose="020B0004020202020204" pitchFamily="34" charset="0"/>
              </a:rPr>
              <a:t>eXtremeDB</a:t>
            </a:r>
            <a:r>
              <a:rPr lang="en-US" sz="1600" b="1" dirty="0">
                <a:latin typeface="Aptos" panose="020B0004020202020204" pitchFamily="34" charset="0"/>
              </a:rPr>
              <a:t> “registry” that keeps information about all database instances created on the machine, and another segment for the data itself. All database operations are then done via </a:t>
            </a:r>
            <a:r>
              <a:rPr lang="en-US" sz="1600" b="1" dirty="0" err="1">
                <a:latin typeface="Aptos" panose="020B0004020202020204" pitchFamily="34" charset="0"/>
              </a:rPr>
              <a:t>eXtremeDB</a:t>
            </a:r>
            <a:r>
              <a:rPr lang="en-US" sz="1600" b="1" dirty="0">
                <a:latin typeface="Aptos" panose="020B0004020202020204" pitchFamily="34" charset="0"/>
              </a:rPr>
              <a:t> standard interfaces.</a:t>
            </a:r>
          </a:p>
        </p:txBody>
      </p:sp>
    </p:spTree>
    <p:extLst>
      <p:ext uri="{BB962C8B-B14F-4D97-AF65-F5344CB8AC3E}">
        <p14:creationId xmlns:p14="http://schemas.microsoft.com/office/powerpoint/2010/main" val="191935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1E8BD9-0E05-5D3A-869A-11E9CFCFFA44}"/>
              </a:ext>
            </a:extLst>
          </p:cNvPr>
          <p:cNvSpPr>
            <a:spLocks noGrp="1"/>
          </p:cNvSpPr>
          <p:nvPr>
            <p:ph type="subTitle" idx="1"/>
          </p:nvPr>
        </p:nvSpPr>
        <p:spPr>
          <a:xfrm>
            <a:off x="4118517" y="1965805"/>
            <a:ext cx="4386146" cy="841389"/>
          </a:xfrm>
        </p:spPr>
        <p:txBody>
          <a:bodyPr/>
          <a:lstStyle/>
          <a:p>
            <a:r>
              <a:rPr lang="en-US" b="1" dirty="0"/>
              <a:t>2) </a:t>
            </a:r>
            <a:r>
              <a:rPr lang="en-US" sz="1400" dirty="0"/>
              <a:t>the shared database is opened in only one process while other processes simply connect to it.</a:t>
            </a:r>
            <a:endParaRPr lang="en-US" dirty="0"/>
          </a:p>
        </p:txBody>
      </p:sp>
      <p:sp>
        <p:nvSpPr>
          <p:cNvPr id="3" name="Subtitle 2">
            <a:extLst>
              <a:ext uri="{FF2B5EF4-FFF2-40B4-BE49-F238E27FC236}">
                <a16:creationId xmlns:a16="http://schemas.microsoft.com/office/drawing/2014/main" id="{F8DFA574-F0FB-C70A-97DE-531728CAE5D7}"/>
              </a:ext>
            </a:extLst>
          </p:cNvPr>
          <p:cNvSpPr>
            <a:spLocks noGrp="1"/>
          </p:cNvSpPr>
          <p:nvPr>
            <p:ph type="subTitle" idx="2"/>
          </p:nvPr>
        </p:nvSpPr>
        <p:spPr>
          <a:xfrm>
            <a:off x="809209" y="1965805"/>
            <a:ext cx="3078850" cy="841389"/>
          </a:xfrm>
        </p:spPr>
        <p:txBody>
          <a:bodyPr/>
          <a:lstStyle/>
          <a:p>
            <a:r>
              <a:rPr lang="en-US" b="1" dirty="0"/>
              <a:t>1) </a:t>
            </a:r>
            <a:r>
              <a:rPr lang="en-US" sz="1400" dirty="0"/>
              <a:t>they must link with the shared-memory runtime libraries, and</a:t>
            </a:r>
            <a:endParaRPr lang="en-US" dirty="0"/>
          </a:p>
        </p:txBody>
      </p:sp>
      <p:sp>
        <p:nvSpPr>
          <p:cNvPr id="4" name="Subtitle 3">
            <a:extLst>
              <a:ext uri="{FF2B5EF4-FFF2-40B4-BE49-F238E27FC236}">
                <a16:creationId xmlns:a16="http://schemas.microsoft.com/office/drawing/2014/main" id="{52DCDBEB-6998-12F2-645D-21E4DCC576EA}"/>
              </a:ext>
            </a:extLst>
          </p:cNvPr>
          <p:cNvSpPr>
            <a:spLocks noGrp="1"/>
          </p:cNvSpPr>
          <p:nvPr>
            <p:ph type="subTitle" idx="3"/>
          </p:nvPr>
        </p:nvSpPr>
        <p:spPr>
          <a:xfrm>
            <a:off x="719999" y="1191537"/>
            <a:ext cx="7710900" cy="558900"/>
          </a:xfrm>
        </p:spPr>
        <p:txBody>
          <a:bodyPr/>
          <a:lstStyle/>
          <a:p>
            <a:r>
              <a:rPr lang="en-US" sz="1600" dirty="0" err="1"/>
              <a:t>eXtremeDB</a:t>
            </a:r>
            <a:r>
              <a:rPr lang="en-US" sz="1600" dirty="0"/>
              <a:t> shared memory applications are different in two ways from database applications that use conventional memory:</a:t>
            </a:r>
          </a:p>
        </p:txBody>
      </p:sp>
      <p:sp>
        <p:nvSpPr>
          <p:cNvPr id="5" name="Subtitle 4">
            <a:extLst>
              <a:ext uri="{FF2B5EF4-FFF2-40B4-BE49-F238E27FC236}">
                <a16:creationId xmlns:a16="http://schemas.microsoft.com/office/drawing/2014/main" id="{60BBFF5F-199F-B295-BFDD-8B034262BD04}"/>
              </a:ext>
            </a:extLst>
          </p:cNvPr>
          <p:cNvSpPr>
            <a:spLocks noGrp="1"/>
          </p:cNvSpPr>
          <p:nvPr>
            <p:ph type="subTitle" idx="4"/>
          </p:nvPr>
        </p:nvSpPr>
        <p:spPr>
          <a:xfrm>
            <a:off x="809209" y="3132869"/>
            <a:ext cx="7160196" cy="749086"/>
          </a:xfrm>
        </p:spPr>
        <p:txBody>
          <a:bodyPr/>
          <a:lstStyle/>
          <a:p>
            <a:r>
              <a:rPr lang="en-US" sz="1600" dirty="0"/>
              <a:t>The shared-memory libraries are operating system dependent and are explained in detail in the package contents pages.</a:t>
            </a:r>
          </a:p>
        </p:txBody>
      </p:sp>
      <p:sp>
        <p:nvSpPr>
          <p:cNvPr id="6" name="Title 5">
            <a:extLst>
              <a:ext uri="{FF2B5EF4-FFF2-40B4-BE49-F238E27FC236}">
                <a16:creationId xmlns:a16="http://schemas.microsoft.com/office/drawing/2014/main" id="{2F7E69F3-BE66-1183-C557-5B12FDA86B81}"/>
              </a:ext>
            </a:extLst>
          </p:cNvPr>
          <p:cNvSpPr>
            <a:spLocks noGrp="1"/>
          </p:cNvSpPr>
          <p:nvPr>
            <p:ph type="title"/>
          </p:nvPr>
        </p:nvSpPr>
        <p:spPr/>
        <p:txBody>
          <a:bodyPr/>
          <a:lstStyle/>
          <a:p>
            <a:pPr algn="ctr"/>
            <a:r>
              <a:rPr lang="en-US" sz="3200" dirty="0">
                <a:solidFill>
                  <a:schemeClr val="bg2">
                    <a:lumMod val="50000"/>
                  </a:schemeClr>
                </a:solidFill>
              </a:rPr>
              <a:t>Implementation</a:t>
            </a:r>
          </a:p>
        </p:txBody>
      </p:sp>
    </p:spTree>
    <p:extLst>
      <p:ext uri="{BB962C8B-B14F-4D97-AF65-F5344CB8AC3E}">
        <p14:creationId xmlns:p14="http://schemas.microsoft.com/office/powerpoint/2010/main" val="13059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572A0-7257-C06B-DA07-F5C512B17C12}"/>
              </a:ext>
            </a:extLst>
          </p:cNvPr>
          <p:cNvSpPr txBox="1"/>
          <p:nvPr/>
        </p:nvSpPr>
        <p:spPr>
          <a:xfrm>
            <a:off x="676507" y="713678"/>
            <a:ext cx="7753815" cy="461665"/>
          </a:xfrm>
          <a:prstGeom prst="rect">
            <a:avLst/>
          </a:prstGeom>
          <a:noFill/>
        </p:spPr>
        <p:txBody>
          <a:bodyPr wrap="square" rtlCol="0">
            <a:spAutoFit/>
          </a:bodyPr>
          <a:lstStyle/>
          <a:p>
            <a:pPr algn="ctr"/>
            <a:r>
              <a:rPr lang="en-US" sz="2400" b="1" dirty="0">
                <a:solidFill>
                  <a:schemeClr val="bg2">
                    <a:lumMod val="50000"/>
                  </a:schemeClr>
                </a:solidFill>
              </a:rPr>
              <a:t>Shared Memory Runtime Options</a:t>
            </a:r>
          </a:p>
        </p:txBody>
      </p:sp>
      <p:sp>
        <p:nvSpPr>
          <p:cNvPr id="4" name="TextBox 3">
            <a:extLst>
              <a:ext uri="{FF2B5EF4-FFF2-40B4-BE49-F238E27FC236}">
                <a16:creationId xmlns:a16="http://schemas.microsoft.com/office/drawing/2014/main" id="{224DC02F-DF48-FE2C-BE65-39173304EB95}"/>
              </a:ext>
            </a:extLst>
          </p:cNvPr>
          <p:cNvSpPr txBox="1"/>
          <p:nvPr/>
        </p:nvSpPr>
        <p:spPr>
          <a:xfrm>
            <a:off x="780585" y="1269824"/>
            <a:ext cx="5731727" cy="738664"/>
          </a:xfrm>
          <a:prstGeom prst="rect">
            <a:avLst/>
          </a:prstGeom>
          <a:noFill/>
        </p:spPr>
        <p:txBody>
          <a:bodyPr wrap="square" rtlCol="0">
            <a:spAutoFit/>
          </a:bodyPr>
          <a:lstStyle/>
          <a:p>
            <a:r>
              <a:rPr lang="en-US" dirty="0"/>
              <a:t>The </a:t>
            </a:r>
            <a:r>
              <a:rPr lang="en-US" dirty="0" err="1"/>
              <a:t>eXtremeDB</a:t>
            </a:r>
            <a:r>
              <a:rPr lang="en-US" dirty="0"/>
              <a:t> runtime must be informed of shared memory configuration through runtime options. The shared memory options are OS specific.</a:t>
            </a:r>
          </a:p>
        </p:txBody>
      </p:sp>
      <p:sp>
        <p:nvSpPr>
          <p:cNvPr id="5" name="TextBox 4">
            <a:extLst>
              <a:ext uri="{FF2B5EF4-FFF2-40B4-BE49-F238E27FC236}">
                <a16:creationId xmlns:a16="http://schemas.microsoft.com/office/drawing/2014/main" id="{604E372C-6491-D917-21CB-730374B39EE1}"/>
              </a:ext>
            </a:extLst>
          </p:cNvPr>
          <p:cNvSpPr txBox="1"/>
          <p:nvPr/>
        </p:nvSpPr>
        <p:spPr>
          <a:xfrm>
            <a:off x="862361" y="2387084"/>
            <a:ext cx="3248722" cy="369332"/>
          </a:xfrm>
          <a:prstGeom prst="rect">
            <a:avLst/>
          </a:prstGeom>
          <a:noFill/>
        </p:spPr>
        <p:txBody>
          <a:bodyPr wrap="square" rtlCol="0">
            <a:spAutoFit/>
          </a:bodyPr>
          <a:lstStyle/>
          <a:p>
            <a:r>
              <a:rPr lang="en-US" sz="1800" b="1" dirty="0">
                <a:solidFill>
                  <a:schemeClr val="bg2">
                    <a:lumMod val="50000"/>
                  </a:schemeClr>
                </a:solidFill>
              </a:rPr>
              <a:t>For Windows applications</a:t>
            </a:r>
          </a:p>
        </p:txBody>
      </p:sp>
      <p:sp>
        <p:nvSpPr>
          <p:cNvPr id="6" name="TextBox 5">
            <a:extLst>
              <a:ext uri="{FF2B5EF4-FFF2-40B4-BE49-F238E27FC236}">
                <a16:creationId xmlns:a16="http://schemas.microsoft.com/office/drawing/2014/main" id="{D1650064-E8C7-4ECF-1844-DF346FD1A1C3}"/>
              </a:ext>
            </a:extLst>
          </p:cNvPr>
          <p:cNvSpPr txBox="1"/>
          <p:nvPr/>
        </p:nvSpPr>
        <p:spPr>
          <a:xfrm>
            <a:off x="862361" y="3037443"/>
            <a:ext cx="6921190" cy="1384995"/>
          </a:xfrm>
          <a:prstGeom prst="rect">
            <a:avLst/>
          </a:prstGeom>
          <a:noFill/>
        </p:spPr>
        <p:txBody>
          <a:bodyPr wrap="square" rtlCol="0">
            <a:spAutoFit/>
          </a:bodyPr>
          <a:lstStyle/>
          <a:p>
            <a:r>
              <a:rPr lang="en-US" dirty="0"/>
              <a:t>There are two groups of runtime options: one for determining the scope of the shared memory block name (local or global), and one for determining the security level applied to the shared memory block. The combination of options are applied to the name specified in the shared (named) memory block device. Please see the Native Language APIs section for instructions on setting these runtime options for your development environment.</a:t>
            </a:r>
          </a:p>
        </p:txBody>
      </p:sp>
      <p:pic>
        <p:nvPicPr>
          <p:cNvPr id="8" name="Picture 7">
            <a:extLst>
              <a:ext uri="{FF2B5EF4-FFF2-40B4-BE49-F238E27FC236}">
                <a16:creationId xmlns:a16="http://schemas.microsoft.com/office/drawing/2014/main" id="{2106A21B-13A8-2325-FA74-9FC831EA9CBA}"/>
              </a:ext>
            </a:extLst>
          </p:cNvPr>
          <p:cNvPicPr>
            <a:picLocks noChangeAspect="1"/>
          </p:cNvPicPr>
          <p:nvPr/>
        </p:nvPicPr>
        <p:blipFill>
          <a:blip r:embed="rId2"/>
          <a:stretch>
            <a:fillRect/>
          </a:stretch>
        </p:blipFill>
        <p:spPr>
          <a:xfrm>
            <a:off x="6534616" y="1197443"/>
            <a:ext cx="1895706" cy="1731209"/>
          </a:xfrm>
          <a:prstGeom prst="rect">
            <a:avLst/>
          </a:prstGeom>
        </p:spPr>
      </p:pic>
    </p:spTree>
    <p:extLst>
      <p:ext uri="{BB962C8B-B14F-4D97-AF65-F5344CB8AC3E}">
        <p14:creationId xmlns:p14="http://schemas.microsoft.com/office/powerpoint/2010/main" val="28528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321120-5F4A-51CE-6890-CEFE90AC36D9}"/>
              </a:ext>
            </a:extLst>
          </p:cNvPr>
          <p:cNvSpPr>
            <a:spLocks noGrp="1"/>
          </p:cNvSpPr>
          <p:nvPr>
            <p:ph type="subTitle" idx="1"/>
          </p:nvPr>
        </p:nvSpPr>
        <p:spPr>
          <a:xfrm>
            <a:off x="661186" y="1112842"/>
            <a:ext cx="4306500" cy="1109967"/>
          </a:xfrm>
        </p:spPr>
        <p:txBody>
          <a:bodyPr/>
          <a:lstStyle/>
          <a:p>
            <a:r>
              <a:rPr lang="en-US" sz="1600" dirty="0"/>
              <a:t>Linux shared memory applications use the POSIX function </a:t>
            </a:r>
            <a:r>
              <a:rPr lang="en-US" sz="1600" dirty="0" err="1"/>
              <a:t>mmap</a:t>
            </a:r>
            <a:r>
              <a:rPr lang="en-US" sz="1600" dirty="0"/>
              <a:t>() to provide mapping of virtual shared memory to a current process. </a:t>
            </a:r>
          </a:p>
        </p:txBody>
      </p:sp>
      <p:sp>
        <p:nvSpPr>
          <p:cNvPr id="3" name="Title 2">
            <a:extLst>
              <a:ext uri="{FF2B5EF4-FFF2-40B4-BE49-F238E27FC236}">
                <a16:creationId xmlns:a16="http://schemas.microsoft.com/office/drawing/2014/main" id="{9EAD273A-93B0-5FEC-9B32-1237C2151244}"/>
              </a:ext>
            </a:extLst>
          </p:cNvPr>
          <p:cNvSpPr>
            <a:spLocks noGrp="1"/>
          </p:cNvSpPr>
          <p:nvPr>
            <p:ph type="title"/>
          </p:nvPr>
        </p:nvSpPr>
        <p:spPr>
          <a:xfrm>
            <a:off x="713225" y="535259"/>
            <a:ext cx="3692457" cy="481116"/>
          </a:xfrm>
        </p:spPr>
        <p:txBody>
          <a:bodyPr/>
          <a:lstStyle/>
          <a:p>
            <a:r>
              <a:rPr lang="en-US" sz="2400" b="0" dirty="0"/>
              <a:t>For Linux applications</a:t>
            </a:r>
          </a:p>
        </p:txBody>
      </p:sp>
      <p:pic>
        <p:nvPicPr>
          <p:cNvPr id="6" name="Picture Placeholder 5">
            <a:extLst>
              <a:ext uri="{FF2B5EF4-FFF2-40B4-BE49-F238E27FC236}">
                <a16:creationId xmlns:a16="http://schemas.microsoft.com/office/drawing/2014/main" id="{D6E67CD5-27BE-EE19-C929-9822DCFE1FCC}"/>
              </a:ext>
            </a:extLst>
          </p:cNvPr>
          <p:cNvPicPr>
            <a:picLocks noGrp="1" noChangeAspect="1"/>
          </p:cNvPicPr>
          <p:nvPr>
            <p:ph type="pic" idx="2"/>
          </p:nvPr>
        </p:nvPicPr>
        <p:blipFill>
          <a:blip r:embed="rId2"/>
          <a:srcRect l="15711" r="15711"/>
          <a:stretch/>
        </p:blipFill>
        <p:spPr>
          <a:xfrm>
            <a:off x="6227275" y="593369"/>
            <a:ext cx="2203500" cy="1629441"/>
          </a:xfrm>
        </p:spPr>
      </p:pic>
      <p:pic>
        <p:nvPicPr>
          <p:cNvPr id="9" name="Picture 8">
            <a:extLst>
              <a:ext uri="{FF2B5EF4-FFF2-40B4-BE49-F238E27FC236}">
                <a16:creationId xmlns:a16="http://schemas.microsoft.com/office/drawing/2014/main" id="{EA513D0F-353A-0435-94BD-70B4326CF6A7}"/>
              </a:ext>
            </a:extLst>
          </p:cNvPr>
          <p:cNvPicPr>
            <a:picLocks noChangeAspect="1"/>
          </p:cNvPicPr>
          <p:nvPr/>
        </p:nvPicPr>
        <p:blipFill>
          <a:blip r:embed="rId3"/>
          <a:stretch>
            <a:fillRect/>
          </a:stretch>
        </p:blipFill>
        <p:spPr>
          <a:xfrm>
            <a:off x="6155473" y="2550198"/>
            <a:ext cx="2275302" cy="1936373"/>
          </a:xfrm>
          <a:prstGeom prst="rect">
            <a:avLst/>
          </a:prstGeom>
          <a:ln>
            <a:noFill/>
          </a:ln>
          <a:effectLst>
            <a:softEdge rad="112500"/>
          </a:effectLst>
        </p:spPr>
      </p:pic>
      <p:sp>
        <p:nvSpPr>
          <p:cNvPr id="10" name="Title 2">
            <a:extLst>
              <a:ext uri="{FF2B5EF4-FFF2-40B4-BE49-F238E27FC236}">
                <a16:creationId xmlns:a16="http://schemas.microsoft.com/office/drawing/2014/main" id="{0196A2B0-3DA9-E093-C792-2DC5FCB3ECB4}"/>
              </a:ext>
            </a:extLst>
          </p:cNvPr>
          <p:cNvSpPr txBox="1">
            <a:spLocks/>
          </p:cNvSpPr>
          <p:nvPr/>
        </p:nvSpPr>
        <p:spPr>
          <a:xfrm>
            <a:off x="879543" y="2439576"/>
            <a:ext cx="3915481" cy="4811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sz="2400" b="0" dirty="0">
                <a:solidFill>
                  <a:srgbClr val="002060"/>
                </a:solidFill>
              </a:rPr>
              <a:t>For Unix applications</a:t>
            </a:r>
          </a:p>
        </p:txBody>
      </p:sp>
      <p:sp>
        <p:nvSpPr>
          <p:cNvPr id="11" name="Subtitle 1">
            <a:extLst>
              <a:ext uri="{FF2B5EF4-FFF2-40B4-BE49-F238E27FC236}">
                <a16:creationId xmlns:a16="http://schemas.microsoft.com/office/drawing/2014/main" id="{8DDCA7F2-33EB-3628-9AFF-E4329E1BBEFA}"/>
              </a:ext>
            </a:extLst>
          </p:cNvPr>
          <p:cNvSpPr txBox="1">
            <a:spLocks/>
          </p:cNvSpPr>
          <p:nvPr/>
        </p:nvSpPr>
        <p:spPr>
          <a:xfrm>
            <a:off x="711184" y="2911643"/>
            <a:ext cx="5273304" cy="1696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sz="1600" dirty="0">
                <a:solidFill>
                  <a:srgbClr val="002060"/>
                </a:solidFill>
              </a:rPr>
              <a:t>On Unix systems the shared memory access mode is specified by the Unix specific value of file system access rights. Shared memory and semaphores have the same system of permissions as ordinary files to restrict access by processes of different users and groups.</a:t>
            </a:r>
          </a:p>
        </p:txBody>
      </p:sp>
    </p:spTree>
    <p:extLst>
      <p:ext uri="{BB962C8B-B14F-4D97-AF65-F5344CB8AC3E}">
        <p14:creationId xmlns:p14="http://schemas.microsoft.com/office/powerpoint/2010/main" val="248882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E496D2-5FD5-1410-7ECC-2D87AAFDDF65}"/>
              </a:ext>
            </a:extLst>
          </p:cNvPr>
          <p:cNvSpPr>
            <a:spLocks noGrp="1"/>
          </p:cNvSpPr>
          <p:nvPr>
            <p:ph type="subTitle" idx="1"/>
          </p:nvPr>
        </p:nvSpPr>
        <p:spPr>
          <a:xfrm>
            <a:off x="415859" y="1382751"/>
            <a:ext cx="5479420" cy="2683727"/>
          </a:xfrm>
        </p:spPr>
        <p:txBody>
          <a:bodyPr/>
          <a:lstStyle/>
          <a:p>
            <a:r>
              <a:rPr lang="en-US" sz="1800" dirty="0"/>
              <a:t>When developing </a:t>
            </a:r>
            <a:r>
              <a:rPr lang="en-US" sz="1800" dirty="0" err="1"/>
              <a:t>eXtremeDB</a:t>
            </a:r>
            <a:r>
              <a:rPr lang="en-US" sz="1800" dirty="0"/>
              <a:t> applications on MacOS it might be necessary to reconfigure system shared memory settings – even for applications that do not intentionally use shared memory. This is because a small amount of shared memory is allocated to processes by default. (Actually, this is not only a Mac problem; some Linux distributions have similar settings by default.)</a:t>
            </a:r>
          </a:p>
        </p:txBody>
      </p:sp>
      <p:sp>
        <p:nvSpPr>
          <p:cNvPr id="3" name="Title 2">
            <a:extLst>
              <a:ext uri="{FF2B5EF4-FFF2-40B4-BE49-F238E27FC236}">
                <a16:creationId xmlns:a16="http://schemas.microsoft.com/office/drawing/2014/main" id="{B3AF1877-7793-E590-D735-5A600C99ACB0}"/>
              </a:ext>
            </a:extLst>
          </p:cNvPr>
          <p:cNvSpPr>
            <a:spLocks noGrp="1"/>
          </p:cNvSpPr>
          <p:nvPr>
            <p:ph type="title"/>
          </p:nvPr>
        </p:nvSpPr>
        <p:spPr>
          <a:xfrm>
            <a:off x="515597" y="708047"/>
            <a:ext cx="5479420" cy="734178"/>
          </a:xfrm>
        </p:spPr>
        <p:txBody>
          <a:bodyPr/>
          <a:lstStyle/>
          <a:p>
            <a:r>
              <a:rPr lang="en-US" sz="1800" dirty="0"/>
              <a:t>Shared memory on MacOS and some Linux systems</a:t>
            </a:r>
          </a:p>
        </p:txBody>
      </p:sp>
      <p:pic>
        <p:nvPicPr>
          <p:cNvPr id="6" name="Picture Placeholder 5">
            <a:extLst>
              <a:ext uri="{FF2B5EF4-FFF2-40B4-BE49-F238E27FC236}">
                <a16:creationId xmlns:a16="http://schemas.microsoft.com/office/drawing/2014/main" id="{76E68053-C24A-3A16-1DA6-9B532FB2021D}"/>
              </a:ext>
            </a:extLst>
          </p:cNvPr>
          <p:cNvPicPr>
            <a:picLocks noGrp="1" noChangeAspect="1"/>
          </p:cNvPicPr>
          <p:nvPr>
            <p:ph type="pic" idx="2"/>
          </p:nvPr>
        </p:nvPicPr>
        <p:blipFill>
          <a:blip r:embed="rId2"/>
          <a:srcRect l="23178" r="23178"/>
          <a:stretch/>
        </p:blipFill>
        <p:spPr>
          <a:xfrm>
            <a:off x="6094755" y="936551"/>
            <a:ext cx="2301340" cy="1788063"/>
          </a:xfrm>
        </p:spPr>
      </p:pic>
    </p:spTree>
    <p:extLst>
      <p:ext uri="{BB962C8B-B14F-4D97-AF65-F5344CB8AC3E}">
        <p14:creationId xmlns:p14="http://schemas.microsoft.com/office/powerpoint/2010/main" val="367809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CAABC-B8B6-282F-0624-79711E24F273}"/>
              </a:ext>
            </a:extLst>
          </p:cNvPr>
          <p:cNvSpPr txBox="1"/>
          <p:nvPr/>
        </p:nvSpPr>
        <p:spPr>
          <a:xfrm>
            <a:off x="981306" y="1271240"/>
            <a:ext cx="7010401" cy="2062103"/>
          </a:xfrm>
          <a:prstGeom prst="rect">
            <a:avLst/>
          </a:prstGeom>
          <a:noFill/>
        </p:spPr>
        <p:txBody>
          <a:bodyPr wrap="square" rtlCol="0">
            <a:spAutoFit/>
          </a:bodyPr>
          <a:lstStyle/>
          <a:p>
            <a:r>
              <a:rPr lang="en-US" sz="1600" dirty="0"/>
              <a:t>To resolve this the default shared memory settings should be changed by editing (or creating) file /</a:t>
            </a:r>
            <a:r>
              <a:rPr lang="en-US" sz="1600" dirty="0" err="1"/>
              <a:t>etc</a:t>
            </a:r>
            <a:r>
              <a:rPr lang="en-US" sz="1600" dirty="0"/>
              <a:t>/</a:t>
            </a:r>
            <a:r>
              <a:rPr lang="en-US" sz="1600" dirty="0" err="1"/>
              <a:t>sysctl.conf</a:t>
            </a:r>
            <a:r>
              <a:rPr lang="en-US" sz="1600" dirty="0"/>
              <a:t> with the following settings:</a:t>
            </a:r>
          </a:p>
          <a:p>
            <a:r>
              <a:rPr lang="en-US" sz="1600" dirty="0"/>
              <a:t> </a:t>
            </a:r>
          </a:p>
          <a:p>
            <a:r>
              <a:rPr lang="en-US" sz="1600" dirty="0"/>
              <a:t>    </a:t>
            </a:r>
            <a:r>
              <a:rPr lang="en-US" sz="1600" dirty="0" err="1"/>
              <a:t>kern.sysv.shmmax</a:t>
            </a:r>
            <a:r>
              <a:rPr lang="en-US" sz="1600" dirty="0"/>
              <a:t>=1073741824</a:t>
            </a:r>
          </a:p>
          <a:p>
            <a:r>
              <a:rPr lang="en-US" sz="1600" dirty="0"/>
              <a:t>    </a:t>
            </a:r>
            <a:r>
              <a:rPr lang="en-US" sz="1600" dirty="0" err="1"/>
              <a:t>kern.sysv.shmall</a:t>
            </a:r>
            <a:r>
              <a:rPr lang="en-US" sz="1600" dirty="0"/>
              <a:t>=262144</a:t>
            </a:r>
          </a:p>
          <a:p>
            <a:r>
              <a:rPr lang="en-US" sz="1600" dirty="0"/>
              <a:t>    </a:t>
            </a:r>
            <a:r>
              <a:rPr lang="en-US" sz="1600" dirty="0" err="1"/>
              <a:t>kern.sysv.shmmin</a:t>
            </a:r>
            <a:r>
              <a:rPr lang="en-US" sz="1600" dirty="0"/>
              <a:t>=1</a:t>
            </a:r>
          </a:p>
          <a:p>
            <a:r>
              <a:rPr lang="en-US" sz="1600" dirty="0"/>
              <a:t>    </a:t>
            </a:r>
            <a:r>
              <a:rPr lang="en-US" sz="1600" dirty="0" err="1"/>
              <a:t>kern.sysv.shmseg</a:t>
            </a:r>
            <a:r>
              <a:rPr lang="en-US" sz="1600" dirty="0"/>
              <a:t>=32</a:t>
            </a:r>
          </a:p>
          <a:p>
            <a:r>
              <a:rPr lang="en-US" sz="1600" dirty="0"/>
              <a:t>    </a:t>
            </a:r>
            <a:r>
              <a:rPr lang="en-US" sz="1600" dirty="0" err="1"/>
              <a:t>kern.sysv.shmmni</a:t>
            </a:r>
            <a:r>
              <a:rPr lang="en-US" sz="1600" dirty="0"/>
              <a:t>=128</a:t>
            </a:r>
          </a:p>
        </p:txBody>
      </p:sp>
    </p:spTree>
    <p:extLst>
      <p:ext uri="{BB962C8B-B14F-4D97-AF65-F5344CB8AC3E}">
        <p14:creationId xmlns:p14="http://schemas.microsoft.com/office/powerpoint/2010/main" val="50972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BA6B5C7-9DB2-4022-B00B-AF9C66B3151E}"/>
              </a:ext>
            </a:extLst>
          </p:cNvPr>
          <p:cNvSpPr>
            <a:spLocks noGrp="1"/>
          </p:cNvSpPr>
          <p:nvPr>
            <p:ph type="subTitle" idx="1"/>
          </p:nvPr>
        </p:nvSpPr>
        <p:spPr>
          <a:xfrm>
            <a:off x="901843" y="3471746"/>
            <a:ext cx="2196600" cy="959006"/>
          </a:xfrm>
        </p:spPr>
        <p:txBody>
          <a:bodyPr/>
          <a:lstStyle/>
          <a:p>
            <a:r>
              <a:rPr lang="en-US" sz="1600" dirty="0"/>
              <a:t>Shared memory applications in C/C#/C++</a:t>
            </a:r>
          </a:p>
        </p:txBody>
      </p:sp>
      <p:sp>
        <p:nvSpPr>
          <p:cNvPr id="3" name="Subtitle 2">
            <a:extLst>
              <a:ext uri="{FF2B5EF4-FFF2-40B4-BE49-F238E27FC236}">
                <a16:creationId xmlns:a16="http://schemas.microsoft.com/office/drawing/2014/main" id="{F380E55C-EC1F-8277-DCCD-B0BF9198ECA8}"/>
              </a:ext>
            </a:extLst>
          </p:cNvPr>
          <p:cNvSpPr>
            <a:spLocks noGrp="1"/>
          </p:cNvSpPr>
          <p:nvPr>
            <p:ph type="subTitle" idx="2"/>
          </p:nvPr>
        </p:nvSpPr>
        <p:spPr>
          <a:xfrm>
            <a:off x="3473632" y="3345265"/>
            <a:ext cx="2347305" cy="959007"/>
          </a:xfrm>
        </p:spPr>
        <p:txBody>
          <a:bodyPr/>
          <a:lstStyle/>
          <a:p>
            <a:r>
              <a:rPr lang="en-US" sz="1600" dirty="0"/>
              <a:t>Java Shared memory applications in Java</a:t>
            </a:r>
          </a:p>
        </p:txBody>
      </p:sp>
      <p:sp>
        <p:nvSpPr>
          <p:cNvPr id="4" name="Subtitle 3">
            <a:extLst>
              <a:ext uri="{FF2B5EF4-FFF2-40B4-BE49-F238E27FC236}">
                <a16:creationId xmlns:a16="http://schemas.microsoft.com/office/drawing/2014/main" id="{FE4302C9-EBAC-AB40-844E-BC0B3B33BC11}"/>
              </a:ext>
            </a:extLst>
          </p:cNvPr>
          <p:cNvSpPr>
            <a:spLocks noGrp="1"/>
          </p:cNvSpPr>
          <p:nvPr>
            <p:ph type="subTitle" idx="3"/>
          </p:nvPr>
        </p:nvSpPr>
        <p:spPr>
          <a:xfrm>
            <a:off x="6045420" y="3285892"/>
            <a:ext cx="2385479" cy="1018379"/>
          </a:xfrm>
        </p:spPr>
        <p:txBody>
          <a:bodyPr/>
          <a:lstStyle/>
          <a:p>
            <a:r>
              <a:rPr lang="en-US" sz="1600" dirty="0"/>
              <a:t>Python Shared memory applications in Python</a:t>
            </a:r>
          </a:p>
        </p:txBody>
      </p:sp>
      <p:sp>
        <p:nvSpPr>
          <p:cNvPr id="5" name="Subtitle 4">
            <a:extLst>
              <a:ext uri="{FF2B5EF4-FFF2-40B4-BE49-F238E27FC236}">
                <a16:creationId xmlns:a16="http://schemas.microsoft.com/office/drawing/2014/main" id="{0CB7876E-8F63-128F-4C77-B16192EA72F1}"/>
              </a:ext>
            </a:extLst>
          </p:cNvPr>
          <p:cNvSpPr>
            <a:spLocks noGrp="1"/>
          </p:cNvSpPr>
          <p:nvPr>
            <p:ph type="subTitle" idx="4"/>
          </p:nvPr>
        </p:nvSpPr>
        <p:spPr>
          <a:xfrm>
            <a:off x="983625" y="2795937"/>
            <a:ext cx="2196600" cy="448374"/>
          </a:xfrm>
        </p:spPr>
        <p:txBody>
          <a:bodyPr/>
          <a:lstStyle/>
          <a:p>
            <a:r>
              <a:rPr lang="en-US" dirty="0">
                <a:solidFill>
                  <a:srgbClr val="002060"/>
                </a:solidFill>
              </a:rPr>
              <a:t>C / C# / C++</a:t>
            </a:r>
          </a:p>
        </p:txBody>
      </p:sp>
      <p:sp>
        <p:nvSpPr>
          <p:cNvPr id="6" name="Subtitle 5">
            <a:extLst>
              <a:ext uri="{FF2B5EF4-FFF2-40B4-BE49-F238E27FC236}">
                <a16:creationId xmlns:a16="http://schemas.microsoft.com/office/drawing/2014/main" id="{10A8B84B-A1A5-8875-92D4-DA09AA45886E}"/>
              </a:ext>
            </a:extLst>
          </p:cNvPr>
          <p:cNvSpPr>
            <a:spLocks noGrp="1"/>
          </p:cNvSpPr>
          <p:nvPr>
            <p:ph type="subTitle" idx="5"/>
          </p:nvPr>
        </p:nvSpPr>
        <p:spPr>
          <a:xfrm>
            <a:off x="3624337" y="2849882"/>
            <a:ext cx="2196600" cy="340484"/>
          </a:xfrm>
        </p:spPr>
        <p:txBody>
          <a:bodyPr/>
          <a:lstStyle/>
          <a:p>
            <a:r>
              <a:rPr lang="en-US" dirty="0">
                <a:solidFill>
                  <a:srgbClr val="002060"/>
                </a:solidFill>
              </a:rPr>
              <a:t>Java</a:t>
            </a:r>
          </a:p>
        </p:txBody>
      </p:sp>
      <p:sp>
        <p:nvSpPr>
          <p:cNvPr id="7" name="Subtitle 6">
            <a:extLst>
              <a:ext uri="{FF2B5EF4-FFF2-40B4-BE49-F238E27FC236}">
                <a16:creationId xmlns:a16="http://schemas.microsoft.com/office/drawing/2014/main" id="{A3D3464A-0985-6C67-BE5A-66A0C916807A}"/>
              </a:ext>
            </a:extLst>
          </p:cNvPr>
          <p:cNvSpPr>
            <a:spLocks noGrp="1"/>
          </p:cNvSpPr>
          <p:nvPr>
            <p:ph type="subTitle" idx="6"/>
          </p:nvPr>
        </p:nvSpPr>
        <p:spPr>
          <a:xfrm>
            <a:off x="6045550" y="2694486"/>
            <a:ext cx="2196600" cy="517221"/>
          </a:xfrm>
        </p:spPr>
        <p:txBody>
          <a:bodyPr/>
          <a:lstStyle/>
          <a:p>
            <a:r>
              <a:rPr lang="en-US" dirty="0">
                <a:solidFill>
                  <a:srgbClr val="002060"/>
                </a:solidFill>
              </a:rPr>
              <a:t>Python</a:t>
            </a:r>
          </a:p>
        </p:txBody>
      </p:sp>
      <p:sp>
        <p:nvSpPr>
          <p:cNvPr id="8" name="Title 7">
            <a:extLst>
              <a:ext uri="{FF2B5EF4-FFF2-40B4-BE49-F238E27FC236}">
                <a16:creationId xmlns:a16="http://schemas.microsoft.com/office/drawing/2014/main" id="{3B830A71-7503-2A49-9D45-EF17C8E128CD}"/>
              </a:ext>
            </a:extLst>
          </p:cNvPr>
          <p:cNvSpPr>
            <a:spLocks noGrp="1"/>
          </p:cNvSpPr>
          <p:nvPr>
            <p:ph type="title"/>
          </p:nvPr>
        </p:nvSpPr>
        <p:spPr/>
        <p:txBody>
          <a:bodyPr/>
          <a:lstStyle/>
          <a:p>
            <a:r>
              <a:rPr lang="en-US" b="1" i="0" dirty="0">
                <a:solidFill>
                  <a:srgbClr val="003366"/>
                </a:solidFill>
                <a:effectLst/>
                <a:latin typeface="Arial" panose="020B0604020202020204" pitchFamily="34" charset="0"/>
              </a:rPr>
              <a:t>Native Language APIs</a:t>
            </a:r>
            <a:br>
              <a:rPr lang="en-US" b="1" i="0" dirty="0">
                <a:solidFill>
                  <a:srgbClr val="003366"/>
                </a:solidFill>
                <a:effectLst/>
                <a:latin typeface="Arial" panose="020B0604020202020204" pitchFamily="34" charset="0"/>
              </a:rPr>
            </a:br>
            <a:br>
              <a:rPr lang="en-US" dirty="0"/>
            </a:br>
            <a:endParaRPr lang="en-US" dirty="0"/>
          </a:p>
        </p:txBody>
      </p:sp>
      <p:sp>
        <p:nvSpPr>
          <p:cNvPr id="9" name="TextBox 8">
            <a:extLst>
              <a:ext uri="{FF2B5EF4-FFF2-40B4-BE49-F238E27FC236}">
                <a16:creationId xmlns:a16="http://schemas.microsoft.com/office/drawing/2014/main" id="{38BC5224-ABD5-BB7A-62C8-D45E44265584}"/>
              </a:ext>
            </a:extLst>
          </p:cNvPr>
          <p:cNvSpPr txBox="1"/>
          <p:nvPr/>
        </p:nvSpPr>
        <p:spPr>
          <a:xfrm>
            <a:off x="770833" y="1417088"/>
            <a:ext cx="7439262" cy="830997"/>
          </a:xfrm>
          <a:prstGeom prst="rect">
            <a:avLst/>
          </a:prstGeom>
          <a:noFill/>
        </p:spPr>
        <p:txBody>
          <a:bodyPr wrap="square" rtlCol="0">
            <a:spAutoFit/>
          </a:bodyPr>
          <a:lstStyle/>
          <a:p>
            <a:r>
              <a:rPr lang="en-US" sz="1600" b="0" i="0" dirty="0">
                <a:solidFill>
                  <a:srgbClr val="333333"/>
                </a:solidFill>
                <a:effectLst/>
                <a:latin typeface="Arial" panose="020B0604020202020204" pitchFamily="34" charset="0"/>
              </a:rPr>
              <a:t>The APIs for shared memory applications are specific to the programming language used. Please use the links below to view detailed explanations and examples for your development environment:</a:t>
            </a:r>
            <a:endParaRPr lang="en-US" sz="1600" dirty="0"/>
          </a:p>
        </p:txBody>
      </p:sp>
    </p:spTree>
    <p:extLst>
      <p:ext uri="{BB962C8B-B14F-4D97-AF65-F5344CB8AC3E}">
        <p14:creationId xmlns:p14="http://schemas.microsoft.com/office/powerpoint/2010/main" val="55700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773103" y="2639614"/>
            <a:ext cx="2742000" cy="1506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2794532427"/>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lvl="1"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nchor="ctr"/>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nchor="ctr"/>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nchor="ctr"/>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nchor="ctr"/>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nchor="ctr"/>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nchor="ctr"/>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nchor="ctr"/>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nchor="ctr"/>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1731</Words>
  <Application>Microsoft Office PowerPoint</Application>
  <PresentationFormat>On-screen Show (16:9)</PresentationFormat>
  <Paragraphs>187</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Sora</vt:lpstr>
      <vt:lpstr>Open Sans</vt:lpstr>
      <vt:lpstr>ADLaM Display</vt:lpstr>
      <vt:lpstr>Arial</vt:lpstr>
      <vt:lpstr>Nirmala UI</vt:lpstr>
      <vt:lpstr>Aptos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PowerPoint Presentation</vt:lpstr>
      <vt:lpstr>PowerPoint Presentation</vt:lpstr>
      <vt:lpstr>Implementation</vt:lpstr>
      <vt:lpstr>PowerPoint Presentation</vt:lpstr>
      <vt:lpstr>For Linux applications</vt:lpstr>
      <vt:lpstr>Shared memory on MacOS and some Linux systems</vt:lpstr>
      <vt:lpstr>PowerPoint Presentation</vt:lpstr>
      <vt:lpstr>Native Language APIs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زياد اشرف حافظ جابر مصطفى</cp:lastModifiedBy>
  <cp:revision>39</cp:revision>
  <dcterms:modified xsi:type="dcterms:W3CDTF">2023-12-03T17:14:50Z</dcterms:modified>
</cp:coreProperties>
</file>