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7"/>
  </p:notesMasterIdLst>
  <p:sldIdLst>
    <p:sldId id="256" r:id="rId2"/>
    <p:sldId id="259" r:id="rId3"/>
    <p:sldId id="261" r:id="rId4"/>
    <p:sldId id="262" r:id="rId5"/>
    <p:sldId id="265" r:id="rId6"/>
    <p:sldId id="264" r:id="rId7"/>
    <p:sldId id="267" r:id="rId8"/>
    <p:sldId id="263" r:id="rId9"/>
    <p:sldId id="266" r:id="rId10"/>
    <p:sldId id="275" r:id="rId11"/>
    <p:sldId id="276" r:id="rId12"/>
    <p:sldId id="277" r:id="rId13"/>
    <p:sldId id="278" r:id="rId14"/>
    <p:sldId id="279" r:id="rId15"/>
    <p:sldId id="280" r:id="rId16"/>
    <p:sldId id="281"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282" r:id="rId36"/>
  </p:sldIdLst>
  <p:sldSz cx="9144000" cy="5143500" type="screen16x9"/>
  <p:notesSz cx="6858000" cy="9144000"/>
  <p:embeddedFontLst>
    <p:embeddedFont>
      <p:font typeface="ADLaM Display" panose="02010000000000000000" pitchFamily="2" charset="0"/>
      <p:regular r:id="rId38"/>
    </p:embeddedFont>
    <p:embeddedFont>
      <p:font typeface="Aptos" panose="020B0004020202020204" pitchFamily="34" charset="0"/>
      <p:regular r:id="rId39"/>
      <p:bold r:id="rId40"/>
    </p:embeddedFont>
    <p:embeddedFont>
      <p:font typeface="Calibri" panose="020F0502020204030204" pitchFamily="34" charset="0"/>
      <p:regular r:id="rId41"/>
      <p:bold r:id="rId42"/>
      <p:italic r:id="rId43"/>
      <p:boldItalic r:id="rId44"/>
    </p:embeddedFont>
    <p:embeddedFont>
      <p:font typeface="Nirmala UI" panose="020B0502040204020203" pitchFamily="34" charset="0"/>
      <p:regular r:id="rId45"/>
      <p:bold r:id="rId46"/>
    </p:embeddedFont>
    <p:embeddedFont>
      <p:font typeface="Open Sans" pitchFamily="2" charset="0"/>
      <p:regular r:id="rId47"/>
      <p:bold r:id="rId48"/>
      <p:italic r:id="rId49"/>
      <p:boldItalic r:id="rId50"/>
    </p:embeddedFont>
    <p:embeddedFont>
      <p:font typeface="Sora" panose="020B0604020202020204" charset="0"/>
      <p:regular r:id="rId51"/>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42DC1B-5700-4D73-8F66-FB9B1806C164}">
  <a:tblStyle styleId="{B242DC1B-5700-4D73-8F66-FB9B1806C1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A7A877-0AA5-49EE-8F43-E2A8FC30A34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7" y="221"/>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E435FD-6C62-48D5-B7D8-2518091EA220}" type="doc">
      <dgm:prSet loTypeId="urn:microsoft.com/office/officeart/2005/8/layout/vProcess5" loCatId="process" qsTypeId="urn:microsoft.com/office/officeart/2005/8/quickstyle/simple2" qsCatId="simple" csTypeId="urn:microsoft.com/office/officeart/2005/8/colors/accent3_2" csCatId="accent3" phldr="1"/>
      <dgm:spPr/>
      <dgm:t>
        <a:bodyPr/>
        <a:lstStyle/>
        <a:p>
          <a:endParaRPr lang="en-US"/>
        </a:p>
      </dgm:t>
    </dgm:pt>
    <dgm:pt modelId="{99BDA5C6-173A-4837-97DD-33CB08025FC7}">
      <dgm:prSet/>
      <dgm:spPr>
        <a:solidFill>
          <a:schemeClr val="accent1"/>
        </a:solidFill>
      </dgm:spPr>
      <dgm:t>
        <a:bodyPr/>
        <a:lstStyle/>
        <a:p>
          <a:r>
            <a:rPr lang="en-US" dirty="0">
              <a:latin typeface="Open Sans" pitchFamily="2" charset="0"/>
              <a:ea typeface="Open Sans" pitchFamily="2" charset="0"/>
              <a:cs typeface="Open Sans" pitchFamily="2" charset="0"/>
            </a:rPr>
            <a:t>Introduction</a:t>
          </a:r>
        </a:p>
      </dgm:t>
    </dgm:pt>
    <dgm:pt modelId="{53FA5EAB-8F9E-4204-8B07-6F8871B82962}" type="parTrans" cxnId="{666DF09A-340A-4A1E-AFFD-CD665190C87F}">
      <dgm:prSet/>
      <dgm:spPr/>
      <dgm:t>
        <a:bodyPr/>
        <a:lstStyle/>
        <a:p>
          <a:endParaRPr lang="en-US"/>
        </a:p>
      </dgm:t>
    </dgm:pt>
    <dgm:pt modelId="{0D072221-A935-4B34-9880-8AAB231729D3}" type="sibTrans" cxnId="{666DF09A-340A-4A1E-AFFD-CD665190C87F}">
      <dgm:prSet/>
      <dgm:spPr/>
      <dgm:t>
        <a:bodyPr/>
        <a:lstStyle/>
        <a:p>
          <a:endParaRPr lang="en-US"/>
        </a:p>
      </dgm:t>
    </dgm:pt>
    <dgm:pt modelId="{FAB546F6-0416-4B24-95FC-B61C20ED8FEA}">
      <dgm:prSet/>
      <dgm:spPr>
        <a:solidFill>
          <a:schemeClr val="accent1"/>
        </a:solidFill>
      </dgm:spPr>
      <dgm:t>
        <a:bodyPr/>
        <a:lstStyle/>
        <a:p>
          <a:r>
            <a:rPr lang="en-US" dirty="0">
              <a:latin typeface="Open Sans" pitchFamily="2" charset="0"/>
              <a:ea typeface="Open Sans" pitchFamily="2" charset="0"/>
              <a:cs typeface="Open Sans" pitchFamily="2" charset="0"/>
            </a:rPr>
            <a:t>Cache coherence</a:t>
          </a:r>
        </a:p>
      </dgm:t>
    </dgm:pt>
    <dgm:pt modelId="{2EB29B13-29D2-4F3B-AEC6-918DF5B96B3D}" type="parTrans" cxnId="{7B161B4D-D1A4-4B49-AE33-472826EFFB2C}">
      <dgm:prSet/>
      <dgm:spPr/>
      <dgm:t>
        <a:bodyPr/>
        <a:lstStyle/>
        <a:p>
          <a:endParaRPr lang="en-US"/>
        </a:p>
      </dgm:t>
    </dgm:pt>
    <dgm:pt modelId="{DB418A14-F8E3-4E54-8136-777EA0FBE524}" type="sibTrans" cxnId="{7B161B4D-D1A4-4B49-AE33-472826EFFB2C}">
      <dgm:prSet/>
      <dgm:spPr/>
      <dgm:t>
        <a:bodyPr/>
        <a:lstStyle/>
        <a:p>
          <a:endParaRPr lang="en-US"/>
        </a:p>
      </dgm:t>
    </dgm:pt>
    <dgm:pt modelId="{6244FB02-1302-4ABD-9288-3C6A875C2BED}">
      <dgm:prSet/>
      <dgm:spPr>
        <a:solidFill>
          <a:schemeClr val="accent1"/>
        </a:solidFill>
      </dgm:spPr>
      <dgm:t>
        <a:bodyPr/>
        <a:lstStyle/>
        <a:p>
          <a:r>
            <a:rPr lang="en-US" dirty="0">
              <a:latin typeface="Open Sans" pitchFamily="2" charset="0"/>
              <a:ea typeface="Open Sans" pitchFamily="2" charset="0"/>
              <a:cs typeface="Open Sans" pitchFamily="2" charset="0"/>
            </a:rPr>
            <a:t>The cache coherence protocol </a:t>
          </a:r>
          <a:r>
            <a:rPr lang="en-US" dirty="0"/>
            <a:t>problem</a:t>
          </a:r>
          <a:endParaRPr lang="en-US" dirty="0">
            <a:latin typeface="Open Sans" pitchFamily="2" charset="0"/>
            <a:ea typeface="Open Sans" pitchFamily="2" charset="0"/>
            <a:cs typeface="Open Sans" pitchFamily="2" charset="0"/>
          </a:endParaRPr>
        </a:p>
      </dgm:t>
    </dgm:pt>
    <dgm:pt modelId="{382624EA-3319-49C6-9275-EA561FF17D97}" type="parTrans" cxnId="{833AC771-3053-4830-8CC3-77C9F18643F2}">
      <dgm:prSet/>
      <dgm:spPr/>
      <dgm:t>
        <a:bodyPr/>
        <a:lstStyle/>
        <a:p>
          <a:endParaRPr lang="en-US"/>
        </a:p>
      </dgm:t>
    </dgm:pt>
    <dgm:pt modelId="{D11C1E36-2DB8-4F39-97A3-0FFE87069D36}" type="sibTrans" cxnId="{833AC771-3053-4830-8CC3-77C9F18643F2}">
      <dgm:prSet/>
      <dgm:spPr/>
      <dgm:t>
        <a:bodyPr/>
        <a:lstStyle/>
        <a:p>
          <a:endParaRPr lang="en-US"/>
        </a:p>
      </dgm:t>
    </dgm:pt>
    <dgm:pt modelId="{4C1B28F3-F899-4D7D-8A5C-37797419C67A}">
      <dgm:prSet/>
      <dgm:spPr>
        <a:solidFill>
          <a:schemeClr val="accent1"/>
        </a:solidFill>
      </dgm:spPr>
      <dgm:t>
        <a:bodyPr/>
        <a:lstStyle/>
        <a:p>
          <a:r>
            <a:rPr lang="en-US" dirty="0">
              <a:latin typeface="Open Sans" pitchFamily="2" charset="0"/>
              <a:ea typeface="Open Sans" pitchFamily="2" charset="0"/>
              <a:cs typeface="Open Sans" pitchFamily="2" charset="0"/>
            </a:rPr>
            <a:t>Cache coherence protocols</a:t>
          </a:r>
        </a:p>
      </dgm:t>
    </dgm:pt>
    <dgm:pt modelId="{D8DC1D8C-6780-4318-B72D-0637CD149D92}" type="parTrans" cxnId="{08EAA1A0-B559-4520-9133-20C7E7CF0F9F}">
      <dgm:prSet/>
      <dgm:spPr/>
      <dgm:t>
        <a:bodyPr/>
        <a:lstStyle/>
        <a:p>
          <a:endParaRPr lang="en-US"/>
        </a:p>
      </dgm:t>
    </dgm:pt>
    <dgm:pt modelId="{57EFC56F-0C2A-46F9-97B3-FB26AC61B5B6}" type="sibTrans" cxnId="{08EAA1A0-B559-4520-9133-20C7E7CF0F9F}">
      <dgm:prSet/>
      <dgm:spPr/>
      <dgm:t>
        <a:bodyPr/>
        <a:lstStyle/>
        <a:p>
          <a:endParaRPr lang="en-US"/>
        </a:p>
      </dgm:t>
    </dgm:pt>
    <dgm:pt modelId="{EA89996D-51E1-4232-8114-A07BB68B4C9E}">
      <dgm:prSet/>
      <dgm:spPr>
        <a:solidFill>
          <a:schemeClr val="accent1"/>
        </a:solidFill>
      </dgm:spPr>
      <dgm:t>
        <a:bodyPr/>
        <a:lstStyle/>
        <a:p>
          <a:r>
            <a:rPr lang="en-US" dirty="0">
              <a:latin typeface="Open Sans" pitchFamily="2" charset="0"/>
              <a:ea typeface="Open Sans" pitchFamily="2" charset="0"/>
              <a:cs typeface="Open Sans" pitchFamily="2" charset="0"/>
            </a:rPr>
            <a:t>Benefits of cache coherence protocols</a:t>
          </a:r>
        </a:p>
      </dgm:t>
    </dgm:pt>
    <dgm:pt modelId="{EFE5B84E-B5DB-4339-8A99-DC40E637D955}" type="parTrans" cxnId="{9AFC64C9-BC39-4543-9534-EDD911559AD7}">
      <dgm:prSet/>
      <dgm:spPr/>
      <dgm:t>
        <a:bodyPr/>
        <a:lstStyle/>
        <a:p>
          <a:endParaRPr lang="en-US"/>
        </a:p>
      </dgm:t>
    </dgm:pt>
    <dgm:pt modelId="{1E26A4DB-0E31-489C-A9E7-A9A8FC68BA2A}" type="sibTrans" cxnId="{9AFC64C9-BC39-4543-9534-EDD911559AD7}">
      <dgm:prSet/>
      <dgm:spPr/>
      <dgm:t>
        <a:bodyPr/>
        <a:lstStyle/>
        <a:p>
          <a:endParaRPr lang="en-US"/>
        </a:p>
      </dgm:t>
    </dgm:pt>
    <dgm:pt modelId="{8233C8C5-4B70-41B8-B350-1BD33E89E2BE}" type="pres">
      <dgm:prSet presAssocID="{8CE435FD-6C62-48D5-B7D8-2518091EA220}" presName="outerComposite" presStyleCnt="0">
        <dgm:presLayoutVars>
          <dgm:chMax val="5"/>
          <dgm:dir/>
          <dgm:resizeHandles val="exact"/>
        </dgm:presLayoutVars>
      </dgm:prSet>
      <dgm:spPr/>
    </dgm:pt>
    <dgm:pt modelId="{EADDEA4D-4FF7-42CD-95D0-2A83BE273F0E}" type="pres">
      <dgm:prSet presAssocID="{8CE435FD-6C62-48D5-B7D8-2518091EA220}" presName="dummyMaxCanvas" presStyleCnt="0">
        <dgm:presLayoutVars/>
      </dgm:prSet>
      <dgm:spPr/>
    </dgm:pt>
    <dgm:pt modelId="{CD113308-A90D-4D3B-AE58-ACBFA9A90C98}" type="pres">
      <dgm:prSet presAssocID="{8CE435FD-6C62-48D5-B7D8-2518091EA220}" presName="FiveNodes_1" presStyleLbl="node1" presStyleIdx="0" presStyleCnt="5">
        <dgm:presLayoutVars>
          <dgm:bulletEnabled val="1"/>
        </dgm:presLayoutVars>
      </dgm:prSet>
      <dgm:spPr/>
    </dgm:pt>
    <dgm:pt modelId="{34B85085-C2A5-48AE-A26B-3C217C79034E}" type="pres">
      <dgm:prSet presAssocID="{8CE435FD-6C62-48D5-B7D8-2518091EA220}" presName="FiveNodes_2" presStyleLbl="node1" presStyleIdx="1" presStyleCnt="5">
        <dgm:presLayoutVars>
          <dgm:bulletEnabled val="1"/>
        </dgm:presLayoutVars>
      </dgm:prSet>
      <dgm:spPr/>
    </dgm:pt>
    <dgm:pt modelId="{92554A1F-1073-4A78-836C-76E50925C2B1}" type="pres">
      <dgm:prSet presAssocID="{8CE435FD-6C62-48D5-B7D8-2518091EA220}" presName="FiveNodes_3" presStyleLbl="node1" presStyleIdx="2" presStyleCnt="5">
        <dgm:presLayoutVars>
          <dgm:bulletEnabled val="1"/>
        </dgm:presLayoutVars>
      </dgm:prSet>
      <dgm:spPr/>
    </dgm:pt>
    <dgm:pt modelId="{0A3676B6-26B9-445B-A2D7-A5A50892BB2F}" type="pres">
      <dgm:prSet presAssocID="{8CE435FD-6C62-48D5-B7D8-2518091EA220}" presName="FiveNodes_4" presStyleLbl="node1" presStyleIdx="3" presStyleCnt="5">
        <dgm:presLayoutVars>
          <dgm:bulletEnabled val="1"/>
        </dgm:presLayoutVars>
      </dgm:prSet>
      <dgm:spPr/>
    </dgm:pt>
    <dgm:pt modelId="{AF216450-C8B0-4119-B773-72C58D97ADDE}" type="pres">
      <dgm:prSet presAssocID="{8CE435FD-6C62-48D5-B7D8-2518091EA220}" presName="FiveNodes_5" presStyleLbl="node1" presStyleIdx="4" presStyleCnt="5">
        <dgm:presLayoutVars>
          <dgm:bulletEnabled val="1"/>
        </dgm:presLayoutVars>
      </dgm:prSet>
      <dgm:spPr/>
    </dgm:pt>
    <dgm:pt modelId="{1CBFB2D9-368A-4919-B5BC-278B288C83A1}" type="pres">
      <dgm:prSet presAssocID="{8CE435FD-6C62-48D5-B7D8-2518091EA220}" presName="FiveConn_1-2" presStyleLbl="fgAccFollowNode1" presStyleIdx="0" presStyleCnt="4">
        <dgm:presLayoutVars>
          <dgm:bulletEnabled val="1"/>
        </dgm:presLayoutVars>
      </dgm:prSet>
      <dgm:spPr/>
    </dgm:pt>
    <dgm:pt modelId="{4EFA6487-F289-4164-8944-AE9C6352B991}" type="pres">
      <dgm:prSet presAssocID="{8CE435FD-6C62-48D5-B7D8-2518091EA220}" presName="FiveConn_2-3" presStyleLbl="fgAccFollowNode1" presStyleIdx="1" presStyleCnt="4">
        <dgm:presLayoutVars>
          <dgm:bulletEnabled val="1"/>
        </dgm:presLayoutVars>
      </dgm:prSet>
      <dgm:spPr/>
    </dgm:pt>
    <dgm:pt modelId="{67CC5C90-3C5A-4872-94AD-0653A710DB19}" type="pres">
      <dgm:prSet presAssocID="{8CE435FD-6C62-48D5-B7D8-2518091EA220}" presName="FiveConn_3-4" presStyleLbl="fgAccFollowNode1" presStyleIdx="2" presStyleCnt="4">
        <dgm:presLayoutVars>
          <dgm:bulletEnabled val="1"/>
        </dgm:presLayoutVars>
      </dgm:prSet>
      <dgm:spPr/>
    </dgm:pt>
    <dgm:pt modelId="{D88D83FB-7D03-41F3-8505-1D1D4B9EE64E}" type="pres">
      <dgm:prSet presAssocID="{8CE435FD-6C62-48D5-B7D8-2518091EA220}" presName="FiveConn_4-5" presStyleLbl="fgAccFollowNode1" presStyleIdx="3" presStyleCnt="4">
        <dgm:presLayoutVars>
          <dgm:bulletEnabled val="1"/>
        </dgm:presLayoutVars>
      </dgm:prSet>
      <dgm:spPr/>
    </dgm:pt>
    <dgm:pt modelId="{D9BF0E97-8CE3-4D1B-8FBB-FA3AD03C000F}" type="pres">
      <dgm:prSet presAssocID="{8CE435FD-6C62-48D5-B7D8-2518091EA220}" presName="FiveNodes_1_text" presStyleLbl="node1" presStyleIdx="4" presStyleCnt="5">
        <dgm:presLayoutVars>
          <dgm:bulletEnabled val="1"/>
        </dgm:presLayoutVars>
      </dgm:prSet>
      <dgm:spPr/>
    </dgm:pt>
    <dgm:pt modelId="{90291427-F79C-4A5A-8E0A-6F14D266FC6C}" type="pres">
      <dgm:prSet presAssocID="{8CE435FD-6C62-48D5-B7D8-2518091EA220}" presName="FiveNodes_2_text" presStyleLbl="node1" presStyleIdx="4" presStyleCnt="5">
        <dgm:presLayoutVars>
          <dgm:bulletEnabled val="1"/>
        </dgm:presLayoutVars>
      </dgm:prSet>
      <dgm:spPr/>
    </dgm:pt>
    <dgm:pt modelId="{9E2D12D5-2CBE-420B-A877-57E2C7F6A766}" type="pres">
      <dgm:prSet presAssocID="{8CE435FD-6C62-48D5-B7D8-2518091EA220}" presName="FiveNodes_3_text" presStyleLbl="node1" presStyleIdx="4" presStyleCnt="5">
        <dgm:presLayoutVars>
          <dgm:bulletEnabled val="1"/>
        </dgm:presLayoutVars>
      </dgm:prSet>
      <dgm:spPr/>
    </dgm:pt>
    <dgm:pt modelId="{C2E387AD-DDD7-47E9-BD91-DF1DB183150E}" type="pres">
      <dgm:prSet presAssocID="{8CE435FD-6C62-48D5-B7D8-2518091EA220}" presName="FiveNodes_4_text" presStyleLbl="node1" presStyleIdx="4" presStyleCnt="5">
        <dgm:presLayoutVars>
          <dgm:bulletEnabled val="1"/>
        </dgm:presLayoutVars>
      </dgm:prSet>
      <dgm:spPr/>
    </dgm:pt>
    <dgm:pt modelId="{B72539A5-10FD-459C-9E24-66A88A1E423D}" type="pres">
      <dgm:prSet presAssocID="{8CE435FD-6C62-48D5-B7D8-2518091EA220}" presName="FiveNodes_5_text" presStyleLbl="node1" presStyleIdx="4" presStyleCnt="5">
        <dgm:presLayoutVars>
          <dgm:bulletEnabled val="1"/>
        </dgm:presLayoutVars>
      </dgm:prSet>
      <dgm:spPr/>
    </dgm:pt>
  </dgm:ptLst>
  <dgm:cxnLst>
    <dgm:cxn modelId="{5175FA02-13DE-41BC-B6C3-E10B688A72BE}" type="presOf" srcId="{6244FB02-1302-4ABD-9288-3C6A875C2BED}" destId="{92554A1F-1073-4A78-836C-76E50925C2B1}" srcOrd="0" destOrd="0" presId="urn:microsoft.com/office/officeart/2005/8/layout/vProcess5"/>
    <dgm:cxn modelId="{18E3FC2A-0010-4B77-B1CF-88DCADDBE26D}" type="presOf" srcId="{4C1B28F3-F899-4D7D-8A5C-37797419C67A}" destId="{0A3676B6-26B9-445B-A2D7-A5A50892BB2F}" srcOrd="0" destOrd="0" presId="urn:microsoft.com/office/officeart/2005/8/layout/vProcess5"/>
    <dgm:cxn modelId="{BAF57F42-DDBE-4373-A707-2605971C56B9}" type="presOf" srcId="{FAB546F6-0416-4B24-95FC-B61C20ED8FEA}" destId="{90291427-F79C-4A5A-8E0A-6F14D266FC6C}" srcOrd="1" destOrd="0" presId="urn:microsoft.com/office/officeart/2005/8/layout/vProcess5"/>
    <dgm:cxn modelId="{6058664C-2494-48DC-828A-1C916679C460}" type="presOf" srcId="{DB418A14-F8E3-4E54-8136-777EA0FBE524}" destId="{4EFA6487-F289-4164-8944-AE9C6352B991}" srcOrd="0" destOrd="0" presId="urn:microsoft.com/office/officeart/2005/8/layout/vProcess5"/>
    <dgm:cxn modelId="{7B161B4D-D1A4-4B49-AE33-472826EFFB2C}" srcId="{8CE435FD-6C62-48D5-B7D8-2518091EA220}" destId="{FAB546F6-0416-4B24-95FC-B61C20ED8FEA}" srcOrd="1" destOrd="0" parTransId="{2EB29B13-29D2-4F3B-AEC6-918DF5B96B3D}" sibTransId="{DB418A14-F8E3-4E54-8136-777EA0FBE524}"/>
    <dgm:cxn modelId="{833AC771-3053-4830-8CC3-77C9F18643F2}" srcId="{8CE435FD-6C62-48D5-B7D8-2518091EA220}" destId="{6244FB02-1302-4ABD-9288-3C6A875C2BED}" srcOrd="2" destOrd="0" parTransId="{382624EA-3319-49C6-9275-EA561FF17D97}" sibTransId="{D11C1E36-2DB8-4F39-97A3-0FFE87069D36}"/>
    <dgm:cxn modelId="{528D9B74-39B2-421F-AC41-64B2DE77F101}" type="presOf" srcId="{99BDA5C6-173A-4837-97DD-33CB08025FC7}" destId="{D9BF0E97-8CE3-4D1B-8FBB-FA3AD03C000F}" srcOrd="1" destOrd="0" presId="urn:microsoft.com/office/officeart/2005/8/layout/vProcess5"/>
    <dgm:cxn modelId="{E1814C79-28D2-404B-BDCE-3CE51886C12D}" type="presOf" srcId="{D11C1E36-2DB8-4F39-97A3-0FFE87069D36}" destId="{67CC5C90-3C5A-4872-94AD-0653A710DB19}" srcOrd="0" destOrd="0" presId="urn:microsoft.com/office/officeart/2005/8/layout/vProcess5"/>
    <dgm:cxn modelId="{3FE67D7B-8195-4A98-B7A7-27E2CF50AF37}" type="presOf" srcId="{4C1B28F3-F899-4D7D-8A5C-37797419C67A}" destId="{C2E387AD-DDD7-47E9-BD91-DF1DB183150E}" srcOrd="1" destOrd="0" presId="urn:microsoft.com/office/officeart/2005/8/layout/vProcess5"/>
    <dgm:cxn modelId="{A9E4C086-3DA1-41FA-8F4B-02FF93FBFDB7}" type="presOf" srcId="{99BDA5C6-173A-4837-97DD-33CB08025FC7}" destId="{CD113308-A90D-4D3B-AE58-ACBFA9A90C98}" srcOrd="0" destOrd="0" presId="urn:microsoft.com/office/officeart/2005/8/layout/vProcess5"/>
    <dgm:cxn modelId="{2296CD86-6930-41C3-AC5A-25D902A149A7}" type="presOf" srcId="{8CE435FD-6C62-48D5-B7D8-2518091EA220}" destId="{8233C8C5-4B70-41B8-B350-1BD33E89E2BE}" srcOrd="0" destOrd="0" presId="urn:microsoft.com/office/officeart/2005/8/layout/vProcess5"/>
    <dgm:cxn modelId="{2BE1868A-256A-44A0-A6A1-ECE44637EEF5}" type="presOf" srcId="{EA89996D-51E1-4232-8114-A07BB68B4C9E}" destId="{B72539A5-10FD-459C-9E24-66A88A1E423D}" srcOrd="1" destOrd="0" presId="urn:microsoft.com/office/officeart/2005/8/layout/vProcess5"/>
    <dgm:cxn modelId="{666DF09A-340A-4A1E-AFFD-CD665190C87F}" srcId="{8CE435FD-6C62-48D5-B7D8-2518091EA220}" destId="{99BDA5C6-173A-4837-97DD-33CB08025FC7}" srcOrd="0" destOrd="0" parTransId="{53FA5EAB-8F9E-4204-8B07-6F8871B82962}" sibTransId="{0D072221-A935-4B34-9880-8AAB231729D3}"/>
    <dgm:cxn modelId="{08EAA1A0-B559-4520-9133-20C7E7CF0F9F}" srcId="{8CE435FD-6C62-48D5-B7D8-2518091EA220}" destId="{4C1B28F3-F899-4D7D-8A5C-37797419C67A}" srcOrd="3" destOrd="0" parTransId="{D8DC1D8C-6780-4318-B72D-0637CD149D92}" sibTransId="{57EFC56F-0C2A-46F9-97B3-FB26AC61B5B6}"/>
    <dgm:cxn modelId="{AA2F4CC1-EB67-4E64-8276-C1E7415223BD}" type="presOf" srcId="{57EFC56F-0C2A-46F9-97B3-FB26AC61B5B6}" destId="{D88D83FB-7D03-41F3-8505-1D1D4B9EE64E}" srcOrd="0" destOrd="0" presId="urn:microsoft.com/office/officeart/2005/8/layout/vProcess5"/>
    <dgm:cxn modelId="{9AFC64C9-BC39-4543-9534-EDD911559AD7}" srcId="{8CE435FD-6C62-48D5-B7D8-2518091EA220}" destId="{EA89996D-51E1-4232-8114-A07BB68B4C9E}" srcOrd="4" destOrd="0" parTransId="{EFE5B84E-B5DB-4339-8A99-DC40E637D955}" sibTransId="{1E26A4DB-0E31-489C-A9E7-A9A8FC68BA2A}"/>
    <dgm:cxn modelId="{439025D5-AC8D-4A7E-A200-4981546F02A8}" type="presOf" srcId="{6244FB02-1302-4ABD-9288-3C6A875C2BED}" destId="{9E2D12D5-2CBE-420B-A877-57E2C7F6A766}" srcOrd="1" destOrd="0" presId="urn:microsoft.com/office/officeart/2005/8/layout/vProcess5"/>
    <dgm:cxn modelId="{C629BED7-31AD-4756-8944-4B286C30817B}" type="presOf" srcId="{FAB546F6-0416-4B24-95FC-B61C20ED8FEA}" destId="{34B85085-C2A5-48AE-A26B-3C217C79034E}" srcOrd="0" destOrd="0" presId="urn:microsoft.com/office/officeart/2005/8/layout/vProcess5"/>
    <dgm:cxn modelId="{BCDE48DE-FB09-4945-8576-3C06364F1B58}" type="presOf" srcId="{0D072221-A935-4B34-9880-8AAB231729D3}" destId="{1CBFB2D9-368A-4919-B5BC-278B288C83A1}" srcOrd="0" destOrd="0" presId="urn:microsoft.com/office/officeart/2005/8/layout/vProcess5"/>
    <dgm:cxn modelId="{DEA29DF5-37BF-410B-9403-C3BFF1B21C96}" type="presOf" srcId="{EA89996D-51E1-4232-8114-A07BB68B4C9E}" destId="{AF216450-C8B0-4119-B773-72C58D97ADDE}" srcOrd="0" destOrd="0" presId="urn:microsoft.com/office/officeart/2005/8/layout/vProcess5"/>
    <dgm:cxn modelId="{6FE410CD-81A0-41AA-BA42-DBF374FE837F}" type="presParOf" srcId="{8233C8C5-4B70-41B8-B350-1BD33E89E2BE}" destId="{EADDEA4D-4FF7-42CD-95D0-2A83BE273F0E}" srcOrd="0" destOrd="0" presId="urn:microsoft.com/office/officeart/2005/8/layout/vProcess5"/>
    <dgm:cxn modelId="{C8963916-AE86-41E2-AF9C-E36DB2F2AF69}" type="presParOf" srcId="{8233C8C5-4B70-41B8-B350-1BD33E89E2BE}" destId="{CD113308-A90D-4D3B-AE58-ACBFA9A90C98}" srcOrd="1" destOrd="0" presId="urn:microsoft.com/office/officeart/2005/8/layout/vProcess5"/>
    <dgm:cxn modelId="{5F454677-8605-4272-990B-217E646BBE5D}" type="presParOf" srcId="{8233C8C5-4B70-41B8-B350-1BD33E89E2BE}" destId="{34B85085-C2A5-48AE-A26B-3C217C79034E}" srcOrd="2" destOrd="0" presId="urn:microsoft.com/office/officeart/2005/8/layout/vProcess5"/>
    <dgm:cxn modelId="{5E15277E-D495-4E0F-A363-9337AFE2CD0E}" type="presParOf" srcId="{8233C8C5-4B70-41B8-B350-1BD33E89E2BE}" destId="{92554A1F-1073-4A78-836C-76E50925C2B1}" srcOrd="3" destOrd="0" presId="urn:microsoft.com/office/officeart/2005/8/layout/vProcess5"/>
    <dgm:cxn modelId="{C0F3CEC6-071E-4B7F-9091-32D2EE916889}" type="presParOf" srcId="{8233C8C5-4B70-41B8-B350-1BD33E89E2BE}" destId="{0A3676B6-26B9-445B-A2D7-A5A50892BB2F}" srcOrd="4" destOrd="0" presId="urn:microsoft.com/office/officeart/2005/8/layout/vProcess5"/>
    <dgm:cxn modelId="{2B9CABDB-F998-48B0-9A56-BABCE2C63E68}" type="presParOf" srcId="{8233C8C5-4B70-41B8-B350-1BD33E89E2BE}" destId="{AF216450-C8B0-4119-B773-72C58D97ADDE}" srcOrd="5" destOrd="0" presId="urn:microsoft.com/office/officeart/2005/8/layout/vProcess5"/>
    <dgm:cxn modelId="{B6FB787D-740D-41E9-91AC-FA370D935EC6}" type="presParOf" srcId="{8233C8C5-4B70-41B8-B350-1BD33E89E2BE}" destId="{1CBFB2D9-368A-4919-B5BC-278B288C83A1}" srcOrd="6" destOrd="0" presId="urn:microsoft.com/office/officeart/2005/8/layout/vProcess5"/>
    <dgm:cxn modelId="{778ADD08-50C1-4A6C-BBC2-19E32A068EB5}" type="presParOf" srcId="{8233C8C5-4B70-41B8-B350-1BD33E89E2BE}" destId="{4EFA6487-F289-4164-8944-AE9C6352B991}" srcOrd="7" destOrd="0" presId="urn:microsoft.com/office/officeart/2005/8/layout/vProcess5"/>
    <dgm:cxn modelId="{5E291058-6048-4BAC-8AAD-ADB087C6FA73}" type="presParOf" srcId="{8233C8C5-4B70-41B8-B350-1BD33E89E2BE}" destId="{67CC5C90-3C5A-4872-94AD-0653A710DB19}" srcOrd="8" destOrd="0" presId="urn:microsoft.com/office/officeart/2005/8/layout/vProcess5"/>
    <dgm:cxn modelId="{623AE5BB-911D-4F92-A210-708C867B35AA}" type="presParOf" srcId="{8233C8C5-4B70-41B8-B350-1BD33E89E2BE}" destId="{D88D83FB-7D03-41F3-8505-1D1D4B9EE64E}" srcOrd="9" destOrd="0" presId="urn:microsoft.com/office/officeart/2005/8/layout/vProcess5"/>
    <dgm:cxn modelId="{EEED82E4-7250-4ACC-8AB6-E39EF21B1348}" type="presParOf" srcId="{8233C8C5-4B70-41B8-B350-1BD33E89E2BE}" destId="{D9BF0E97-8CE3-4D1B-8FBB-FA3AD03C000F}" srcOrd="10" destOrd="0" presId="urn:microsoft.com/office/officeart/2005/8/layout/vProcess5"/>
    <dgm:cxn modelId="{23B1CE00-0758-4D43-B1D3-CBED1FA363C0}" type="presParOf" srcId="{8233C8C5-4B70-41B8-B350-1BD33E89E2BE}" destId="{90291427-F79C-4A5A-8E0A-6F14D266FC6C}" srcOrd="11" destOrd="0" presId="urn:microsoft.com/office/officeart/2005/8/layout/vProcess5"/>
    <dgm:cxn modelId="{8284FE60-CA58-42C7-9086-62E0C4974335}" type="presParOf" srcId="{8233C8C5-4B70-41B8-B350-1BD33E89E2BE}" destId="{9E2D12D5-2CBE-420B-A877-57E2C7F6A766}" srcOrd="12" destOrd="0" presId="urn:microsoft.com/office/officeart/2005/8/layout/vProcess5"/>
    <dgm:cxn modelId="{477B8888-38ED-499C-BB23-B6BBF8BCB2DE}" type="presParOf" srcId="{8233C8C5-4B70-41B8-B350-1BD33E89E2BE}" destId="{C2E387AD-DDD7-47E9-BD91-DF1DB183150E}" srcOrd="13" destOrd="0" presId="urn:microsoft.com/office/officeart/2005/8/layout/vProcess5"/>
    <dgm:cxn modelId="{E0BCDFFE-EBBB-44AE-B096-6787F04A49F1}" type="presParOf" srcId="{8233C8C5-4B70-41B8-B350-1BD33E89E2BE}" destId="{B72539A5-10FD-459C-9E24-66A88A1E423D}"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48CEE4-C85D-4636-8828-6E306F12CD1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AB2E36C-4FF3-437B-A382-4100654429F7}">
      <dgm:prSet/>
      <dgm:spPr/>
      <dgm:t>
        <a:bodyPr/>
        <a:lstStyle/>
        <a:p>
          <a:r>
            <a:rPr lang="en-US" b="1" dirty="0">
              <a:latin typeface="Open Sans" pitchFamily="2" charset="0"/>
              <a:ea typeface="Open Sans" pitchFamily="2" charset="0"/>
              <a:cs typeface="Open Sans" pitchFamily="2" charset="0"/>
            </a:rPr>
            <a:t>The mechanisms that enforce cache coherence in shared memory systems. These rules define the rules for how processors communicate and update cached data items to maintain consistency.</a:t>
          </a:r>
        </a:p>
      </dgm:t>
    </dgm:pt>
    <dgm:pt modelId="{A0CCA440-090F-448B-87E7-EA631CCD22FA}" type="parTrans" cxnId="{7A83621D-D715-4F65-9426-85CDC8918084}">
      <dgm:prSet/>
      <dgm:spPr/>
      <dgm:t>
        <a:bodyPr/>
        <a:lstStyle/>
        <a:p>
          <a:endParaRPr lang="en-US"/>
        </a:p>
      </dgm:t>
    </dgm:pt>
    <dgm:pt modelId="{50B213CF-06EB-4AFE-882A-DD06A4FD6E63}" type="sibTrans" cxnId="{7A83621D-D715-4F65-9426-85CDC8918084}">
      <dgm:prSet/>
      <dgm:spPr/>
      <dgm:t>
        <a:bodyPr/>
        <a:lstStyle/>
        <a:p>
          <a:endParaRPr lang="en-US"/>
        </a:p>
      </dgm:t>
    </dgm:pt>
    <dgm:pt modelId="{1D2E21A6-C3C1-475A-9DFB-CA7C586E4DE6}">
      <dgm:prSet/>
      <dgm:spPr/>
      <dgm:t>
        <a:bodyPr/>
        <a:lstStyle/>
        <a:p>
          <a:r>
            <a:rPr lang="en-US" b="1" dirty="0">
              <a:latin typeface="Open Sans" pitchFamily="2" charset="0"/>
              <a:ea typeface="Open Sans" pitchFamily="2" charset="0"/>
              <a:cs typeface="Open Sans" pitchFamily="2" charset="0"/>
            </a:rPr>
            <a:t>There are two main categories of cache coherence protocols:</a:t>
          </a:r>
        </a:p>
      </dgm:t>
    </dgm:pt>
    <dgm:pt modelId="{B53BA9E9-58ED-4522-9374-820C7DB259A6}" type="parTrans" cxnId="{0B2041DB-9F3A-434F-9159-C81FB2646951}">
      <dgm:prSet/>
      <dgm:spPr/>
      <dgm:t>
        <a:bodyPr/>
        <a:lstStyle/>
        <a:p>
          <a:endParaRPr lang="en-US"/>
        </a:p>
      </dgm:t>
    </dgm:pt>
    <dgm:pt modelId="{E72616A2-591E-4A80-876C-1D984F2B149E}" type="sibTrans" cxnId="{0B2041DB-9F3A-434F-9159-C81FB2646951}">
      <dgm:prSet/>
      <dgm:spPr/>
      <dgm:t>
        <a:bodyPr/>
        <a:lstStyle/>
        <a:p>
          <a:endParaRPr lang="en-US"/>
        </a:p>
      </dgm:t>
    </dgm:pt>
    <dgm:pt modelId="{54947774-0F0B-4462-8268-38C728B31FD1}">
      <dgm:prSet/>
      <dgm:spPr/>
      <dgm:t>
        <a:bodyPr/>
        <a:lstStyle/>
        <a:p>
          <a:pPr>
            <a:lnSpc>
              <a:spcPct val="100000"/>
            </a:lnSpc>
          </a:pPr>
          <a:r>
            <a:rPr lang="en-US" b="1" dirty="0">
              <a:latin typeface="Open Sans" pitchFamily="2" charset="0"/>
              <a:ea typeface="Open Sans" pitchFamily="2" charset="0"/>
              <a:cs typeface="Open Sans" pitchFamily="2" charset="0"/>
            </a:rPr>
            <a:t>Snooping based protocols</a:t>
          </a:r>
        </a:p>
      </dgm:t>
    </dgm:pt>
    <dgm:pt modelId="{A9C28E93-F9AE-4B30-BA1E-4D43B3445241}" type="parTrans" cxnId="{33494C9F-163D-46F1-91AA-9E440109EA90}">
      <dgm:prSet/>
      <dgm:spPr/>
      <dgm:t>
        <a:bodyPr/>
        <a:lstStyle/>
        <a:p>
          <a:endParaRPr lang="en-US"/>
        </a:p>
      </dgm:t>
    </dgm:pt>
    <dgm:pt modelId="{4F2ED4DA-C50E-42C0-B4CB-DE379B835BE5}" type="sibTrans" cxnId="{33494C9F-163D-46F1-91AA-9E440109EA90}">
      <dgm:prSet/>
      <dgm:spPr/>
      <dgm:t>
        <a:bodyPr/>
        <a:lstStyle/>
        <a:p>
          <a:endParaRPr lang="en-US"/>
        </a:p>
      </dgm:t>
    </dgm:pt>
    <dgm:pt modelId="{2CEE9BE4-43C0-446D-B271-89959583F553}">
      <dgm:prSet/>
      <dgm:spPr/>
      <dgm:t>
        <a:bodyPr/>
        <a:lstStyle/>
        <a:p>
          <a:pPr>
            <a:lnSpc>
              <a:spcPct val="100000"/>
            </a:lnSpc>
          </a:pPr>
          <a:r>
            <a:rPr lang="en-US" b="1" dirty="0">
              <a:latin typeface="Open Sans" pitchFamily="2" charset="0"/>
              <a:ea typeface="Open Sans" pitchFamily="2" charset="0"/>
              <a:cs typeface="Open Sans" pitchFamily="2" charset="0"/>
            </a:rPr>
            <a:t>Directory based protocols</a:t>
          </a:r>
        </a:p>
      </dgm:t>
    </dgm:pt>
    <dgm:pt modelId="{D59508D7-9799-49F0-85CC-FD262CCA5FEB}" type="parTrans" cxnId="{847EEE8B-C6C5-4804-A009-37D1AF3AB12E}">
      <dgm:prSet/>
      <dgm:spPr/>
      <dgm:t>
        <a:bodyPr/>
        <a:lstStyle/>
        <a:p>
          <a:endParaRPr lang="en-US"/>
        </a:p>
      </dgm:t>
    </dgm:pt>
    <dgm:pt modelId="{965EC66E-944D-4E74-9097-B4A4E1662D25}" type="sibTrans" cxnId="{847EEE8B-C6C5-4804-A009-37D1AF3AB12E}">
      <dgm:prSet/>
      <dgm:spPr/>
      <dgm:t>
        <a:bodyPr/>
        <a:lstStyle/>
        <a:p>
          <a:endParaRPr lang="en-US"/>
        </a:p>
      </dgm:t>
    </dgm:pt>
    <dgm:pt modelId="{14EC5A88-BD00-4891-B4CC-1BCA650CBF02}" type="pres">
      <dgm:prSet presAssocID="{C848CEE4-C85D-4636-8828-6E306F12CD1A}" presName="hierChild1" presStyleCnt="0">
        <dgm:presLayoutVars>
          <dgm:chPref val="1"/>
          <dgm:dir/>
          <dgm:animOne val="branch"/>
          <dgm:animLvl val="lvl"/>
          <dgm:resizeHandles/>
        </dgm:presLayoutVars>
      </dgm:prSet>
      <dgm:spPr/>
    </dgm:pt>
    <dgm:pt modelId="{0D79834A-8C62-4E5F-AAE0-A1277147ED22}" type="pres">
      <dgm:prSet presAssocID="{2AB2E36C-4FF3-437B-A382-4100654429F7}" presName="hierRoot1" presStyleCnt="0"/>
      <dgm:spPr/>
    </dgm:pt>
    <dgm:pt modelId="{4DA12EE5-94F5-4A9B-9BAA-1BE57C51ED2C}" type="pres">
      <dgm:prSet presAssocID="{2AB2E36C-4FF3-437B-A382-4100654429F7}" presName="composite" presStyleCnt="0"/>
      <dgm:spPr/>
    </dgm:pt>
    <dgm:pt modelId="{384209C8-9A51-4329-A02E-66298BD84A32}" type="pres">
      <dgm:prSet presAssocID="{2AB2E36C-4FF3-437B-A382-4100654429F7}" presName="background" presStyleLbl="node0" presStyleIdx="0" presStyleCnt="2"/>
      <dgm:spPr/>
    </dgm:pt>
    <dgm:pt modelId="{B2BBFDC3-A954-4501-A063-D0A96FE64160}" type="pres">
      <dgm:prSet presAssocID="{2AB2E36C-4FF3-437B-A382-4100654429F7}" presName="text" presStyleLbl="fgAcc0" presStyleIdx="0" presStyleCnt="2">
        <dgm:presLayoutVars>
          <dgm:chPref val="3"/>
        </dgm:presLayoutVars>
      </dgm:prSet>
      <dgm:spPr/>
    </dgm:pt>
    <dgm:pt modelId="{AB50A63D-DE50-452B-84D9-91F198791F8A}" type="pres">
      <dgm:prSet presAssocID="{2AB2E36C-4FF3-437B-A382-4100654429F7}" presName="hierChild2" presStyleCnt="0"/>
      <dgm:spPr/>
    </dgm:pt>
    <dgm:pt modelId="{DB34BBE9-5C1C-4F28-BB34-93847B2667DB}" type="pres">
      <dgm:prSet presAssocID="{1D2E21A6-C3C1-475A-9DFB-CA7C586E4DE6}" presName="hierRoot1" presStyleCnt="0"/>
      <dgm:spPr/>
    </dgm:pt>
    <dgm:pt modelId="{D795681B-755C-47F6-950B-019D2FA4FF42}" type="pres">
      <dgm:prSet presAssocID="{1D2E21A6-C3C1-475A-9DFB-CA7C586E4DE6}" presName="composite" presStyleCnt="0"/>
      <dgm:spPr/>
    </dgm:pt>
    <dgm:pt modelId="{2E9BC299-1355-4E32-9AF7-E08CA568C59F}" type="pres">
      <dgm:prSet presAssocID="{1D2E21A6-C3C1-475A-9DFB-CA7C586E4DE6}" presName="background" presStyleLbl="node0" presStyleIdx="1" presStyleCnt="2"/>
      <dgm:spPr/>
    </dgm:pt>
    <dgm:pt modelId="{98ECC445-EBBF-48EE-B61B-A63E24CA7161}" type="pres">
      <dgm:prSet presAssocID="{1D2E21A6-C3C1-475A-9DFB-CA7C586E4DE6}" presName="text" presStyleLbl="fgAcc0" presStyleIdx="1" presStyleCnt="2">
        <dgm:presLayoutVars>
          <dgm:chPref val="3"/>
        </dgm:presLayoutVars>
      </dgm:prSet>
      <dgm:spPr/>
    </dgm:pt>
    <dgm:pt modelId="{2F241A33-56EE-4021-9B0D-E5C91A47ED93}" type="pres">
      <dgm:prSet presAssocID="{1D2E21A6-C3C1-475A-9DFB-CA7C586E4DE6}" presName="hierChild2" presStyleCnt="0"/>
      <dgm:spPr/>
    </dgm:pt>
    <dgm:pt modelId="{F6412ABA-BF34-4FC9-9BCD-447CFBFE1C55}" type="pres">
      <dgm:prSet presAssocID="{A9C28E93-F9AE-4B30-BA1E-4D43B3445241}" presName="Name10" presStyleLbl="parChTrans1D2" presStyleIdx="0" presStyleCnt="2"/>
      <dgm:spPr/>
    </dgm:pt>
    <dgm:pt modelId="{7D0DEA36-A962-43AB-875F-FB973BEFB6E0}" type="pres">
      <dgm:prSet presAssocID="{54947774-0F0B-4462-8268-38C728B31FD1}" presName="hierRoot2" presStyleCnt="0"/>
      <dgm:spPr/>
    </dgm:pt>
    <dgm:pt modelId="{8B477B3B-EB4A-4566-B0C9-CDFE37D433D9}" type="pres">
      <dgm:prSet presAssocID="{54947774-0F0B-4462-8268-38C728B31FD1}" presName="composite2" presStyleCnt="0"/>
      <dgm:spPr/>
    </dgm:pt>
    <dgm:pt modelId="{BF2F898F-EA3F-4A97-84F3-058B90052CA3}" type="pres">
      <dgm:prSet presAssocID="{54947774-0F0B-4462-8268-38C728B31FD1}" presName="background2" presStyleLbl="node2" presStyleIdx="0" presStyleCnt="2"/>
      <dgm:spPr/>
    </dgm:pt>
    <dgm:pt modelId="{70963094-7BD8-4091-8E21-5C741FEA998C}" type="pres">
      <dgm:prSet presAssocID="{54947774-0F0B-4462-8268-38C728B31FD1}" presName="text2" presStyleLbl="fgAcc2" presStyleIdx="0" presStyleCnt="2">
        <dgm:presLayoutVars>
          <dgm:chPref val="3"/>
        </dgm:presLayoutVars>
      </dgm:prSet>
      <dgm:spPr/>
    </dgm:pt>
    <dgm:pt modelId="{CA466ADF-C3AE-4BBA-A253-8DD8EEEF495A}" type="pres">
      <dgm:prSet presAssocID="{54947774-0F0B-4462-8268-38C728B31FD1}" presName="hierChild3" presStyleCnt="0"/>
      <dgm:spPr/>
    </dgm:pt>
    <dgm:pt modelId="{62C78DBE-56C0-49B9-8B07-CEB57895F93C}" type="pres">
      <dgm:prSet presAssocID="{D59508D7-9799-49F0-85CC-FD262CCA5FEB}" presName="Name10" presStyleLbl="parChTrans1D2" presStyleIdx="1" presStyleCnt="2"/>
      <dgm:spPr/>
    </dgm:pt>
    <dgm:pt modelId="{6EF7D19D-9C78-41A5-A785-6ACA38935164}" type="pres">
      <dgm:prSet presAssocID="{2CEE9BE4-43C0-446D-B271-89959583F553}" presName="hierRoot2" presStyleCnt="0"/>
      <dgm:spPr/>
    </dgm:pt>
    <dgm:pt modelId="{CFD50B01-6F88-4A53-960A-365956522DCE}" type="pres">
      <dgm:prSet presAssocID="{2CEE9BE4-43C0-446D-B271-89959583F553}" presName="composite2" presStyleCnt="0"/>
      <dgm:spPr/>
    </dgm:pt>
    <dgm:pt modelId="{A9B2F059-1921-491E-A26B-9761259B937A}" type="pres">
      <dgm:prSet presAssocID="{2CEE9BE4-43C0-446D-B271-89959583F553}" presName="background2" presStyleLbl="node2" presStyleIdx="1" presStyleCnt="2"/>
      <dgm:spPr/>
    </dgm:pt>
    <dgm:pt modelId="{994172F6-682B-4B5F-BFF9-56EC5A52C0AC}" type="pres">
      <dgm:prSet presAssocID="{2CEE9BE4-43C0-446D-B271-89959583F553}" presName="text2" presStyleLbl="fgAcc2" presStyleIdx="1" presStyleCnt="2">
        <dgm:presLayoutVars>
          <dgm:chPref val="3"/>
        </dgm:presLayoutVars>
      </dgm:prSet>
      <dgm:spPr/>
    </dgm:pt>
    <dgm:pt modelId="{5CCEA0BF-50B3-415B-B66C-86BEABFEABA7}" type="pres">
      <dgm:prSet presAssocID="{2CEE9BE4-43C0-446D-B271-89959583F553}" presName="hierChild3" presStyleCnt="0"/>
      <dgm:spPr/>
    </dgm:pt>
  </dgm:ptLst>
  <dgm:cxnLst>
    <dgm:cxn modelId="{7A83621D-D715-4F65-9426-85CDC8918084}" srcId="{C848CEE4-C85D-4636-8828-6E306F12CD1A}" destId="{2AB2E36C-4FF3-437B-A382-4100654429F7}" srcOrd="0" destOrd="0" parTransId="{A0CCA440-090F-448B-87E7-EA631CCD22FA}" sibTransId="{50B213CF-06EB-4AFE-882A-DD06A4FD6E63}"/>
    <dgm:cxn modelId="{574FD12F-31B9-4686-BCEE-7C00C245E9CC}" type="presOf" srcId="{A9C28E93-F9AE-4B30-BA1E-4D43B3445241}" destId="{F6412ABA-BF34-4FC9-9BCD-447CFBFE1C55}" srcOrd="0" destOrd="0" presId="urn:microsoft.com/office/officeart/2005/8/layout/hierarchy1"/>
    <dgm:cxn modelId="{E3612E31-A08A-4FB6-A0CD-EC2235EA0AF8}" type="presOf" srcId="{D59508D7-9799-49F0-85CC-FD262CCA5FEB}" destId="{62C78DBE-56C0-49B9-8B07-CEB57895F93C}" srcOrd="0" destOrd="0" presId="urn:microsoft.com/office/officeart/2005/8/layout/hierarchy1"/>
    <dgm:cxn modelId="{2ED6CB82-22C6-44A9-9D4D-CFD317CA311F}" type="presOf" srcId="{2AB2E36C-4FF3-437B-A382-4100654429F7}" destId="{B2BBFDC3-A954-4501-A063-D0A96FE64160}" srcOrd="0" destOrd="0" presId="urn:microsoft.com/office/officeart/2005/8/layout/hierarchy1"/>
    <dgm:cxn modelId="{847EEE8B-C6C5-4804-A009-37D1AF3AB12E}" srcId="{1D2E21A6-C3C1-475A-9DFB-CA7C586E4DE6}" destId="{2CEE9BE4-43C0-446D-B271-89959583F553}" srcOrd="1" destOrd="0" parTransId="{D59508D7-9799-49F0-85CC-FD262CCA5FEB}" sibTransId="{965EC66E-944D-4E74-9097-B4A4E1662D25}"/>
    <dgm:cxn modelId="{33494C9F-163D-46F1-91AA-9E440109EA90}" srcId="{1D2E21A6-C3C1-475A-9DFB-CA7C586E4DE6}" destId="{54947774-0F0B-4462-8268-38C728B31FD1}" srcOrd="0" destOrd="0" parTransId="{A9C28E93-F9AE-4B30-BA1E-4D43B3445241}" sibTransId="{4F2ED4DA-C50E-42C0-B4CB-DE379B835BE5}"/>
    <dgm:cxn modelId="{A872F4AC-61F1-473B-AD0E-AF937C4E59D6}" type="presOf" srcId="{C848CEE4-C85D-4636-8828-6E306F12CD1A}" destId="{14EC5A88-BD00-4891-B4CC-1BCA650CBF02}" srcOrd="0" destOrd="0" presId="urn:microsoft.com/office/officeart/2005/8/layout/hierarchy1"/>
    <dgm:cxn modelId="{4535E4B2-92F4-480F-A671-E82F531F20CF}" type="presOf" srcId="{1D2E21A6-C3C1-475A-9DFB-CA7C586E4DE6}" destId="{98ECC445-EBBF-48EE-B61B-A63E24CA7161}" srcOrd="0" destOrd="0" presId="urn:microsoft.com/office/officeart/2005/8/layout/hierarchy1"/>
    <dgm:cxn modelId="{AD27F3D3-11F3-4425-8910-B3D0A2435DE1}" type="presOf" srcId="{2CEE9BE4-43C0-446D-B271-89959583F553}" destId="{994172F6-682B-4B5F-BFF9-56EC5A52C0AC}" srcOrd="0" destOrd="0" presId="urn:microsoft.com/office/officeart/2005/8/layout/hierarchy1"/>
    <dgm:cxn modelId="{0B2041DB-9F3A-434F-9159-C81FB2646951}" srcId="{C848CEE4-C85D-4636-8828-6E306F12CD1A}" destId="{1D2E21A6-C3C1-475A-9DFB-CA7C586E4DE6}" srcOrd="1" destOrd="0" parTransId="{B53BA9E9-58ED-4522-9374-820C7DB259A6}" sibTransId="{E72616A2-591E-4A80-876C-1D984F2B149E}"/>
    <dgm:cxn modelId="{FED958F1-3884-4222-836F-34EE50942291}" type="presOf" srcId="{54947774-0F0B-4462-8268-38C728B31FD1}" destId="{70963094-7BD8-4091-8E21-5C741FEA998C}" srcOrd="0" destOrd="0" presId="urn:microsoft.com/office/officeart/2005/8/layout/hierarchy1"/>
    <dgm:cxn modelId="{A80C0F2A-7A3B-4A7D-9A47-0368C4973AAB}" type="presParOf" srcId="{14EC5A88-BD00-4891-B4CC-1BCA650CBF02}" destId="{0D79834A-8C62-4E5F-AAE0-A1277147ED22}" srcOrd="0" destOrd="0" presId="urn:microsoft.com/office/officeart/2005/8/layout/hierarchy1"/>
    <dgm:cxn modelId="{DF9DDBAE-7A3F-45DA-BAC5-F1C55085D4B6}" type="presParOf" srcId="{0D79834A-8C62-4E5F-AAE0-A1277147ED22}" destId="{4DA12EE5-94F5-4A9B-9BAA-1BE57C51ED2C}" srcOrd="0" destOrd="0" presId="urn:microsoft.com/office/officeart/2005/8/layout/hierarchy1"/>
    <dgm:cxn modelId="{B751EA6E-6648-4852-918B-4E778C396BD6}" type="presParOf" srcId="{4DA12EE5-94F5-4A9B-9BAA-1BE57C51ED2C}" destId="{384209C8-9A51-4329-A02E-66298BD84A32}" srcOrd="0" destOrd="0" presId="urn:microsoft.com/office/officeart/2005/8/layout/hierarchy1"/>
    <dgm:cxn modelId="{BF800209-0214-400E-9800-5A86528A69DD}" type="presParOf" srcId="{4DA12EE5-94F5-4A9B-9BAA-1BE57C51ED2C}" destId="{B2BBFDC3-A954-4501-A063-D0A96FE64160}" srcOrd="1" destOrd="0" presId="urn:microsoft.com/office/officeart/2005/8/layout/hierarchy1"/>
    <dgm:cxn modelId="{ED1E633C-329C-4D24-AA1F-FC678FD1A443}" type="presParOf" srcId="{0D79834A-8C62-4E5F-AAE0-A1277147ED22}" destId="{AB50A63D-DE50-452B-84D9-91F198791F8A}" srcOrd="1" destOrd="0" presId="urn:microsoft.com/office/officeart/2005/8/layout/hierarchy1"/>
    <dgm:cxn modelId="{58CF105A-2D68-42B7-AAFC-1D6A27AD3758}" type="presParOf" srcId="{14EC5A88-BD00-4891-B4CC-1BCA650CBF02}" destId="{DB34BBE9-5C1C-4F28-BB34-93847B2667DB}" srcOrd="1" destOrd="0" presId="urn:microsoft.com/office/officeart/2005/8/layout/hierarchy1"/>
    <dgm:cxn modelId="{B024DC52-8CAB-4CBC-8D65-9E1827B18CEC}" type="presParOf" srcId="{DB34BBE9-5C1C-4F28-BB34-93847B2667DB}" destId="{D795681B-755C-47F6-950B-019D2FA4FF42}" srcOrd="0" destOrd="0" presId="urn:microsoft.com/office/officeart/2005/8/layout/hierarchy1"/>
    <dgm:cxn modelId="{ACB793F5-C65A-4E52-AD42-EE0779E67685}" type="presParOf" srcId="{D795681B-755C-47F6-950B-019D2FA4FF42}" destId="{2E9BC299-1355-4E32-9AF7-E08CA568C59F}" srcOrd="0" destOrd="0" presId="urn:microsoft.com/office/officeart/2005/8/layout/hierarchy1"/>
    <dgm:cxn modelId="{D7B7FDA9-761E-4CFF-93AB-264E918B2EBD}" type="presParOf" srcId="{D795681B-755C-47F6-950B-019D2FA4FF42}" destId="{98ECC445-EBBF-48EE-B61B-A63E24CA7161}" srcOrd="1" destOrd="0" presId="urn:microsoft.com/office/officeart/2005/8/layout/hierarchy1"/>
    <dgm:cxn modelId="{590FC55B-6A49-40F3-B68B-C42DF063613B}" type="presParOf" srcId="{DB34BBE9-5C1C-4F28-BB34-93847B2667DB}" destId="{2F241A33-56EE-4021-9B0D-E5C91A47ED93}" srcOrd="1" destOrd="0" presId="urn:microsoft.com/office/officeart/2005/8/layout/hierarchy1"/>
    <dgm:cxn modelId="{17430C35-4DF0-4DF1-9D0D-FFFE46FF2BD8}" type="presParOf" srcId="{2F241A33-56EE-4021-9B0D-E5C91A47ED93}" destId="{F6412ABA-BF34-4FC9-9BCD-447CFBFE1C55}" srcOrd="0" destOrd="0" presId="urn:microsoft.com/office/officeart/2005/8/layout/hierarchy1"/>
    <dgm:cxn modelId="{2BD05A22-A06E-4F50-903A-62A6B441E8D2}" type="presParOf" srcId="{2F241A33-56EE-4021-9B0D-E5C91A47ED93}" destId="{7D0DEA36-A962-43AB-875F-FB973BEFB6E0}" srcOrd="1" destOrd="0" presId="urn:microsoft.com/office/officeart/2005/8/layout/hierarchy1"/>
    <dgm:cxn modelId="{896FA5AE-F12B-4F9B-96F2-11AECA66CA1C}" type="presParOf" srcId="{7D0DEA36-A962-43AB-875F-FB973BEFB6E0}" destId="{8B477B3B-EB4A-4566-B0C9-CDFE37D433D9}" srcOrd="0" destOrd="0" presId="urn:microsoft.com/office/officeart/2005/8/layout/hierarchy1"/>
    <dgm:cxn modelId="{065817B6-7D0C-4D1A-BCE3-5CCD3F81FEAC}" type="presParOf" srcId="{8B477B3B-EB4A-4566-B0C9-CDFE37D433D9}" destId="{BF2F898F-EA3F-4A97-84F3-058B90052CA3}" srcOrd="0" destOrd="0" presId="urn:microsoft.com/office/officeart/2005/8/layout/hierarchy1"/>
    <dgm:cxn modelId="{A5C6EE26-9DFF-4504-9AF6-E43F1C4BE712}" type="presParOf" srcId="{8B477B3B-EB4A-4566-B0C9-CDFE37D433D9}" destId="{70963094-7BD8-4091-8E21-5C741FEA998C}" srcOrd="1" destOrd="0" presId="urn:microsoft.com/office/officeart/2005/8/layout/hierarchy1"/>
    <dgm:cxn modelId="{CB966095-000B-475F-8BB6-66822C8705B9}" type="presParOf" srcId="{7D0DEA36-A962-43AB-875F-FB973BEFB6E0}" destId="{CA466ADF-C3AE-4BBA-A253-8DD8EEEF495A}" srcOrd="1" destOrd="0" presId="urn:microsoft.com/office/officeart/2005/8/layout/hierarchy1"/>
    <dgm:cxn modelId="{CFBA3C67-80EC-4894-9F04-8204D52D6D49}" type="presParOf" srcId="{2F241A33-56EE-4021-9B0D-E5C91A47ED93}" destId="{62C78DBE-56C0-49B9-8B07-CEB57895F93C}" srcOrd="2" destOrd="0" presId="urn:microsoft.com/office/officeart/2005/8/layout/hierarchy1"/>
    <dgm:cxn modelId="{6CE2E3DC-D1D4-434E-8154-1A600439169F}" type="presParOf" srcId="{2F241A33-56EE-4021-9B0D-E5C91A47ED93}" destId="{6EF7D19D-9C78-41A5-A785-6ACA38935164}" srcOrd="3" destOrd="0" presId="urn:microsoft.com/office/officeart/2005/8/layout/hierarchy1"/>
    <dgm:cxn modelId="{D8946788-2536-4489-88EB-EED8FBAABFF8}" type="presParOf" srcId="{6EF7D19D-9C78-41A5-A785-6ACA38935164}" destId="{CFD50B01-6F88-4A53-960A-365956522DCE}" srcOrd="0" destOrd="0" presId="urn:microsoft.com/office/officeart/2005/8/layout/hierarchy1"/>
    <dgm:cxn modelId="{56A04C0A-DAE3-405B-B1E1-37AD153A3412}" type="presParOf" srcId="{CFD50B01-6F88-4A53-960A-365956522DCE}" destId="{A9B2F059-1921-491E-A26B-9761259B937A}" srcOrd="0" destOrd="0" presId="urn:microsoft.com/office/officeart/2005/8/layout/hierarchy1"/>
    <dgm:cxn modelId="{B70E3303-2BE5-4A49-AF4F-61AF0D26832A}" type="presParOf" srcId="{CFD50B01-6F88-4A53-960A-365956522DCE}" destId="{994172F6-682B-4B5F-BFF9-56EC5A52C0AC}" srcOrd="1" destOrd="0" presId="urn:microsoft.com/office/officeart/2005/8/layout/hierarchy1"/>
    <dgm:cxn modelId="{F95D1CAF-BAE8-4460-BD96-AE094DD03E98}" type="presParOf" srcId="{6EF7D19D-9C78-41A5-A785-6ACA38935164}" destId="{5CCEA0BF-50B3-415B-B66C-86BEABFEABA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F4BE3C-2B90-4277-B9BF-0B0DD1DEA0EB}" type="doc">
      <dgm:prSet loTypeId="urn:microsoft.com/office/officeart/2018/2/layout/IconLabelList" loCatId="icon" qsTypeId="urn:microsoft.com/office/officeart/2005/8/quickstyle/simple4" qsCatId="simple" csTypeId="urn:microsoft.com/office/officeart/2005/8/colors/accent1_2" csCatId="accent1" phldr="1"/>
      <dgm:spPr/>
      <dgm:t>
        <a:bodyPr/>
        <a:lstStyle/>
        <a:p>
          <a:endParaRPr lang="en-US"/>
        </a:p>
      </dgm:t>
    </dgm:pt>
    <dgm:pt modelId="{17FC075E-5413-40D0-BE72-375A5C865B68}">
      <dgm:prSet/>
      <dgm:spPr/>
      <dgm:t>
        <a:bodyPr/>
        <a:lstStyle/>
        <a:p>
          <a:pPr>
            <a:lnSpc>
              <a:spcPct val="100000"/>
            </a:lnSpc>
          </a:pPr>
          <a:r>
            <a:rPr lang="en-US" b="1" dirty="0">
              <a:latin typeface="Open Sans" pitchFamily="2" charset="0"/>
              <a:ea typeface="Open Sans" pitchFamily="2" charset="0"/>
              <a:cs typeface="Open Sans" pitchFamily="2" charset="0"/>
            </a:rPr>
            <a:t>Improved performance: Now processors can read the most up-to-date data from their caches, reducing the need to access slower main memory.</a:t>
          </a:r>
        </a:p>
      </dgm:t>
    </dgm:pt>
    <dgm:pt modelId="{DDAB9ED5-EECC-4750-BBDA-FF11D2065B27}" type="parTrans" cxnId="{5C6597C8-A431-4964-8678-B8B322C0A27E}">
      <dgm:prSet/>
      <dgm:spPr/>
      <dgm:t>
        <a:bodyPr/>
        <a:lstStyle/>
        <a:p>
          <a:endParaRPr lang="en-US"/>
        </a:p>
      </dgm:t>
    </dgm:pt>
    <dgm:pt modelId="{D43C33C7-74BC-4422-8521-90FC61913EBD}" type="sibTrans" cxnId="{5C6597C8-A431-4964-8678-B8B322C0A27E}">
      <dgm:prSet/>
      <dgm:spPr/>
      <dgm:t>
        <a:bodyPr/>
        <a:lstStyle/>
        <a:p>
          <a:endParaRPr lang="en-US"/>
        </a:p>
      </dgm:t>
    </dgm:pt>
    <dgm:pt modelId="{DF4E8945-38D3-4186-A12D-6782EC06E1A8}">
      <dgm:prSet/>
      <dgm:spPr/>
      <dgm:t>
        <a:bodyPr/>
        <a:lstStyle/>
        <a:p>
          <a:pPr>
            <a:lnSpc>
              <a:spcPct val="100000"/>
            </a:lnSpc>
          </a:pPr>
          <a:r>
            <a:rPr lang="en-US" b="1" dirty="0">
              <a:latin typeface="Open Sans" pitchFamily="2" charset="0"/>
              <a:ea typeface="Open Sans" pitchFamily="2" charset="0"/>
              <a:cs typeface="Open Sans" pitchFamily="2" charset="0"/>
            </a:rPr>
            <a:t>Simplified programming: programmers can write shared memory without worrying about the intricacies of cached management.</a:t>
          </a:r>
        </a:p>
      </dgm:t>
    </dgm:pt>
    <dgm:pt modelId="{1291A315-9EF9-4364-B068-D12082B2FEAF}" type="parTrans" cxnId="{5CE46325-3FCE-457F-83AF-04DF28E88AE5}">
      <dgm:prSet/>
      <dgm:spPr/>
      <dgm:t>
        <a:bodyPr/>
        <a:lstStyle/>
        <a:p>
          <a:endParaRPr lang="en-US"/>
        </a:p>
      </dgm:t>
    </dgm:pt>
    <dgm:pt modelId="{F6FC552E-1BFF-4D80-9AE9-AFEEC61D9A6C}" type="sibTrans" cxnId="{5CE46325-3FCE-457F-83AF-04DF28E88AE5}">
      <dgm:prSet/>
      <dgm:spPr/>
      <dgm:t>
        <a:bodyPr/>
        <a:lstStyle/>
        <a:p>
          <a:endParaRPr lang="en-US"/>
        </a:p>
      </dgm:t>
    </dgm:pt>
    <dgm:pt modelId="{601E3792-FB61-4A91-91FC-A68DE68D7648}">
      <dgm:prSet/>
      <dgm:spPr/>
      <dgm:t>
        <a:bodyPr/>
        <a:lstStyle/>
        <a:p>
          <a:pPr>
            <a:lnSpc>
              <a:spcPct val="100000"/>
            </a:lnSpc>
          </a:pPr>
          <a:r>
            <a:rPr lang="en-US" b="1" dirty="0">
              <a:latin typeface="Open Sans" pitchFamily="2" charset="0"/>
              <a:ea typeface="Open Sans" pitchFamily="2" charset="0"/>
              <a:cs typeface="Open Sans" pitchFamily="2" charset="0"/>
            </a:rPr>
            <a:t>Scalability: Cache coherence protocols can be scaled to large numbers of processors.</a:t>
          </a:r>
        </a:p>
      </dgm:t>
    </dgm:pt>
    <dgm:pt modelId="{78D88F1F-F8F7-4C94-A507-57E130C677B7}" type="parTrans" cxnId="{9744C9BA-8E99-4365-9BA8-069354D41CED}">
      <dgm:prSet/>
      <dgm:spPr/>
      <dgm:t>
        <a:bodyPr/>
        <a:lstStyle/>
        <a:p>
          <a:endParaRPr lang="en-US"/>
        </a:p>
      </dgm:t>
    </dgm:pt>
    <dgm:pt modelId="{F11D4F0A-3B86-4701-902B-10938A10CB32}" type="sibTrans" cxnId="{9744C9BA-8E99-4365-9BA8-069354D41CED}">
      <dgm:prSet/>
      <dgm:spPr/>
      <dgm:t>
        <a:bodyPr/>
        <a:lstStyle/>
        <a:p>
          <a:endParaRPr lang="en-US"/>
        </a:p>
      </dgm:t>
    </dgm:pt>
    <dgm:pt modelId="{E6857225-52DC-4C1D-B110-17357BBE95A0}" type="pres">
      <dgm:prSet presAssocID="{4AF4BE3C-2B90-4277-B9BF-0B0DD1DEA0EB}" presName="root" presStyleCnt="0">
        <dgm:presLayoutVars>
          <dgm:dir/>
          <dgm:resizeHandles val="exact"/>
        </dgm:presLayoutVars>
      </dgm:prSet>
      <dgm:spPr/>
    </dgm:pt>
    <dgm:pt modelId="{08791243-4AA2-4A78-B699-AD2F05BD8113}" type="pres">
      <dgm:prSet presAssocID="{17FC075E-5413-40D0-BE72-375A5C865B68}" presName="compNode" presStyleCnt="0"/>
      <dgm:spPr/>
    </dgm:pt>
    <dgm:pt modelId="{DFDF258B-BA8A-4EA3-8251-5055855825DC}" type="pres">
      <dgm:prSet presAssocID="{17FC075E-5413-40D0-BE72-375A5C865B6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k"/>
        </a:ext>
      </dgm:extLst>
    </dgm:pt>
    <dgm:pt modelId="{62DA6BFF-0358-49B2-BA88-3A71BDEB14E4}" type="pres">
      <dgm:prSet presAssocID="{17FC075E-5413-40D0-BE72-375A5C865B68}" presName="spaceRect" presStyleCnt="0"/>
      <dgm:spPr/>
    </dgm:pt>
    <dgm:pt modelId="{862B764E-709D-4E31-8317-0551C6E52FF7}" type="pres">
      <dgm:prSet presAssocID="{17FC075E-5413-40D0-BE72-375A5C865B68}" presName="textRect" presStyleLbl="revTx" presStyleIdx="0" presStyleCnt="3">
        <dgm:presLayoutVars>
          <dgm:chMax val="1"/>
          <dgm:chPref val="1"/>
        </dgm:presLayoutVars>
      </dgm:prSet>
      <dgm:spPr/>
    </dgm:pt>
    <dgm:pt modelId="{08DB7B03-F988-4566-B9E2-7E4C929539A0}" type="pres">
      <dgm:prSet presAssocID="{D43C33C7-74BC-4422-8521-90FC61913EBD}" presName="sibTrans" presStyleCnt="0"/>
      <dgm:spPr/>
    </dgm:pt>
    <dgm:pt modelId="{D5845DF6-336A-4962-BA96-0125F101925F}" type="pres">
      <dgm:prSet presAssocID="{DF4E8945-38D3-4186-A12D-6782EC06E1A8}" presName="compNode" presStyleCnt="0"/>
      <dgm:spPr/>
    </dgm:pt>
    <dgm:pt modelId="{1A7B27BC-E562-4A1F-A5F3-17A929DB5F5C}" type="pres">
      <dgm:prSet presAssocID="{DF4E8945-38D3-4186-A12D-6782EC06E1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863C90D6-E024-4A24-AD9B-FA8111E8ED7A}" type="pres">
      <dgm:prSet presAssocID="{DF4E8945-38D3-4186-A12D-6782EC06E1A8}" presName="spaceRect" presStyleCnt="0"/>
      <dgm:spPr/>
    </dgm:pt>
    <dgm:pt modelId="{B5D9247A-DFFA-452E-B302-648391B88D7D}" type="pres">
      <dgm:prSet presAssocID="{DF4E8945-38D3-4186-A12D-6782EC06E1A8}" presName="textRect" presStyleLbl="revTx" presStyleIdx="1" presStyleCnt="3">
        <dgm:presLayoutVars>
          <dgm:chMax val="1"/>
          <dgm:chPref val="1"/>
        </dgm:presLayoutVars>
      </dgm:prSet>
      <dgm:spPr/>
    </dgm:pt>
    <dgm:pt modelId="{6636F547-8E76-4F8D-85A9-E8B931465836}" type="pres">
      <dgm:prSet presAssocID="{F6FC552E-1BFF-4D80-9AE9-AFEEC61D9A6C}" presName="sibTrans" presStyleCnt="0"/>
      <dgm:spPr/>
    </dgm:pt>
    <dgm:pt modelId="{DD4FCEBC-7690-4CDC-AEE4-979CEFBA877A}" type="pres">
      <dgm:prSet presAssocID="{601E3792-FB61-4A91-91FC-A68DE68D7648}" presName="compNode" presStyleCnt="0"/>
      <dgm:spPr/>
    </dgm:pt>
    <dgm:pt modelId="{C95EB328-136B-422B-AD17-F103C956FBA9}" type="pres">
      <dgm:prSet presAssocID="{601E3792-FB61-4A91-91FC-A68DE68D76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88E98984-0257-42D5-8AB6-78B010B089D9}" type="pres">
      <dgm:prSet presAssocID="{601E3792-FB61-4A91-91FC-A68DE68D7648}" presName="spaceRect" presStyleCnt="0"/>
      <dgm:spPr/>
    </dgm:pt>
    <dgm:pt modelId="{8BB01A84-FF3B-40AC-A993-272CC6A58766}" type="pres">
      <dgm:prSet presAssocID="{601E3792-FB61-4A91-91FC-A68DE68D7648}" presName="textRect" presStyleLbl="revTx" presStyleIdx="2" presStyleCnt="3">
        <dgm:presLayoutVars>
          <dgm:chMax val="1"/>
          <dgm:chPref val="1"/>
        </dgm:presLayoutVars>
      </dgm:prSet>
      <dgm:spPr/>
    </dgm:pt>
  </dgm:ptLst>
  <dgm:cxnLst>
    <dgm:cxn modelId="{87DA1402-C0F6-4967-AA43-B5DC64A8F5BF}" type="presOf" srcId="{DF4E8945-38D3-4186-A12D-6782EC06E1A8}" destId="{B5D9247A-DFFA-452E-B302-648391B88D7D}" srcOrd="0" destOrd="0" presId="urn:microsoft.com/office/officeart/2018/2/layout/IconLabelList"/>
    <dgm:cxn modelId="{5CE46325-3FCE-457F-83AF-04DF28E88AE5}" srcId="{4AF4BE3C-2B90-4277-B9BF-0B0DD1DEA0EB}" destId="{DF4E8945-38D3-4186-A12D-6782EC06E1A8}" srcOrd="1" destOrd="0" parTransId="{1291A315-9EF9-4364-B068-D12082B2FEAF}" sibTransId="{F6FC552E-1BFF-4D80-9AE9-AFEEC61D9A6C}"/>
    <dgm:cxn modelId="{7AC8AB6D-12DE-4C9C-86C0-997618083A23}" type="presOf" srcId="{601E3792-FB61-4A91-91FC-A68DE68D7648}" destId="{8BB01A84-FF3B-40AC-A993-272CC6A58766}" srcOrd="0" destOrd="0" presId="urn:microsoft.com/office/officeart/2018/2/layout/IconLabelList"/>
    <dgm:cxn modelId="{D9BEAD6D-2140-4919-985A-5C52764EAB0E}" type="presOf" srcId="{17FC075E-5413-40D0-BE72-375A5C865B68}" destId="{862B764E-709D-4E31-8317-0551C6E52FF7}" srcOrd="0" destOrd="0" presId="urn:microsoft.com/office/officeart/2018/2/layout/IconLabelList"/>
    <dgm:cxn modelId="{8DAA0685-E7C3-4EED-A0DB-68AC4DBB8883}" type="presOf" srcId="{4AF4BE3C-2B90-4277-B9BF-0B0DD1DEA0EB}" destId="{E6857225-52DC-4C1D-B110-17357BBE95A0}" srcOrd="0" destOrd="0" presId="urn:microsoft.com/office/officeart/2018/2/layout/IconLabelList"/>
    <dgm:cxn modelId="{9744C9BA-8E99-4365-9BA8-069354D41CED}" srcId="{4AF4BE3C-2B90-4277-B9BF-0B0DD1DEA0EB}" destId="{601E3792-FB61-4A91-91FC-A68DE68D7648}" srcOrd="2" destOrd="0" parTransId="{78D88F1F-F8F7-4C94-A507-57E130C677B7}" sibTransId="{F11D4F0A-3B86-4701-902B-10938A10CB32}"/>
    <dgm:cxn modelId="{5C6597C8-A431-4964-8678-B8B322C0A27E}" srcId="{4AF4BE3C-2B90-4277-B9BF-0B0DD1DEA0EB}" destId="{17FC075E-5413-40D0-BE72-375A5C865B68}" srcOrd="0" destOrd="0" parTransId="{DDAB9ED5-EECC-4750-BBDA-FF11D2065B27}" sibTransId="{D43C33C7-74BC-4422-8521-90FC61913EBD}"/>
    <dgm:cxn modelId="{4AD8B30B-B67D-4380-BDB6-D47FCE15B6D2}" type="presParOf" srcId="{E6857225-52DC-4C1D-B110-17357BBE95A0}" destId="{08791243-4AA2-4A78-B699-AD2F05BD8113}" srcOrd="0" destOrd="0" presId="urn:microsoft.com/office/officeart/2018/2/layout/IconLabelList"/>
    <dgm:cxn modelId="{E3367679-507B-4A4D-BCD7-B00FA7EB6BE1}" type="presParOf" srcId="{08791243-4AA2-4A78-B699-AD2F05BD8113}" destId="{DFDF258B-BA8A-4EA3-8251-5055855825DC}" srcOrd="0" destOrd="0" presId="urn:microsoft.com/office/officeart/2018/2/layout/IconLabelList"/>
    <dgm:cxn modelId="{2EF73D62-8BE7-4A3C-80E9-AD28BCED20E4}" type="presParOf" srcId="{08791243-4AA2-4A78-B699-AD2F05BD8113}" destId="{62DA6BFF-0358-49B2-BA88-3A71BDEB14E4}" srcOrd="1" destOrd="0" presId="urn:microsoft.com/office/officeart/2018/2/layout/IconLabelList"/>
    <dgm:cxn modelId="{63A370A7-B8BC-4AF8-A76D-06825EBEFA04}" type="presParOf" srcId="{08791243-4AA2-4A78-B699-AD2F05BD8113}" destId="{862B764E-709D-4E31-8317-0551C6E52FF7}" srcOrd="2" destOrd="0" presId="urn:microsoft.com/office/officeart/2018/2/layout/IconLabelList"/>
    <dgm:cxn modelId="{4A076FAB-5AFC-44CB-99E1-D702C0626A47}" type="presParOf" srcId="{E6857225-52DC-4C1D-B110-17357BBE95A0}" destId="{08DB7B03-F988-4566-B9E2-7E4C929539A0}" srcOrd="1" destOrd="0" presId="urn:microsoft.com/office/officeart/2018/2/layout/IconLabelList"/>
    <dgm:cxn modelId="{10C446D8-5B86-4E95-AB0B-C26E034CAC1A}" type="presParOf" srcId="{E6857225-52DC-4C1D-B110-17357BBE95A0}" destId="{D5845DF6-336A-4962-BA96-0125F101925F}" srcOrd="2" destOrd="0" presId="urn:microsoft.com/office/officeart/2018/2/layout/IconLabelList"/>
    <dgm:cxn modelId="{E7D832DA-2D61-4443-92A7-210DA01D803B}" type="presParOf" srcId="{D5845DF6-336A-4962-BA96-0125F101925F}" destId="{1A7B27BC-E562-4A1F-A5F3-17A929DB5F5C}" srcOrd="0" destOrd="0" presId="urn:microsoft.com/office/officeart/2018/2/layout/IconLabelList"/>
    <dgm:cxn modelId="{983ECAC7-AA2C-4FF5-8338-044461348723}" type="presParOf" srcId="{D5845DF6-336A-4962-BA96-0125F101925F}" destId="{863C90D6-E024-4A24-AD9B-FA8111E8ED7A}" srcOrd="1" destOrd="0" presId="urn:microsoft.com/office/officeart/2018/2/layout/IconLabelList"/>
    <dgm:cxn modelId="{22E8B3B4-F647-469E-BF55-0CB17E1E5A57}" type="presParOf" srcId="{D5845DF6-336A-4962-BA96-0125F101925F}" destId="{B5D9247A-DFFA-452E-B302-648391B88D7D}" srcOrd="2" destOrd="0" presId="urn:microsoft.com/office/officeart/2018/2/layout/IconLabelList"/>
    <dgm:cxn modelId="{4A30EF39-93FD-4D66-B5E6-86750B14E9C4}" type="presParOf" srcId="{E6857225-52DC-4C1D-B110-17357BBE95A0}" destId="{6636F547-8E76-4F8D-85A9-E8B931465836}" srcOrd="3" destOrd="0" presId="urn:microsoft.com/office/officeart/2018/2/layout/IconLabelList"/>
    <dgm:cxn modelId="{43E3C9F3-8AB2-4FB2-AD7E-97F4BBF4B6C5}" type="presParOf" srcId="{E6857225-52DC-4C1D-B110-17357BBE95A0}" destId="{DD4FCEBC-7690-4CDC-AEE4-979CEFBA877A}" srcOrd="4" destOrd="0" presId="urn:microsoft.com/office/officeart/2018/2/layout/IconLabelList"/>
    <dgm:cxn modelId="{2A104149-19D7-46BD-9640-29F0C9FE5097}" type="presParOf" srcId="{DD4FCEBC-7690-4CDC-AEE4-979CEFBA877A}" destId="{C95EB328-136B-422B-AD17-F103C956FBA9}" srcOrd="0" destOrd="0" presId="urn:microsoft.com/office/officeart/2018/2/layout/IconLabelList"/>
    <dgm:cxn modelId="{8CC56D4C-53E4-488B-8862-B6BA0DA24ACE}" type="presParOf" srcId="{DD4FCEBC-7690-4CDC-AEE4-979CEFBA877A}" destId="{88E98984-0257-42D5-8AB6-78B010B089D9}" srcOrd="1" destOrd="0" presId="urn:microsoft.com/office/officeart/2018/2/layout/IconLabelList"/>
    <dgm:cxn modelId="{AF3981FA-21ED-4D66-A626-07B525A630BF}" type="presParOf" srcId="{DD4FCEBC-7690-4CDC-AEE4-979CEFBA877A}" destId="{8BB01A84-FF3B-40AC-A993-272CC6A5876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13308-A90D-4D3B-AE58-ACBFA9A90C98}">
      <dsp:nvSpPr>
        <dsp:cNvPr id="0" name=""/>
        <dsp:cNvSpPr/>
      </dsp:nvSpPr>
      <dsp:spPr>
        <a:xfrm>
          <a:off x="0" y="0"/>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Introduction</a:t>
          </a:r>
        </a:p>
      </dsp:txBody>
      <dsp:txXfrm>
        <a:off x="16873" y="16873"/>
        <a:ext cx="4591632" cy="542326"/>
      </dsp:txXfrm>
    </dsp:sp>
    <dsp:sp modelId="{34B85085-C2A5-48AE-A26B-3C217C79034E}">
      <dsp:nvSpPr>
        <dsp:cNvPr id="0" name=""/>
        <dsp:cNvSpPr/>
      </dsp:nvSpPr>
      <dsp:spPr>
        <a:xfrm>
          <a:off x="394335" y="656082"/>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Cache coherence</a:t>
          </a:r>
        </a:p>
      </dsp:txBody>
      <dsp:txXfrm>
        <a:off x="411208" y="672955"/>
        <a:ext cx="4478132" cy="542326"/>
      </dsp:txXfrm>
    </dsp:sp>
    <dsp:sp modelId="{92554A1F-1073-4A78-836C-76E50925C2B1}">
      <dsp:nvSpPr>
        <dsp:cNvPr id="0" name=""/>
        <dsp:cNvSpPr/>
      </dsp:nvSpPr>
      <dsp:spPr>
        <a:xfrm>
          <a:off x="788670" y="1312164"/>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The cache coherence protocol </a:t>
          </a:r>
          <a:r>
            <a:rPr lang="en-US" sz="1900" kern="1200" dirty="0"/>
            <a:t>problem</a:t>
          </a:r>
          <a:endParaRPr lang="en-US" sz="1900" kern="1200" dirty="0">
            <a:latin typeface="Open Sans" pitchFamily="2" charset="0"/>
            <a:ea typeface="Open Sans" pitchFamily="2" charset="0"/>
            <a:cs typeface="Open Sans" pitchFamily="2" charset="0"/>
          </a:endParaRPr>
        </a:p>
      </dsp:txBody>
      <dsp:txXfrm>
        <a:off x="805543" y="1329037"/>
        <a:ext cx="4478132" cy="542326"/>
      </dsp:txXfrm>
    </dsp:sp>
    <dsp:sp modelId="{0A3676B6-26B9-445B-A2D7-A5A50892BB2F}">
      <dsp:nvSpPr>
        <dsp:cNvPr id="0" name=""/>
        <dsp:cNvSpPr/>
      </dsp:nvSpPr>
      <dsp:spPr>
        <a:xfrm>
          <a:off x="1183005" y="1968246"/>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Cache coherence protocols</a:t>
          </a:r>
        </a:p>
      </dsp:txBody>
      <dsp:txXfrm>
        <a:off x="1199878" y="1985119"/>
        <a:ext cx="4478132" cy="542326"/>
      </dsp:txXfrm>
    </dsp:sp>
    <dsp:sp modelId="{AF216450-C8B0-4119-B773-72C58D97ADDE}">
      <dsp:nvSpPr>
        <dsp:cNvPr id="0" name=""/>
        <dsp:cNvSpPr/>
      </dsp:nvSpPr>
      <dsp:spPr>
        <a:xfrm>
          <a:off x="1577340" y="2624328"/>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Benefits of cache coherence protocols</a:t>
          </a:r>
        </a:p>
      </dsp:txBody>
      <dsp:txXfrm>
        <a:off x="1594213" y="2641201"/>
        <a:ext cx="4478132" cy="542326"/>
      </dsp:txXfrm>
    </dsp:sp>
    <dsp:sp modelId="{1CBFB2D9-368A-4919-B5BC-278B288C83A1}">
      <dsp:nvSpPr>
        <dsp:cNvPr id="0" name=""/>
        <dsp:cNvSpPr/>
      </dsp:nvSpPr>
      <dsp:spPr>
        <a:xfrm>
          <a:off x="4906213" y="420852"/>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990463" y="420852"/>
        <a:ext cx="205946" cy="281771"/>
      </dsp:txXfrm>
    </dsp:sp>
    <dsp:sp modelId="{4EFA6487-F289-4164-8944-AE9C6352B991}">
      <dsp:nvSpPr>
        <dsp:cNvPr id="0" name=""/>
        <dsp:cNvSpPr/>
      </dsp:nvSpPr>
      <dsp:spPr>
        <a:xfrm>
          <a:off x="5300548" y="1076934"/>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384798" y="1076934"/>
        <a:ext cx="205946" cy="281771"/>
      </dsp:txXfrm>
    </dsp:sp>
    <dsp:sp modelId="{67CC5C90-3C5A-4872-94AD-0653A710DB19}">
      <dsp:nvSpPr>
        <dsp:cNvPr id="0" name=""/>
        <dsp:cNvSpPr/>
      </dsp:nvSpPr>
      <dsp:spPr>
        <a:xfrm>
          <a:off x="5694883" y="1723415"/>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779133" y="1723415"/>
        <a:ext cx="205946" cy="281771"/>
      </dsp:txXfrm>
    </dsp:sp>
    <dsp:sp modelId="{D88D83FB-7D03-41F3-8505-1D1D4B9EE64E}">
      <dsp:nvSpPr>
        <dsp:cNvPr id="0" name=""/>
        <dsp:cNvSpPr/>
      </dsp:nvSpPr>
      <dsp:spPr>
        <a:xfrm>
          <a:off x="6089218" y="2385898"/>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173468" y="2385898"/>
        <a:ext cx="205946" cy="2817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78DBE-56C0-49B9-8B07-CEB57895F93C}">
      <dsp:nvSpPr>
        <dsp:cNvPr id="0" name=""/>
        <dsp:cNvSpPr/>
      </dsp:nvSpPr>
      <dsp:spPr>
        <a:xfrm>
          <a:off x="3908942" y="1219712"/>
          <a:ext cx="1173193" cy="558333"/>
        </a:xfrm>
        <a:custGeom>
          <a:avLst/>
          <a:gdLst/>
          <a:ahLst/>
          <a:cxnLst/>
          <a:rect l="0" t="0" r="0" b="0"/>
          <a:pathLst>
            <a:path>
              <a:moveTo>
                <a:pt x="0" y="0"/>
              </a:moveTo>
              <a:lnTo>
                <a:pt x="0" y="380487"/>
              </a:lnTo>
              <a:lnTo>
                <a:pt x="1173193" y="380487"/>
              </a:lnTo>
              <a:lnTo>
                <a:pt x="1173193" y="5583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412ABA-BF34-4FC9-9BCD-447CFBFE1C55}">
      <dsp:nvSpPr>
        <dsp:cNvPr id="0" name=""/>
        <dsp:cNvSpPr/>
      </dsp:nvSpPr>
      <dsp:spPr>
        <a:xfrm>
          <a:off x="2735749" y="1219712"/>
          <a:ext cx="1173193" cy="558333"/>
        </a:xfrm>
        <a:custGeom>
          <a:avLst/>
          <a:gdLst/>
          <a:ahLst/>
          <a:cxnLst/>
          <a:rect l="0" t="0" r="0" b="0"/>
          <a:pathLst>
            <a:path>
              <a:moveTo>
                <a:pt x="1173193" y="0"/>
              </a:moveTo>
              <a:lnTo>
                <a:pt x="1173193" y="380487"/>
              </a:lnTo>
              <a:lnTo>
                <a:pt x="0" y="380487"/>
              </a:lnTo>
              <a:lnTo>
                <a:pt x="0" y="5583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4209C8-9A51-4329-A02E-66298BD84A32}">
      <dsp:nvSpPr>
        <dsp:cNvPr id="0" name=""/>
        <dsp:cNvSpPr/>
      </dsp:nvSpPr>
      <dsp:spPr>
        <a:xfrm>
          <a:off x="602670" y="657"/>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BBFDC3-A954-4501-A063-D0A96FE64160}">
      <dsp:nvSpPr>
        <dsp:cNvPr id="0" name=""/>
        <dsp:cNvSpPr/>
      </dsp:nvSpPr>
      <dsp:spPr>
        <a:xfrm>
          <a:off x="815978" y="203299"/>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latin typeface="Open Sans" pitchFamily="2" charset="0"/>
              <a:ea typeface="Open Sans" pitchFamily="2" charset="0"/>
              <a:cs typeface="Open Sans" pitchFamily="2" charset="0"/>
            </a:rPr>
            <a:t>The mechanisms that enforce cache coherence in shared memory systems. These rules define the rules for how processors communicate and update cached data items to maintain consistency.</a:t>
          </a:r>
        </a:p>
      </dsp:txBody>
      <dsp:txXfrm>
        <a:off x="851683" y="239004"/>
        <a:ext cx="1848361" cy="1147644"/>
      </dsp:txXfrm>
    </dsp:sp>
    <dsp:sp modelId="{2E9BC299-1355-4E32-9AF7-E08CA568C59F}">
      <dsp:nvSpPr>
        <dsp:cNvPr id="0" name=""/>
        <dsp:cNvSpPr/>
      </dsp:nvSpPr>
      <dsp:spPr>
        <a:xfrm>
          <a:off x="2949057" y="657"/>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ECC445-EBBF-48EE-B61B-A63E24CA7161}">
      <dsp:nvSpPr>
        <dsp:cNvPr id="0" name=""/>
        <dsp:cNvSpPr/>
      </dsp:nvSpPr>
      <dsp:spPr>
        <a:xfrm>
          <a:off x="3162365" y="203299"/>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latin typeface="Open Sans" pitchFamily="2" charset="0"/>
              <a:ea typeface="Open Sans" pitchFamily="2" charset="0"/>
              <a:cs typeface="Open Sans" pitchFamily="2" charset="0"/>
            </a:rPr>
            <a:t>There are two main categories of cache coherence protocols:</a:t>
          </a:r>
        </a:p>
      </dsp:txBody>
      <dsp:txXfrm>
        <a:off x="3198070" y="239004"/>
        <a:ext cx="1848361" cy="1147644"/>
      </dsp:txXfrm>
    </dsp:sp>
    <dsp:sp modelId="{BF2F898F-EA3F-4A97-84F3-058B90052CA3}">
      <dsp:nvSpPr>
        <dsp:cNvPr id="0" name=""/>
        <dsp:cNvSpPr/>
      </dsp:nvSpPr>
      <dsp:spPr>
        <a:xfrm>
          <a:off x="1775863" y="1778045"/>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963094-7BD8-4091-8E21-5C741FEA998C}">
      <dsp:nvSpPr>
        <dsp:cNvPr id="0" name=""/>
        <dsp:cNvSpPr/>
      </dsp:nvSpPr>
      <dsp:spPr>
        <a:xfrm>
          <a:off x="1989171" y="1980687"/>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1" kern="1200" dirty="0">
              <a:latin typeface="Open Sans" pitchFamily="2" charset="0"/>
              <a:ea typeface="Open Sans" pitchFamily="2" charset="0"/>
              <a:cs typeface="Open Sans" pitchFamily="2" charset="0"/>
            </a:rPr>
            <a:t>Snooping based protocols</a:t>
          </a:r>
        </a:p>
      </dsp:txBody>
      <dsp:txXfrm>
        <a:off x="2024876" y="2016392"/>
        <a:ext cx="1848361" cy="1147644"/>
      </dsp:txXfrm>
    </dsp:sp>
    <dsp:sp modelId="{A9B2F059-1921-491E-A26B-9761259B937A}">
      <dsp:nvSpPr>
        <dsp:cNvPr id="0" name=""/>
        <dsp:cNvSpPr/>
      </dsp:nvSpPr>
      <dsp:spPr>
        <a:xfrm>
          <a:off x="4122250" y="1778045"/>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4172F6-682B-4B5F-BFF9-56EC5A52C0AC}">
      <dsp:nvSpPr>
        <dsp:cNvPr id="0" name=""/>
        <dsp:cNvSpPr/>
      </dsp:nvSpPr>
      <dsp:spPr>
        <a:xfrm>
          <a:off x="4335558" y="1980687"/>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1" kern="1200" dirty="0">
              <a:latin typeface="Open Sans" pitchFamily="2" charset="0"/>
              <a:ea typeface="Open Sans" pitchFamily="2" charset="0"/>
              <a:cs typeface="Open Sans" pitchFamily="2" charset="0"/>
            </a:rPr>
            <a:t>Directory based protocols</a:t>
          </a:r>
        </a:p>
      </dsp:txBody>
      <dsp:txXfrm>
        <a:off x="4371263" y="2016392"/>
        <a:ext cx="1848361" cy="11476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DF258B-BA8A-4EA3-8251-5055855825DC}">
      <dsp:nvSpPr>
        <dsp:cNvPr id="0" name=""/>
        <dsp:cNvSpPr/>
      </dsp:nvSpPr>
      <dsp:spPr>
        <a:xfrm>
          <a:off x="687712" y="406801"/>
          <a:ext cx="881128" cy="881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62B764E-709D-4E31-8317-0551C6E52FF7}">
      <dsp:nvSpPr>
        <dsp:cNvPr id="0" name=""/>
        <dsp:cNvSpPr/>
      </dsp:nvSpPr>
      <dsp:spPr>
        <a:xfrm>
          <a:off x="149245" y="1646098"/>
          <a:ext cx="1958062"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Open Sans" pitchFamily="2" charset="0"/>
              <a:ea typeface="Open Sans" pitchFamily="2" charset="0"/>
              <a:cs typeface="Open Sans" pitchFamily="2" charset="0"/>
            </a:rPr>
            <a:t>Improved performance: Now processors can read the most up-to-date data from their caches, reducing the need to access slower main memory.</a:t>
          </a:r>
        </a:p>
      </dsp:txBody>
      <dsp:txXfrm>
        <a:off x="149245" y="1646098"/>
        <a:ext cx="1958062" cy="1147500"/>
      </dsp:txXfrm>
    </dsp:sp>
    <dsp:sp modelId="{1A7B27BC-E562-4A1F-A5F3-17A929DB5F5C}">
      <dsp:nvSpPr>
        <dsp:cNvPr id="0" name=""/>
        <dsp:cNvSpPr/>
      </dsp:nvSpPr>
      <dsp:spPr>
        <a:xfrm>
          <a:off x="2988435" y="406801"/>
          <a:ext cx="881128" cy="881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5D9247A-DFFA-452E-B302-648391B88D7D}">
      <dsp:nvSpPr>
        <dsp:cNvPr id="0" name=""/>
        <dsp:cNvSpPr/>
      </dsp:nvSpPr>
      <dsp:spPr>
        <a:xfrm>
          <a:off x="2449968" y="1646098"/>
          <a:ext cx="1958062"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Open Sans" pitchFamily="2" charset="0"/>
              <a:ea typeface="Open Sans" pitchFamily="2" charset="0"/>
              <a:cs typeface="Open Sans" pitchFamily="2" charset="0"/>
            </a:rPr>
            <a:t>Simplified programming: programmers can write shared memory without worrying about the intricacies of cached management.</a:t>
          </a:r>
        </a:p>
      </dsp:txBody>
      <dsp:txXfrm>
        <a:off x="2449968" y="1646098"/>
        <a:ext cx="1958062" cy="1147500"/>
      </dsp:txXfrm>
    </dsp:sp>
    <dsp:sp modelId="{C95EB328-136B-422B-AD17-F103C956FBA9}">
      <dsp:nvSpPr>
        <dsp:cNvPr id="0" name=""/>
        <dsp:cNvSpPr/>
      </dsp:nvSpPr>
      <dsp:spPr>
        <a:xfrm>
          <a:off x="5289159" y="406801"/>
          <a:ext cx="881128" cy="881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BB01A84-FF3B-40AC-A993-272CC6A58766}">
      <dsp:nvSpPr>
        <dsp:cNvPr id="0" name=""/>
        <dsp:cNvSpPr/>
      </dsp:nvSpPr>
      <dsp:spPr>
        <a:xfrm>
          <a:off x="4750692" y="1646098"/>
          <a:ext cx="1958062"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Open Sans" pitchFamily="2" charset="0"/>
              <a:ea typeface="Open Sans" pitchFamily="2" charset="0"/>
              <a:cs typeface="Open Sans" pitchFamily="2" charset="0"/>
            </a:rPr>
            <a:t>Scalability: Cache coherence protocols can be scaled to large numbers of processors.</a:t>
          </a:r>
        </a:p>
      </dsp:txBody>
      <dsp:txXfrm>
        <a:off x="4750692" y="1646098"/>
        <a:ext cx="1958062" cy="11475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87fa921f8d_0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10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840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781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105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176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909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091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8073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905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49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134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275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848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313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17" name="Google Shape;517;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21" name="Google Shape;521;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8233235" y="2755955"/>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475412" y="3604065"/>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8311913" y="3834088"/>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8015063" y="1953753"/>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8015063" y="2047230"/>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8044097" y="2018709"/>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950107" y="2018709"/>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972309" y="2041936"/>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969121" y="2039032"/>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8038859" y="1975898"/>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8035159" y="1972653"/>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972309" y="1975898"/>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969121" y="1972653"/>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8038859" y="2041936"/>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8035159" y="2039032"/>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8355158" y="2208282"/>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739149" y="2773380"/>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637773" y="1860275"/>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622459" y="2287528"/>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619783" y="2282746"/>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5621" y="2313943"/>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72490" y="2310755"/>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359445" y="2342407"/>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356257" y="2338764"/>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631966" y="2285421"/>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629290" y="2280127"/>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338003" y="2218302"/>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334359" y="2214658"/>
              <a:ext cx="88241"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7468997" y="2075239"/>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465297" y="2072051"/>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7587296" y="2272214"/>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7583596" y="2269026"/>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12258" y="2077573"/>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086412"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083224" y="2047742"/>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314016"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310315" y="2047742"/>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194635" y="2159722"/>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191504" y="2156022"/>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49223" y="2065163"/>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446035" y="2062032"/>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930332" y="1988081"/>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927144" y="1984893"/>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987888" y="2066757"/>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7051250" y="2066757"/>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7114100" y="2066757"/>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743641" y="2204582"/>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740453" y="2201451"/>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14201" y="2279045"/>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854027" y="2279045"/>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794878" y="2279045"/>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7974415" y="2277337"/>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7970715" y="2274035"/>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7946406" y="2402126"/>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942706" y="2398938"/>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7741005" y="2150215"/>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737817" y="2147027"/>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7784272" y="2170538"/>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6902835" y="3774116"/>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894162" y="2528850"/>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890974" y="2525662"/>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995041" y="2636047"/>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91341" y="2632916"/>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933520" y="2560559"/>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6930332" y="2556859"/>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93081" y="3731363"/>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89950" y="3727662"/>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6431802" y="4215089"/>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6428614" y="4211958"/>
              <a:ext cx="1044666"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6691628" y="4215089"/>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6687927" y="4211958"/>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160554" y="2782355"/>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7157423" y="2779167"/>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7228186" y="2854200"/>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7592078"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7624243" y="2824084"/>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653334"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471104" y="2903842"/>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471104" y="2947677"/>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7471104" y="2991456"/>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7453171" y="3091309"/>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7231374" y="3221734"/>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7231374" y="3178411"/>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7231374" y="3134575"/>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17761" y="3341114"/>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7245607" y="3341114"/>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7245607" y="3390756"/>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7337490" y="2894335"/>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7333790" y="2890065"/>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7250389" y="2883404"/>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7249819" y="2879875"/>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7464272" y="3113853"/>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7461084" y="3111177"/>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7495925" y="3135657"/>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7492224" y="3132469"/>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7504920" y="3149434"/>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7501219" y="3146246"/>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7526553" y="3166797"/>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7523422" y="3163097"/>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7495412" y="3128939"/>
              <a:ext cx="49188" cy="55905"/>
            </a:xfrm>
            <a:custGeom>
              <a:avLst/>
              <a:gdLst/>
              <a:ahLst/>
              <a:cxnLst/>
              <a:rect l="l" t="t" r="r" b="b"/>
              <a:pathLst>
                <a:path w="864" h="982" extrusionOk="0">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7493818" y="3127231"/>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7482205" y="3116130"/>
              <a:ext cx="19072" cy="18502"/>
            </a:xfrm>
            <a:custGeom>
              <a:avLst/>
              <a:gdLst/>
              <a:ahLst/>
              <a:cxnLst/>
              <a:rect l="l" t="t" r="r" b="b"/>
              <a:pathLst>
                <a:path w="335" h="325" extrusionOk="0">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7481123" y="3114536"/>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487499" y="3121937"/>
              <a:ext cx="18502" cy="18218"/>
            </a:xfrm>
            <a:custGeom>
              <a:avLst/>
              <a:gdLst/>
              <a:ahLst/>
              <a:cxnLst/>
              <a:rect l="l" t="t" r="r" b="b"/>
              <a:pathLst>
                <a:path w="325" h="320" extrusionOk="0">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7485905" y="3120115"/>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6932439" y="3332119"/>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6929251" y="3328419"/>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6626671" y="3327906"/>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6623483" y="3324718"/>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695328" y="3411877"/>
              <a:ext cx="136290" cy="100937"/>
            </a:xfrm>
            <a:custGeom>
              <a:avLst/>
              <a:gdLst/>
              <a:ahLst/>
              <a:cxnLst/>
              <a:rect l="l" t="t" r="r" b="b"/>
              <a:pathLst>
                <a:path w="2394" h="1773" extrusionOk="0">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6692140" y="3408689"/>
              <a:ext cx="142667" cy="107768"/>
            </a:xfrm>
            <a:custGeom>
              <a:avLst/>
              <a:gdLst/>
              <a:ahLst/>
              <a:cxnLst/>
              <a:rect l="l" t="t" r="r" b="b"/>
              <a:pathLst>
                <a:path w="2506" h="1893" extrusionOk="0">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6695328" y="3425597"/>
              <a:ext cx="136290" cy="37232"/>
            </a:xfrm>
            <a:custGeom>
              <a:avLst/>
              <a:gdLst/>
              <a:ahLst/>
              <a:cxnLst/>
              <a:rect l="l" t="t" r="r" b="b"/>
              <a:pathLst>
                <a:path w="2394" h="654" extrusionOk="0">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6693734" y="3422409"/>
              <a:ext cx="139479" cy="43381"/>
            </a:xfrm>
            <a:custGeom>
              <a:avLst/>
              <a:gdLst/>
              <a:ahLst/>
              <a:cxnLst/>
              <a:rect l="l" t="t" r="r" b="b"/>
              <a:pathLst>
                <a:path w="2450" h="762" extrusionOk="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6732275" y="3079126"/>
              <a:ext cx="373973" cy="201817"/>
            </a:xfrm>
            <a:custGeom>
              <a:avLst/>
              <a:gdLst/>
              <a:ahLst/>
              <a:cxnLst/>
              <a:rect l="l" t="t" r="r" b="b"/>
              <a:pathLst>
                <a:path w="6569" h="3545" extrusionOk="0">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6732275" y="3083908"/>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728575" y="3080720"/>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793531" y="3145164"/>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942971" y="3145164"/>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793531" y="3208526"/>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893328" y="3175280"/>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793531" y="3175280"/>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931926" y="3208526"/>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732275" y="2787650"/>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728575" y="2783949"/>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997395"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7035424"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7073452" y="2799263"/>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833154" y="2829891"/>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829966" y="2826703"/>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851656" y="2848393"/>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848468" y="2845205"/>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915018" y="2877939"/>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909724" y="2906973"/>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906536" y="2903842"/>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31273" y="2776548"/>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127572" y="2773360"/>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317204" y="2829094"/>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322441" y="2825678"/>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6370547" y="2912780"/>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366846" y="2909649"/>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6386885" y="2864731"/>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383697" y="2861031"/>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246953" y="3037967"/>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243765" y="3034779"/>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246953" y="3133038"/>
              <a:ext cx="324843" cy="58638"/>
            </a:xfrm>
            <a:custGeom>
              <a:avLst/>
              <a:gdLst/>
              <a:ahLst/>
              <a:cxnLst/>
              <a:rect l="l" t="t" r="r" b="b"/>
              <a:pathLst>
                <a:path w="5706" h="1030" extrusionOk="0">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243765" y="3129850"/>
              <a:ext cx="331731" cy="65526"/>
            </a:xfrm>
            <a:custGeom>
              <a:avLst/>
              <a:gdLst/>
              <a:ahLst/>
              <a:cxnLst/>
              <a:rect l="l" t="t" r="r" b="b"/>
              <a:pathLst>
                <a:path w="5827" h="1151" extrusionOk="0">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362576" y="3211714"/>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608682" y="2809681"/>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608682" y="2809681"/>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6131273" y="3328419"/>
              <a:ext cx="460564" cy="268880"/>
            </a:xfrm>
            <a:custGeom>
              <a:avLst/>
              <a:gdLst/>
              <a:ahLst/>
              <a:cxnLst/>
              <a:rect l="l" t="t" r="r" b="b"/>
              <a:pathLst>
                <a:path w="8090" h="4723" extrusionOk="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6466643" y="3355346"/>
              <a:ext cx="71903" cy="201248"/>
            </a:xfrm>
            <a:custGeom>
              <a:avLst/>
              <a:gdLst/>
              <a:ahLst/>
              <a:cxnLst/>
              <a:rect l="l" t="t" r="r" b="b"/>
              <a:pathLst>
                <a:path w="1263" h="3535" extrusionOk="0">
                  <a:moveTo>
                    <a:pt x="0" y="1"/>
                  </a:moveTo>
                  <a:lnTo>
                    <a:pt x="0" y="3535"/>
                  </a:lnTo>
                  <a:lnTo>
                    <a:pt x="1262" y="353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6463455" y="3352158"/>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6365252" y="3443017"/>
              <a:ext cx="71846" cy="113575"/>
            </a:xfrm>
            <a:custGeom>
              <a:avLst/>
              <a:gdLst/>
              <a:ahLst/>
              <a:cxnLst/>
              <a:rect l="l" t="t" r="r" b="b"/>
              <a:pathLst>
                <a:path w="1262" h="1995" extrusionOk="0">
                  <a:moveTo>
                    <a:pt x="0" y="1"/>
                  </a:moveTo>
                  <a:lnTo>
                    <a:pt x="0" y="1995"/>
                  </a:lnTo>
                  <a:lnTo>
                    <a:pt x="1262" y="199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6362064" y="3439829"/>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6461861" y="3355346"/>
              <a:ext cx="71390" cy="194416"/>
            </a:xfrm>
            <a:custGeom>
              <a:avLst/>
              <a:gdLst/>
              <a:ahLst/>
              <a:cxnLst/>
              <a:rect l="l" t="t" r="r" b="b"/>
              <a:pathLst>
                <a:path w="1254" h="3415" extrusionOk="0">
                  <a:moveTo>
                    <a:pt x="1" y="1"/>
                  </a:moveTo>
                  <a:lnTo>
                    <a:pt x="1" y="3414"/>
                  </a:lnTo>
                  <a:lnTo>
                    <a:pt x="1253" y="3414"/>
                  </a:lnTo>
                  <a:lnTo>
                    <a:pt x="12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6458161" y="3352158"/>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6359958" y="3443017"/>
              <a:ext cx="71903" cy="106744"/>
            </a:xfrm>
            <a:custGeom>
              <a:avLst/>
              <a:gdLst/>
              <a:ahLst/>
              <a:cxnLst/>
              <a:rect l="l" t="t" r="r" b="b"/>
              <a:pathLst>
                <a:path w="1263" h="1875" extrusionOk="0">
                  <a:moveTo>
                    <a:pt x="1" y="1"/>
                  </a:moveTo>
                  <a:lnTo>
                    <a:pt x="1" y="1874"/>
                  </a:lnTo>
                  <a:lnTo>
                    <a:pt x="1262" y="1874"/>
                  </a:lnTo>
                  <a:lnTo>
                    <a:pt x="1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6356770" y="3439829"/>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6263292" y="3494765"/>
              <a:ext cx="71903" cy="62395"/>
            </a:xfrm>
            <a:custGeom>
              <a:avLst/>
              <a:gdLst/>
              <a:ahLst/>
              <a:cxnLst/>
              <a:rect l="l" t="t" r="r" b="b"/>
              <a:pathLst>
                <a:path w="1263" h="1096" extrusionOk="0">
                  <a:moveTo>
                    <a:pt x="1" y="1"/>
                  </a:moveTo>
                  <a:lnTo>
                    <a:pt x="1" y="1095"/>
                  </a:lnTo>
                  <a:lnTo>
                    <a:pt x="1263" y="1095"/>
                  </a:lnTo>
                  <a:lnTo>
                    <a:pt x="1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6260161" y="3491577"/>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6258054" y="3494765"/>
              <a:ext cx="71846" cy="58182"/>
            </a:xfrm>
            <a:custGeom>
              <a:avLst/>
              <a:gdLst/>
              <a:ahLst/>
              <a:cxnLst/>
              <a:rect l="l" t="t" r="r" b="b"/>
              <a:pathLst>
                <a:path w="1262" h="1022" extrusionOk="0">
                  <a:moveTo>
                    <a:pt x="0" y="1"/>
                  </a:moveTo>
                  <a:lnTo>
                    <a:pt x="0" y="1021"/>
                  </a:lnTo>
                  <a:lnTo>
                    <a:pt x="1262" y="1021"/>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6254866" y="3491577"/>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6166113" y="3528069"/>
              <a:ext cx="71903" cy="29091"/>
            </a:xfrm>
            <a:custGeom>
              <a:avLst/>
              <a:gdLst/>
              <a:ahLst/>
              <a:cxnLst/>
              <a:rect l="l" t="t" r="r" b="b"/>
              <a:pathLst>
                <a:path w="1263" h="511" extrusionOk="0">
                  <a:moveTo>
                    <a:pt x="1" y="0"/>
                  </a:moveTo>
                  <a:lnTo>
                    <a:pt x="1" y="510"/>
                  </a:lnTo>
                  <a:lnTo>
                    <a:pt x="1263" y="510"/>
                  </a:lnTo>
                  <a:lnTo>
                    <a:pt x="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6162470" y="3524369"/>
              <a:ext cx="78734" cy="35923"/>
            </a:xfrm>
            <a:custGeom>
              <a:avLst/>
              <a:gdLst/>
              <a:ahLst/>
              <a:cxnLst/>
              <a:rect l="l" t="t" r="r" b="b"/>
              <a:pathLst>
                <a:path w="1383" h="631" extrusionOk="0">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6160876" y="3528069"/>
              <a:ext cx="71846" cy="26985"/>
            </a:xfrm>
            <a:custGeom>
              <a:avLst/>
              <a:gdLst/>
              <a:ahLst/>
              <a:cxnLst/>
              <a:rect l="l" t="t" r="r" b="b"/>
              <a:pathLst>
                <a:path w="1262" h="474" extrusionOk="0">
                  <a:moveTo>
                    <a:pt x="0" y="0"/>
                  </a:moveTo>
                  <a:lnTo>
                    <a:pt x="0" y="473"/>
                  </a:lnTo>
                  <a:lnTo>
                    <a:pt x="1262" y="473"/>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6157176" y="3524369"/>
              <a:ext cx="78734" cy="34386"/>
            </a:xfrm>
            <a:custGeom>
              <a:avLst/>
              <a:gdLst/>
              <a:ahLst/>
              <a:cxnLst/>
              <a:rect l="l" t="t" r="r" b="b"/>
              <a:pathLst>
                <a:path w="1383" h="604" extrusionOk="0">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6176190" y="3382729"/>
              <a:ext cx="163731" cy="111184"/>
            </a:xfrm>
            <a:custGeom>
              <a:avLst/>
              <a:gdLst/>
              <a:ahLst/>
              <a:cxnLst/>
              <a:rect l="l" t="t" r="r" b="b"/>
              <a:pathLst>
                <a:path w="2876" h="1953" extrusionOk="0">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6297108" y="3363259"/>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7410929" y="3726638"/>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696618" y="4217195"/>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subTitle" idx="1"/>
          </p:nvPr>
        </p:nvSpPr>
        <p:spPr>
          <a:xfrm>
            <a:off x="3672296"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8" name="Google Shape;48;p5"/>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3" name="Google Shape;53;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7" name="Google Shape;57;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58" name="Google Shape;58;p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txBox="1">
            <a:spLocks noGrp="1"/>
          </p:cNvSpPr>
          <p:nvPr>
            <p:ph type="subTitle" idx="1"/>
          </p:nvPr>
        </p:nvSpPr>
        <p:spPr>
          <a:xfrm>
            <a:off x="713225" y="1900863"/>
            <a:ext cx="4306500" cy="1982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2" name="Google Shape;72;p7"/>
          <p:cNvSpPr txBox="1">
            <a:spLocks noGrp="1"/>
          </p:cNvSpPr>
          <p:nvPr>
            <p:ph type="title"/>
          </p:nvPr>
        </p:nvSpPr>
        <p:spPr>
          <a:xfrm>
            <a:off x="713225" y="1259938"/>
            <a:ext cx="4306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a:spLocks noGrp="1"/>
          </p:cNvSpPr>
          <p:nvPr>
            <p:ph type="pic" idx="2"/>
          </p:nvPr>
        </p:nvSpPr>
        <p:spPr>
          <a:xfrm>
            <a:off x="5019725" y="965076"/>
            <a:ext cx="2203500" cy="3213300"/>
          </a:xfrm>
          <a:prstGeom prst="rect">
            <a:avLst/>
          </a:prstGeom>
          <a:noFill/>
          <a:ln w="19050" cap="flat" cmpd="sng">
            <a:solidFill>
              <a:schemeClr val="dk1"/>
            </a:solidFill>
            <a:prstDash val="solid"/>
            <a:round/>
            <a:headEnd type="none" w="sm" len="sm"/>
            <a:tailEnd type="none" w="sm" len="sm"/>
          </a:ln>
        </p:spPr>
      </p:sp>
      <p:grpSp>
        <p:nvGrpSpPr>
          <p:cNvPr id="74" name="Google Shape;74;p7"/>
          <p:cNvGrpSpPr/>
          <p:nvPr/>
        </p:nvGrpSpPr>
        <p:grpSpPr>
          <a:xfrm>
            <a:off x="518850" y="392550"/>
            <a:ext cx="8106300" cy="4358400"/>
            <a:chOff x="518850" y="392550"/>
            <a:chExt cx="8106300" cy="4358400"/>
          </a:xfrm>
        </p:grpSpPr>
        <p:grpSp>
          <p:nvGrpSpPr>
            <p:cNvPr id="75" name="Google Shape;75;p7"/>
            <p:cNvGrpSpPr/>
            <p:nvPr/>
          </p:nvGrpSpPr>
          <p:grpSpPr>
            <a:xfrm>
              <a:off x="518850" y="392550"/>
              <a:ext cx="8106300" cy="396000"/>
              <a:chOff x="518850" y="385283"/>
              <a:chExt cx="8106300" cy="396000"/>
            </a:xfrm>
          </p:grpSpPr>
          <p:cxnSp>
            <p:nvCxnSpPr>
              <p:cNvPr id="76" name="Google Shape;76;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78" name="Google Shape;78;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79" name="Google Shape;79;p7"/>
            <p:cNvGrpSpPr/>
            <p:nvPr/>
          </p:nvGrpSpPr>
          <p:grpSpPr>
            <a:xfrm rot="10800000">
              <a:off x="518850" y="4354950"/>
              <a:ext cx="8106300" cy="396000"/>
              <a:chOff x="518850" y="385283"/>
              <a:chExt cx="8106300" cy="396000"/>
            </a:xfrm>
          </p:grpSpPr>
          <p:cxnSp>
            <p:nvCxnSpPr>
              <p:cNvPr id="80" name="Google Shape;80;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1" name="Google Shape;81;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2" name="Google Shape;82;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9" name="Google Shape;89;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93" name="Google Shape;93;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222639"/>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339439"/>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1" name="Google Shape;101;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5" name="Google Shape;105;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9144000" cy="5143500"/>
          </a:xfrm>
          <a:prstGeom prst="rect">
            <a:avLst/>
          </a:prstGeom>
          <a:noFill/>
          <a:ln>
            <a:noFill/>
          </a:ln>
        </p:spPr>
      </p:sp>
      <p:sp>
        <p:nvSpPr>
          <p:cNvPr id="108" name="Google Shape;10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7"/>
        <p:cNvGrpSpPr/>
        <p:nvPr/>
      </p:nvGrpSpPr>
      <p:grpSpPr>
        <a:xfrm>
          <a:off x="0" y="0"/>
          <a:ext cx="0" cy="0"/>
          <a:chOff x="0" y="0"/>
          <a:chExt cx="0" cy="0"/>
        </a:xfrm>
      </p:grpSpPr>
      <p:sp>
        <p:nvSpPr>
          <p:cNvPr id="158" name="Google Shape;158;p15"/>
          <p:cNvSpPr txBox="1">
            <a:spLocks noGrp="1"/>
          </p:cNvSpPr>
          <p:nvPr>
            <p:ph type="subTitle" idx="1"/>
          </p:nvPr>
        </p:nvSpPr>
        <p:spPr>
          <a:xfrm>
            <a:off x="901850"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5"/>
          <p:cNvSpPr txBox="1">
            <a:spLocks noGrp="1"/>
          </p:cNvSpPr>
          <p:nvPr>
            <p:ph type="subTitle" idx="2"/>
          </p:nvPr>
        </p:nvSpPr>
        <p:spPr>
          <a:xfrm>
            <a:off x="3473632"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5"/>
          <p:cNvSpPr txBox="1">
            <a:spLocks noGrp="1"/>
          </p:cNvSpPr>
          <p:nvPr>
            <p:ph type="subTitle" idx="3"/>
          </p:nvPr>
        </p:nvSpPr>
        <p:spPr>
          <a:xfrm>
            <a:off x="6045421"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5"/>
          <p:cNvSpPr txBox="1">
            <a:spLocks noGrp="1"/>
          </p:cNvSpPr>
          <p:nvPr>
            <p:ph type="subTitle" idx="4"/>
          </p:nvPr>
        </p:nvSpPr>
        <p:spPr>
          <a:xfrm>
            <a:off x="901850"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2" name="Google Shape;162;p15"/>
          <p:cNvSpPr txBox="1">
            <a:spLocks noGrp="1"/>
          </p:cNvSpPr>
          <p:nvPr>
            <p:ph type="subTitle" idx="5"/>
          </p:nvPr>
        </p:nvSpPr>
        <p:spPr>
          <a:xfrm>
            <a:off x="3473636"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3" name="Google Shape;163;p15"/>
          <p:cNvSpPr txBox="1">
            <a:spLocks noGrp="1"/>
          </p:cNvSpPr>
          <p:nvPr>
            <p:ph type="subTitle" idx="6"/>
          </p:nvPr>
        </p:nvSpPr>
        <p:spPr>
          <a:xfrm>
            <a:off x="6045421"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64" name="Google Shape;164;p15"/>
          <p:cNvGrpSpPr/>
          <p:nvPr/>
        </p:nvGrpSpPr>
        <p:grpSpPr>
          <a:xfrm>
            <a:off x="518850" y="392550"/>
            <a:ext cx="8106300" cy="43584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68" name="Google Shape;168;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2" name="Google Shape;172;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73" name="Google Shape;173;p1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4" name="Google Shape;234;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8" name="Google Shape;238;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910411" y="3196997"/>
              <a:ext cx="46022" cy="46081"/>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7101050" y="2622025"/>
                <a:ext cx="349775" cy="229850"/>
              </a:xfrm>
              <a:custGeom>
                <a:avLst/>
                <a:gdLst/>
                <a:ahLst/>
                <a:cxnLst/>
                <a:rect l="l" t="t" r="r" b="b"/>
                <a:pathLst>
                  <a:path w="13991" h="9194" extrusionOk="0">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7448000" y="2694150"/>
                <a:ext cx="2825" cy="76100"/>
              </a:xfrm>
              <a:custGeom>
                <a:avLst/>
                <a:gdLst/>
                <a:ahLst/>
                <a:cxnLst/>
                <a:rect l="l" t="t" r="r" b="b"/>
                <a:pathLst>
                  <a:path w="113" h="3044" extrusionOk="0">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19"/>
            <p:cNvSpPr/>
            <p:nvPr/>
          </p:nvSpPr>
          <p:spPr>
            <a:xfrm>
              <a:off x="1925692" y="2196479"/>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344335" y="3571324"/>
                <a:ext cx="36238" cy="35522"/>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8251948" y="3571324"/>
                <a:ext cx="36318" cy="35522"/>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376830" y="3208544"/>
                <a:ext cx="53999" cy="54796"/>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7003284" y="3902326"/>
                <a:ext cx="295642" cy="127193"/>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6998107" y="3897627"/>
                <a:ext cx="305996" cy="136273"/>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6969355" y="3873495"/>
                <a:ext cx="48106" cy="48106"/>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282596" y="3887114"/>
                <a:ext cx="591125" cy="551940"/>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7277420" y="3882176"/>
                <a:ext cx="589692" cy="561099"/>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236801" y="3869592"/>
                <a:ext cx="627364" cy="551781"/>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250102" y="3865769"/>
                <a:ext cx="588895" cy="561258"/>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7643863" y="3925423"/>
                <a:ext cx="134600" cy="135078"/>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895061" y="4209673"/>
                <a:ext cx="304483"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7890681" y="4205293"/>
                <a:ext cx="314040" cy="48106"/>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895061" y="4136560"/>
                <a:ext cx="175219" cy="25885"/>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890681" y="4132100"/>
                <a:ext cx="184060"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895061" y="4064163"/>
                <a:ext cx="175219"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890681" y="4059703"/>
                <a:ext cx="184060"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475415" y="3969546"/>
                <a:ext cx="156025" cy="115326"/>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471035" y="3964369"/>
                <a:ext cx="164786" cy="125680"/>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7437744" y="4085587"/>
                <a:ext cx="231369" cy="192900"/>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433283" y="4080411"/>
                <a:ext cx="240209" cy="202537"/>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532361" y="4141737"/>
                <a:ext cx="42132" cy="80601"/>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527901" y="4137277"/>
                <a:ext cx="51769" cy="89521"/>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51" r:id="rId2"/>
    <p:sldLayoutId id="2147483671" r:id="rId3"/>
    <p:sldLayoutId id="2147483654" r:id="rId4"/>
    <p:sldLayoutId id="2147483655" r:id="rId5"/>
    <p:sldLayoutId id="2147483656" r:id="rId6"/>
    <p:sldLayoutId id="2147483658" r:id="rId7"/>
    <p:sldLayoutId id="2147483661" r:id="rId8"/>
    <p:sldLayoutId id="2147483665"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4"/>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900" dirty="0">
                <a:latin typeface="Sora" panose="020B0604020202020204" charset="0"/>
                <a:ea typeface="ADLaM Display" panose="02010000000000000000" pitchFamily="2" charset="0"/>
                <a:cs typeface="Sora" panose="020B0604020202020204" charset="0"/>
              </a:rPr>
              <a:t>Shared</a:t>
            </a:r>
            <a:br>
              <a:rPr lang="en" sz="4900" dirty="0">
                <a:latin typeface="Sora" panose="020B0604020202020204" charset="0"/>
                <a:ea typeface="ADLaM Display" panose="02010000000000000000" pitchFamily="2" charset="0"/>
                <a:cs typeface="Sora" panose="020B0604020202020204" charset="0"/>
              </a:rPr>
            </a:br>
            <a:r>
              <a:rPr lang="en" sz="4900" dirty="0">
                <a:latin typeface="Sora" panose="020B0604020202020204" charset="0"/>
                <a:ea typeface="ADLaM Display" panose="02010000000000000000" pitchFamily="2" charset="0"/>
                <a:cs typeface="Sora" panose="020B0604020202020204" charset="0"/>
              </a:rPr>
              <a:t>Memory</a:t>
            </a:r>
            <a:br>
              <a:rPr lang="en" sz="4900" dirty="0">
                <a:latin typeface="Sora" panose="020B0604020202020204" charset="0"/>
                <a:ea typeface="ADLaM Display" panose="02010000000000000000" pitchFamily="2" charset="0"/>
                <a:cs typeface="Sora" panose="020B0604020202020204" charset="0"/>
              </a:rPr>
            </a:br>
            <a:r>
              <a:rPr lang="en" sz="4900" dirty="0">
                <a:latin typeface="Sora" panose="020B0604020202020204" charset="0"/>
                <a:ea typeface="ADLaM Display" panose="02010000000000000000" pitchFamily="2" charset="0"/>
                <a:cs typeface="Sora" panose="020B0604020202020204" charset="0"/>
              </a:rPr>
              <a:t>Machines</a:t>
            </a:r>
            <a:endParaRPr sz="3700" b="0" dirty="0">
              <a:latin typeface="Sora" panose="020B0604020202020204" charset="0"/>
              <a:ea typeface="ADLaM Display" panose="02010000000000000000" pitchFamily="2" charset="0"/>
              <a:cs typeface="Sora" panose="020B0604020202020204" charset="0"/>
            </a:endParaRPr>
          </a:p>
        </p:txBody>
      </p:sp>
      <p:sp>
        <p:nvSpPr>
          <p:cNvPr id="711" name="Google Shape;711;p24"/>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Presentaion about How Shared Memory machines work.</a:t>
            </a:r>
            <a:endParaRPr dirty="0"/>
          </a:p>
        </p:txBody>
      </p:sp>
      <p:grpSp>
        <p:nvGrpSpPr>
          <p:cNvPr id="712" name="Google Shape;712;p24"/>
          <p:cNvGrpSpPr/>
          <p:nvPr/>
        </p:nvGrpSpPr>
        <p:grpSpPr>
          <a:xfrm>
            <a:off x="5148240" y="1213448"/>
            <a:ext cx="3374953" cy="2676564"/>
            <a:chOff x="5148240" y="1213448"/>
            <a:chExt cx="3374953" cy="2676564"/>
          </a:xfrm>
        </p:grpSpPr>
        <p:grpSp>
          <p:nvGrpSpPr>
            <p:cNvPr id="713" name="Google Shape;713;p24"/>
            <p:cNvGrpSpPr/>
            <p:nvPr/>
          </p:nvGrpSpPr>
          <p:grpSpPr>
            <a:xfrm>
              <a:off x="8384122" y="2614871"/>
              <a:ext cx="139071" cy="139071"/>
              <a:chOff x="5448853" y="3419595"/>
              <a:chExt cx="78736" cy="78736"/>
            </a:xfrm>
          </p:grpSpPr>
          <p:sp>
            <p:nvSpPr>
              <p:cNvPr id="714" name="Google Shape;714;p24"/>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24"/>
            <p:cNvSpPr/>
            <p:nvPr/>
          </p:nvSpPr>
          <p:spPr>
            <a:xfrm>
              <a:off x="6756905" y="3331665"/>
              <a:ext cx="323574" cy="155533"/>
            </a:xfrm>
            <a:custGeom>
              <a:avLst/>
              <a:gdLst/>
              <a:ahLst/>
              <a:cxnLst/>
              <a:rect l="l" t="t" r="r" b="b"/>
              <a:pathLst>
                <a:path w="5484" h="2636" extrusionOk="0">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48099" y="1992822"/>
              <a:ext cx="6608" cy="77235"/>
            </a:xfrm>
            <a:custGeom>
              <a:avLst/>
              <a:gdLst/>
              <a:ahLst/>
              <a:cxnLst/>
              <a:rect l="l" t="t" r="r" b="b"/>
              <a:pathLst>
                <a:path w="112" h="1309" extrusionOk="0">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344236" y="1821005"/>
              <a:ext cx="327350" cy="131400"/>
            </a:xfrm>
            <a:custGeom>
              <a:avLst/>
              <a:gdLst/>
              <a:ahLst/>
              <a:cxnLst/>
              <a:rect l="l" t="t" r="r" b="b"/>
              <a:pathLst>
                <a:path w="5548" h="2227" extrusionOk="0">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7379802" y="2174552"/>
              <a:ext cx="423171" cy="165917"/>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7580708" y="2958941"/>
              <a:ext cx="85437" cy="160430"/>
            </a:xfrm>
            <a:custGeom>
              <a:avLst/>
              <a:gdLst/>
              <a:ahLst/>
              <a:cxnLst/>
              <a:rect l="l" t="t" r="r" b="b"/>
              <a:pathLst>
                <a:path w="1448" h="2719" extrusionOk="0">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8240247" y="1261064"/>
              <a:ext cx="108448" cy="108389"/>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505138" y="1371577"/>
              <a:ext cx="121547" cy="121075"/>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5442194" y="1567291"/>
              <a:ext cx="33986" cy="33160"/>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5509517" y="1499968"/>
              <a:ext cx="33986" cy="33160"/>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5442194" y="1499968"/>
              <a:ext cx="33986" cy="33160"/>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5509517" y="1567291"/>
              <a:ext cx="33986" cy="33160"/>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4"/>
            <p:cNvSpPr/>
            <p:nvPr/>
          </p:nvSpPr>
          <p:spPr>
            <a:xfrm>
              <a:off x="7173999" y="2893271"/>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7173999" y="2988502"/>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7203028"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7107797"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7130750" y="2983015"/>
              <a:ext cx="25784" cy="26315"/>
            </a:xfrm>
            <a:custGeom>
              <a:avLst/>
              <a:gdLst/>
              <a:ahLst/>
              <a:cxnLst/>
              <a:rect l="l" t="t" r="r" b="b"/>
              <a:pathLst>
                <a:path w="437" h="446" extrusionOk="0">
                  <a:moveTo>
                    <a:pt x="1" y="446"/>
                  </a:moveTo>
                  <a:lnTo>
                    <a:pt x="43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7126914" y="2979592"/>
              <a:ext cx="33986" cy="33573"/>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7198072" y="2915692"/>
              <a:ext cx="26374" cy="26315"/>
            </a:xfrm>
            <a:custGeom>
              <a:avLst/>
              <a:gdLst/>
              <a:ahLst/>
              <a:cxnLst/>
              <a:rect l="l" t="t" r="r" b="b"/>
              <a:pathLst>
                <a:path w="447" h="446" extrusionOk="0">
                  <a:moveTo>
                    <a:pt x="1" y="446"/>
                  </a:moveTo>
                  <a:lnTo>
                    <a:pt x="446"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7194237" y="2912270"/>
              <a:ext cx="33986" cy="33042"/>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a:off x="7130750" y="2915692"/>
              <a:ext cx="25784" cy="26315"/>
            </a:xfrm>
            <a:custGeom>
              <a:avLst/>
              <a:gdLst/>
              <a:ahLst/>
              <a:cxnLst/>
              <a:rect l="l" t="t" r="r" b="b"/>
              <a:pathLst>
                <a:path w="437" h="446" extrusionOk="0">
                  <a:moveTo>
                    <a:pt x="1" y="0"/>
                  </a:moveTo>
                  <a:lnTo>
                    <a:pt x="437"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7126914" y="2912270"/>
              <a:ext cx="33986" cy="33042"/>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a:off x="7198072" y="2983015"/>
              <a:ext cx="26374" cy="26315"/>
            </a:xfrm>
            <a:custGeom>
              <a:avLst/>
              <a:gdLst/>
              <a:ahLst/>
              <a:cxnLst/>
              <a:rect l="l" t="t" r="r" b="b"/>
              <a:pathLst>
                <a:path w="447" h="446" extrusionOk="0">
                  <a:moveTo>
                    <a:pt x="1" y="0"/>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7194237" y="2979592"/>
              <a:ext cx="33986" cy="33573"/>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6401705" y="1879536"/>
              <a:ext cx="52572" cy="52041"/>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8286210" y="1697806"/>
              <a:ext cx="47144" cy="47675"/>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8222723" y="3615765"/>
              <a:ext cx="33455" cy="33455"/>
            </a:xfrm>
            <a:custGeom>
              <a:avLst/>
              <a:gdLst/>
              <a:ahLst/>
              <a:cxnLst/>
              <a:rect l="l" t="t" r="r" b="b"/>
              <a:pathLst>
                <a:path w="567" h="567" extrusionOk="0">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5649591" y="1243540"/>
              <a:ext cx="33455" cy="32865"/>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6843404" y="1371577"/>
              <a:ext cx="517872" cy="515688"/>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7731226" y="2764939"/>
              <a:ext cx="652517" cy="651101"/>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5349677" y="3784338"/>
              <a:ext cx="1411122" cy="6608"/>
            </a:xfrm>
            <a:custGeom>
              <a:avLst/>
              <a:gdLst/>
              <a:ahLst/>
              <a:cxnLst/>
              <a:rect l="l" t="t" r="r" b="b"/>
              <a:pathLst>
                <a:path w="23916" h="112" extrusionOk="0">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5615133" y="3875734"/>
              <a:ext cx="879679" cy="6608"/>
            </a:xfrm>
            <a:custGeom>
              <a:avLst/>
              <a:gdLst/>
              <a:ahLst/>
              <a:cxnLst/>
              <a:rect l="l" t="t" r="r" b="b"/>
              <a:pathLst>
                <a:path w="14909" h="112" extrusionOk="0">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7107207" y="3142854"/>
              <a:ext cx="958508" cy="662902"/>
            </a:xfrm>
            <a:custGeom>
              <a:avLst/>
              <a:gdLst/>
              <a:ahLst/>
              <a:cxnLst/>
              <a:rect l="l" t="t" r="r" b="b"/>
              <a:pathLst>
                <a:path w="16245" h="11235" extrusionOk="0">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7103372" y="3139550"/>
              <a:ext cx="966178" cy="669451"/>
            </a:xfrm>
            <a:custGeom>
              <a:avLst/>
              <a:gdLst/>
              <a:ahLst/>
              <a:cxnLst/>
              <a:rect l="l" t="t" r="r" b="b"/>
              <a:pathLst>
                <a:path w="16375" h="11346" extrusionOk="0">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7177303" y="3206342"/>
              <a:ext cx="818316" cy="535927"/>
            </a:xfrm>
            <a:custGeom>
              <a:avLst/>
              <a:gdLst/>
              <a:ahLst/>
              <a:cxnLst/>
              <a:rect l="l" t="t" r="r" b="b"/>
              <a:pathLst>
                <a:path w="13869" h="9083" extrusionOk="0">
                  <a:moveTo>
                    <a:pt x="0" y="0"/>
                  </a:moveTo>
                  <a:lnTo>
                    <a:pt x="0" y="1856"/>
                  </a:lnTo>
                  <a:lnTo>
                    <a:pt x="0" y="7375"/>
                  </a:lnTo>
                  <a:lnTo>
                    <a:pt x="0" y="9082"/>
                  </a:lnTo>
                  <a:lnTo>
                    <a:pt x="13869" y="9082"/>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7173468" y="3203038"/>
              <a:ext cx="825455" cy="542476"/>
            </a:xfrm>
            <a:custGeom>
              <a:avLst/>
              <a:gdLst/>
              <a:ahLst/>
              <a:cxnLst/>
              <a:rect l="l" t="t" r="r" b="b"/>
              <a:pathLst>
                <a:path w="13990" h="9194" extrusionOk="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7173468" y="3369427"/>
              <a:ext cx="7139" cy="180727"/>
            </a:xfrm>
            <a:custGeom>
              <a:avLst/>
              <a:gdLst/>
              <a:ahLst/>
              <a:cxnLst/>
              <a:rect l="l" t="t" r="r" b="b"/>
              <a:pathLst>
                <a:path w="121" h="3063" extrusionOk="0">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7575752" y="3164745"/>
              <a:ext cx="21418" cy="21418"/>
            </a:xfrm>
            <a:custGeom>
              <a:avLst/>
              <a:gdLst/>
              <a:ahLst/>
              <a:cxnLst/>
              <a:rect l="l" t="t" r="r" b="b"/>
              <a:pathLst>
                <a:path w="363" h="363" extrusionOk="0">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6950141" y="3800741"/>
              <a:ext cx="1272641" cy="86027"/>
            </a:xfrm>
            <a:custGeom>
              <a:avLst/>
              <a:gdLst/>
              <a:ahLst/>
              <a:cxnLst/>
              <a:rect l="l" t="t" r="r" b="b"/>
              <a:pathLst>
                <a:path w="21569" h="1458" extrusionOk="0">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6946836" y="3797495"/>
              <a:ext cx="1279249" cy="92517"/>
            </a:xfrm>
            <a:custGeom>
              <a:avLst/>
              <a:gdLst/>
              <a:ahLst/>
              <a:cxnLst/>
              <a:rect l="l" t="t" r="r" b="b"/>
              <a:pathLst>
                <a:path w="21681" h="1568" extrusionOk="0">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6958873" y="3863166"/>
              <a:ext cx="1255176" cy="6608"/>
            </a:xfrm>
            <a:custGeom>
              <a:avLst/>
              <a:gdLst/>
              <a:ahLst/>
              <a:cxnLst/>
              <a:rect l="l" t="t" r="r" b="b"/>
              <a:pathLst>
                <a:path w="21273" h="112" extrusionOk="0">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7464649" y="3806228"/>
              <a:ext cx="243093" cy="26905"/>
            </a:xfrm>
            <a:custGeom>
              <a:avLst/>
              <a:gdLst/>
              <a:ahLst/>
              <a:cxnLst/>
              <a:rect l="l" t="t" r="r" b="b"/>
              <a:pathLst>
                <a:path w="4120" h="456" extrusionOk="0">
                  <a:moveTo>
                    <a:pt x="1" y="0"/>
                  </a:moveTo>
                  <a:lnTo>
                    <a:pt x="1" y="455"/>
                  </a:lnTo>
                  <a:lnTo>
                    <a:pt x="4119" y="455"/>
                  </a:lnTo>
                  <a:lnTo>
                    <a:pt x="4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7461345" y="3802393"/>
              <a:ext cx="250233" cy="33986"/>
            </a:xfrm>
            <a:custGeom>
              <a:avLst/>
              <a:gdLst/>
              <a:ahLst/>
              <a:cxnLst/>
              <a:rect l="l" t="t" r="r" b="b"/>
              <a:pathLst>
                <a:path w="4241" h="576" extrusionOk="0">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7340388" y="3308122"/>
              <a:ext cx="439043" cy="375025"/>
            </a:xfrm>
            <a:custGeom>
              <a:avLst/>
              <a:gdLst/>
              <a:ahLst/>
              <a:cxnLst/>
              <a:rect l="l" t="t" r="r" b="b"/>
              <a:pathLst>
                <a:path w="7441" h="6356" extrusionOk="0">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7369418" y="3278562"/>
              <a:ext cx="439043" cy="375025"/>
            </a:xfrm>
            <a:custGeom>
              <a:avLst/>
              <a:gdLst/>
              <a:ahLst/>
              <a:cxnLst/>
              <a:rect l="l" t="t" r="r" b="b"/>
              <a:pathLst>
                <a:path w="7441" h="6356" extrusionOk="0">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7366113" y="3274727"/>
              <a:ext cx="445593" cy="382695"/>
            </a:xfrm>
            <a:custGeom>
              <a:avLst/>
              <a:gdLst/>
              <a:ahLst/>
              <a:cxnLst/>
              <a:rect l="l" t="t" r="r" b="b"/>
              <a:pathLst>
                <a:path w="7552" h="6486" extrusionOk="0">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7437271" y="3476164"/>
              <a:ext cx="302746" cy="40594"/>
            </a:xfrm>
            <a:custGeom>
              <a:avLst/>
              <a:gdLst/>
              <a:ahLst/>
              <a:cxnLst/>
              <a:rect l="l" t="t" r="r" b="b"/>
              <a:pathLst>
                <a:path w="5131" h="688" extrusionOk="0">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7433436" y="3472919"/>
              <a:ext cx="309885" cy="47085"/>
            </a:xfrm>
            <a:custGeom>
              <a:avLst/>
              <a:gdLst/>
              <a:ahLst/>
              <a:cxnLst/>
              <a:rect l="l" t="t" r="r" b="b"/>
              <a:pathLst>
                <a:path w="5252" h="798" extrusionOk="0">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7470136" y="3487138"/>
              <a:ext cx="234833" cy="16993"/>
            </a:xfrm>
            <a:custGeom>
              <a:avLst/>
              <a:gdLst/>
              <a:ahLst/>
              <a:cxnLst/>
              <a:rect l="l" t="t" r="r" b="b"/>
              <a:pathLst>
                <a:path w="3980" h="288" extrusionOk="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7489253" y="3539120"/>
              <a:ext cx="198251" cy="23601"/>
            </a:xfrm>
            <a:custGeom>
              <a:avLst/>
              <a:gdLst/>
              <a:ahLst/>
              <a:cxnLst/>
              <a:rect l="l" t="t" r="r" b="b"/>
              <a:pathLst>
                <a:path w="3360" h="400" extrusionOk="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7486008" y="3535816"/>
              <a:ext cx="204741" cy="30741"/>
            </a:xfrm>
            <a:custGeom>
              <a:avLst/>
              <a:gdLst/>
              <a:ahLst/>
              <a:cxnLst/>
              <a:rect l="l" t="t" r="r" b="b"/>
              <a:pathLst>
                <a:path w="3470" h="521" extrusionOk="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7529257" y="3545139"/>
              <a:ext cx="11506" cy="11565"/>
            </a:xfrm>
            <a:custGeom>
              <a:avLst/>
              <a:gdLst/>
              <a:ahLst/>
              <a:cxnLst/>
              <a:rect l="l" t="t" r="r" b="b"/>
              <a:pathLst>
                <a:path w="195"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7551148"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757191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759380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7614635"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7636525" y="3545139"/>
              <a:ext cx="11565" cy="11565"/>
            </a:xfrm>
            <a:custGeom>
              <a:avLst/>
              <a:gdLst/>
              <a:ahLst/>
              <a:cxnLst/>
              <a:rect l="l" t="t" r="r" b="b"/>
              <a:pathLst>
                <a:path w="196" h="196" extrusionOk="0">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7524832" y="3322342"/>
              <a:ext cx="127093" cy="127093"/>
            </a:xfrm>
            <a:custGeom>
              <a:avLst/>
              <a:gdLst/>
              <a:ahLst/>
              <a:cxnLst/>
              <a:rect l="l" t="t" r="r" b="b"/>
              <a:pathLst>
                <a:path w="2154" h="2154" extrusionOk="0">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7521587" y="3319097"/>
              <a:ext cx="133583" cy="133583"/>
            </a:xfrm>
            <a:custGeom>
              <a:avLst/>
              <a:gdLst/>
              <a:ahLst/>
              <a:cxnLst/>
              <a:rect l="l" t="t" r="r" b="b"/>
              <a:pathLst>
                <a:path w="2264" h="2264" extrusionOk="0">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7560411" y="3389665"/>
              <a:ext cx="56466" cy="28558"/>
            </a:xfrm>
            <a:custGeom>
              <a:avLst/>
              <a:gdLst/>
              <a:ahLst/>
              <a:cxnLst/>
              <a:rect l="l" t="t" r="r" b="b"/>
              <a:pathLst>
                <a:path w="957" h="484" extrusionOk="0">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7556576" y="3386420"/>
              <a:ext cx="63606" cy="35107"/>
            </a:xfrm>
            <a:custGeom>
              <a:avLst/>
              <a:gdLst/>
              <a:ahLst/>
              <a:cxnLst/>
              <a:rect l="l" t="t" r="r" b="b"/>
              <a:pathLst>
                <a:path w="1078" h="595" extrusionOk="0">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7572507" y="3353555"/>
              <a:ext cx="32334" cy="32393"/>
            </a:xfrm>
            <a:custGeom>
              <a:avLst/>
              <a:gdLst/>
              <a:ahLst/>
              <a:cxnLst/>
              <a:rect l="l" t="t" r="r" b="b"/>
              <a:pathLst>
                <a:path w="548" h="549" extrusionOk="0">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7569203" y="3350310"/>
              <a:ext cx="38883" cy="38883"/>
            </a:xfrm>
            <a:custGeom>
              <a:avLst/>
              <a:gdLst/>
              <a:ahLst/>
              <a:cxnLst/>
              <a:rect l="l" t="t" r="r" b="b"/>
              <a:pathLst>
                <a:path w="659" h="659" extrusionOk="0">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7541825" y="3581839"/>
              <a:ext cx="93638" cy="29030"/>
            </a:xfrm>
            <a:custGeom>
              <a:avLst/>
              <a:gdLst/>
              <a:ahLst/>
              <a:cxnLst/>
              <a:rect l="l" t="t" r="r" b="b"/>
              <a:pathLst>
                <a:path w="1587" h="492" extrusionOk="0">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7537990" y="3578534"/>
              <a:ext cx="100778" cy="35638"/>
            </a:xfrm>
            <a:custGeom>
              <a:avLst/>
              <a:gdLst/>
              <a:ahLst/>
              <a:cxnLst/>
              <a:rect l="l" t="t" r="r" b="b"/>
              <a:pathLst>
                <a:path w="1708" h="604" extrusionOk="0">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7134585" y="1285137"/>
              <a:ext cx="959039" cy="662902"/>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7131340" y="1281833"/>
              <a:ext cx="965588" cy="670041"/>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7204681" y="1349156"/>
              <a:ext cx="818847" cy="535396"/>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7201376" y="1345320"/>
              <a:ext cx="825455" cy="542476"/>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7201376" y="1512300"/>
              <a:ext cx="6608" cy="180668"/>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6977518" y="1943023"/>
              <a:ext cx="1272641" cy="86027"/>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6974214" y="1939778"/>
              <a:ext cx="1279781" cy="92517"/>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6986251" y="2005449"/>
              <a:ext cx="1255176"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7492557" y="1948511"/>
              <a:ext cx="243093"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7489253" y="1945206"/>
              <a:ext cx="249702" cy="33455"/>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7368297" y="1450405"/>
              <a:ext cx="438512" cy="375556"/>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7397326" y="1420844"/>
              <a:ext cx="438512" cy="375556"/>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7394022" y="1417599"/>
              <a:ext cx="445652" cy="382105"/>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7464649" y="1618446"/>
              <a:ext cx="302746"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7461345" y="1615201"/>
              <a:ext cx="309885" cy="47085"/>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7497514" y="1629421"/>
              <a:ext cx="235423"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7517221" y="1681934"/>
              <a:ext cx="198192"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7513917" y="1678689"/>
              <a:ext cx="204741" cy="30151"/>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755716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757905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7599294" y="1687952"/>
              <a:ext cx="11565" cy="11565"/>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7621185" y="1687952"/>
              <a:ext cx="11565" cy="11565"/>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764254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766443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7552800" y="1465215"/>
              <a:ext cx="126444" cy="126503"/>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7549496" y="1461380"/>
              <a:ext cx="133583" cy="134173"/>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7587789" y="1532007"/>
              <a:ext cx="56466" cy="28499"/>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7584544" y="1528702"/>
              <a:ext cx="63547" cy="35107"/>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7600415" y="1496428"/>
              <a:ext cx="31803" cy="31803"/>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7569203" y="1724121"/>
              <a:ext cx="93638" cy="29030"/>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7565898" y="1720817"/>
              <a:ext cx="100247"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6772246" y="1753682"/>
              <a:ext cx="560000" cy="977035"/>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6731179" y="1693971"/>
              <a:ext cx="560000" cy="995739"/>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6727934" y="1690725"/>
              <a:ext cx="566549" cy="1002229"/>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6732301" y="1693971"/>
              <a:ext cx="558348" cy="80539"/>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6728465" y="1690725"/>
              <a:ext cx="565487" cy="87089"/>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6820392" y="1885023"/>
              <a:ext cx="176892"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7032804" y="1885023"/>
              <a:ext cx="67913"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7027848" y="2016364"/>
              <a:ext cx="176892"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6924415" y="2016364"/>
              <a:ext cx="67913"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6820392" y="1950163"/>
              <a:ext cx="94228"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6945184" y="1950163"/>
              <a:ext cx="155533"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6820392" y="2074955"/>
              <a:ext cx="176892"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7032804" y="2074955"/>
              <a:ext cx="67913"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6820392" y="2286245"/>
              <a:ext cx="176892"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7032804" y="2286245"/>
              <a:ext cx="67913"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7027848" y="2206886"/>
              <a:ext cx="176892"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4"/>
            <p:cNvSpPr/>
            <p:nvPr/>
          </p:nvSpPr>
          <p:spPr>
            <a:xfrm>
              <a:off x="6924415" y="2206886"/>
              <a:ext cx="67913"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4"/>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7123669" y="2357403"/>
              <a:ext cx="67382"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4"/>
            <p:cNvSpPr/>
            <p:nvPr/>
          </p:nvSpPr>
          <p:spPr>
            <a:xfrm>
              <a:off x="6820392" y="2140094"/>
              <a:ext cx="94228"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4"/>
            <p:cNvSpPr/>
            <p:nvPr/>
          </p:nvSpPr>
          <p:spPr>
            <a:xfrm>
              <a:off x="6945184" y="2140094"/>
              <a:ext cx="155533"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4"/>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4"/>
            <p:cNvSpPr/>
            <p:nvPr/>
          </p:nvSpPr>
          <p:spPr>
            <a:xfrm>
              <a:off x="7017994" y="2427440"/>
              <a:ext cx="155533"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4"/>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4"/>
            <p:cNvSpPr/>
            <p:nvPr/>
          </p:nvSpPr>
          <p:spPr>
            <a:xfrm>
              <a:off x="7433436" y="2415403"/>
              <a:ext cx="731876" cy="52170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7430191" y="2412099"/>
              <a:ext cx="738957" cy="528846"/>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7474502" y="2375989"/>
              <a:ext cx="731876" cy="88210"/>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7471198" y="2372685"/>
              <a:ext cx="738485" cy="94759"/>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7553862" y="2401715"/>
              <a:ext cx="33455" cy="33986"/>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7606434" y="2401715"/>
              <a:ext cx="33986" cy="33986"/>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7501349" y="2401715"/>
              <a:ext cx="33986" cy="33986"/>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7473971" y="2464140"/>
              <a:ext cx="732407" cy="430252"/>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4"/>
            <p:cNvSpPr/>
            <p:nvPr/>
          </p:nvSpPr>
          <p:spPr>
            <a:xfrm>
              <a:off x="7470667" y="2460305"/>
              <a:ext cx="739016" cy="437391"/>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a:off x="7778310" y="2564859"/>
              <a:ext cx="336083"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a:off x="7778310" y="2614657"/>
              <a:ext cx="122668"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a:off x="7941395" y="2614657"/>
              <a:ext cx="147272"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a:off x="7778310" y="2766237"/>
              <a:ext cx="217899"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7778310" y="2667170"/>
              <a:ext cx="338856"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7778310" y="2716969"/>
              <a:ext cx="112224"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7915670" y="2716969"/>
              <a:ext cx="198723"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a:off x="7525953" y="2548397"/>
              <a:ext cx="219020" cy="219020"/>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7516631" y="2550049"/>
              <a:ext cx="218489" cy="218430"/>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4"/>
            <p:cNvSpPr/>
            <p:nvPr/>
          </p:nvSpPr>
          <p:spPr>
            <a:xfrm>
              <a:off x="7513386" y="2546213"/>
              <a:ext cx="225569" cy="225569"/>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4"/>
            <p:cNvSpPr/>
            <p:nvPr/>
          </p:nvSpPr>
          <p:spPr>
            <a:xfrm>
              <a:off x="7662251" y="2565921"/>
              <a:ext cx="54814" cy="54814"/>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4"/>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4"/>
            <p:cNvSpPr/>
            <p:nvPr/>
          </p:nvSpPr>
          <p:spPr>
            <a:xfrm>
              <a:off x="7985707" y="2216444"/>
              <a:ext cx="377208" cy="339092"/>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4"/>
            <p:cNvSpPr/>
            <p:nvPr/>
          </p:nvSpPr>
          <p:spPr>
            <a:xfrm>
              <a:off x="8001047" y="2212904"/>
              <a:ext cx="345995" cy="345995"/>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4"/>
            <p:cNvSpPr/>
            <p:nvPr/>
          </p:nvSpPr>
          <p:spPr>
            <a:xfrm>
              <a:off x="7997212" y="2199923"/>
              <a:ext cx="384878" cy="339387"/>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4"/>
            <p:cNvSpPr/>
            <p:nvPr/>
          </p:nvSpPr>
          <p:spPr>
            <a:xfrm>
              <a:off x="8016388" y="2196442"/>
              <a:ext cx="345995" cy="345995"/>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4"/>
            <p:cNvSpPr/>
            <p:nvPr/>
          </p:nvSpPr>
          <p:spPr>
            <a:xfrm>
              <a:off x="8070553" y="2285655"/>
              <a:ext cx="224507" cy="141844"/>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4"/>
            <p:cNvSpPr/>
            <p:nvPr/>
          </p:nvSpPr>
          <p:spPr>
            <a:xfrm>
              <a:off x="8066718" y="2282410"/>
              <a:ext cx="231588" cy="148393"/>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4"/>
            <p:cNvSpPr/>
            <p:nvPr/>
          </p:nvSpPr>
          <p:spPr>
            <a:xfrm>
              <a:off x="5843948" y="3263280"/>
              <a:ext cx="422581" cy="300504"/>
            </a:xfrm>
            <a:custGeom>
              <a:avLst/>
              <a:gdLst/>
              <a:ahLst/>
              <a:cxnLst/>
              <a:rect l="l" t="t" r="r" b="b"/>
              <a:pathLst>
                <a:path w="7162" h="5093" extrusionOk="0">
                  <a:moveTo>
                    <a:pt x="0" y="0"/>
                  </a:moveTo>
                  <a:lnTo>
                    <a:pt x="0" y="5093"/>
                  </a:lnTo>
                  <a:lnTo>
                    <a:pt x="7162" y="5093"/>
                  </a:lnTo>
                  <a:lnTo>
                    <a:pt x="7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4"/>
            <p:cNvSpPr/>
            <p:nvPr/>
          </p:nvSpPr>
          <p:spPr>
            <a:xfrm>
              <a:off x="5840112" y="3259976"/>
              <a:ext cx="429721" cy="307643"/>
            </a:xfrm>
            <a:custGeom>
              <a:avLst/>
              <a:gdLst/>
              <a:ahLst/>
              <a:cxnLst/>
              <a:rect l="l" t="t" r="r" b="b"/>
              <a:pathLst>
                <a:path w="7283" h="5214" extrusionOk="0">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4"/>
            <p:cNvSpPr/>
            <p:nvPr/>
          </p:nvSpPr>
          <p:spPr>
            <a:xfrm>
              <a:off x="5151544" y="2042680"/>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p:cNvSpPr/>
            <p:nvPr/>
          </p:nvSpPr>
          <p:spPr>
            <a:xfrm>
              <a:off x="5148240" y="2039376"/>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4"/>
            <p:cNvSpPr/>
            <p:nvPr/>
          </p:nvSpPr>
          <p:spPr>
            <a:xfrm>
              <a:off x="5151544" y="2076076"/>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4"/>
            <p:cNvSpPr/>
            <p:nvPr/>
          </p:nvSpPr>
          <p:spPr>
            <a:xfrm>
              <a:off x="5148240" y="2072771"/>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5254977" y="2195380"/>
              <a:ext cx="1597218" cy="973790"/>
            </a:xfrm>
            <a:custGeom>
              <a:avLst/>
              <a:gdLst/>
              <a:ahLst/>
              <a:cxnLst/>
              <a:rect l="l" t="t" r="r" b="b"/>
              <a:pathLst>
                <a:path w="27070" h="16504" extrusionOk="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5251673" y="2192076"/>
              <a:ext cx="1603826" cy="980929"/>
            </a:xfrm>
            <a:custGeom>
              <a:avLst/>
              <a:gdLst/>
              <a:ahLst/>
              <a:cxnLst/>
              <a:rect l="l" t="t" r="r" b="b"/>
              <a:pathLst>
                <a:path w="27182" h="16625" extrusionOk="0">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6850543" y="2586749"/>
              <a:ext cx="6608" cy="189990"/>
            </a:xfrm>
            <a:custGeom>
              <a:avLst/>
              <a:gdLst/>
              <a:ahLst/>
              <a:cxnLst/>
              <a:rect l="l" t="t" r="r" b="b"/>
              <a:pathLst>
                <a:path w="112" h="3220" extrusionOk="0">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6035531" y="2114369"/>
              <a:ext cx="38883" cy="38352"/>
            </a:xfrm>
            <a:custGeom>
              <a:avLst/>
              <a:gdLst/>
              <a:ahLst/>
              <a:cxnLst/>
              <a:rect l="l" t="t" r="r" b="b"/>
              <a:pathLst>
                <a:path w="659" h="650" extrusionOk="0">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6032227" y="2110533"/>
              <a:ext cx="46023" cy="46023"/>
            </a:xfrm>
            <a:custGeom>
              <a:avLst/>
              <a:gdLst/>
              <a:ahLst/>
              <a:cxnLst/>
              <a:rect l="l" t="t" r="r" b="b"/>
              <a:pathLst>
                <a:path w="780" h="780" extrusionOk="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6808356" y="3211239"/>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6805111" y="3207404"/>
              <a:ext cx="46023" cy="46082"/>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6741564" y="3219441"/>
              <a:ext cx="22539" cy="21949"/>
            </a:xfrm>
            <a:custGeom>
              <a:avLst/>
              <a:gdLst/>
              <a:ahLst/>
              <a:cxnLst/>
              <a:rect l="l" t="t" r="r" b="b"/>
              <a:pathLst>
                <a:path w="382" h="372" extrusionOk="0">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6697253" y="3219441"/>
              <a:ext cx="22480" cy="21949"/>
            </a:xfrm>
            <a:custGeom>
              <a:avLst/>
              <a:gdLst/>
              <a:ahLst/>
              <a:cxnLst/>
              <a:rect l="l" t="t" r="r" b="b"/>
              <a:pathLst>
                <a:path w="381" h="372" extrusionOk="0">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5844479" y="3294434"/>
              <a:ext cx="421519" cy="77825"/>
            </a:xfrm>
            <a:custGeom>
              <a:avLst/>
              <a:gdLst/>
              <a:ahLst/>
              <a:cxnLst/>
              <a:rect l="l" t="t" r="r" b="b"/>
              <a:pathLst>
                <a:path w="7144" h="1319" extrusionOk="0">
                  <a:moveTo>
                    <a:pt x="0" y="1"/>
                  </a:moveTo>
                  <a:lnTo>
                    <a:pt x="0" y="1318"/>
                  </a:lnTo>
                  <a:lnTo>
                    <a:pt x="7144" y="1318"/>
                  </a:lnTo>
                  <a:lnTo>
                    <a:pt x="7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5841174" y="3291189"/>
              <a:ext cx="428128" cy="84316"/>
            </a:xfrm>
            <a:custGeom>
              <a:avLst/>
              <a:gdLst/>
              <a:ahLst/>
              <a:cxnLst/>
              <a:rect l="l" t="t" r="r" b="b"/>
              <a:pathLst>
                <a:path w="7256" h="1429" extrusionOk="0">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5257691" y="3542955"/>
              <a:ext cx="1595094" cy="130869"/>
            </a:xfrm>
            <a:custGeom>
              <a:avLst/>
              <a:gdLst/>
              <a:ahLst/>
              <a:cxnLst/>
              <a:rect l="l" t="t" r="r" b="b"/>
              <a:pathLst>
                <a:path w="27034" h="2218" extrusionOk="0">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5253856" y="3539120"/>
              <a:ext cx="1602764" cy="138540"/>
            </a:xfrm>
            <a:custGeom>
              <a:avLst/>
              <a:gdLst/>
              <a:ahLst/>
              <a:cxnLst/>
              <a:rect l="l" t="t" r="r" b="b"/>
              <a:pathLst>
                <a:path w="27164" h="2348" extrusionOk="0">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542573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5422487" y="3569743"/>
              <a:ext cx="119895" cy="44960"/>
            </a:xfrm>
            <a:custGeom>
              <a:avLst/>
              <a:gdLst/>
              <a:ahLst/>
              <a:cxnLst/>
              <a:rect l="l" t="t" r="r" b="b"/>
              <a:pathLst>
                <a:path w="2032"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5565334" y="3573047"/>
              <a:ext cx="113345" cy="38352"/>
            </a:xfrm>
            <a:custGeom>
              <a:avLst/>
              <a:gdLst/>
              <a:ahLst/>
              <a:cxnLst/>
              <a:rect l="l" t="t" r="r" b="b"/>
              <a:pathLst>
                <a:path w="1921" h="650" extrusionOk="0">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a:off x="5562030" y="3569743"/>
              <a:ext cx="119954" cy="44960"/>
            </a:xfrm>
            <a:custGeom>
              <a:avLst/>
              <a:gdLst/>
              <a:ahLst/>
              <a:cxnLst/>
              <a:rect l="l" t="t" r="r" b="b"/>
              <a:pathLst>
                <a:path w="2033" h="762" extrusionOk="0">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a:off x="5708712"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4"/>
            <p:cNvSpPr/>
            <p:nvPr/>
          </p:nvSpPr>
          <p:spPr>
            <a:xfrm>
              <a:off x="5705467" y="3569743"/>
              <a:ext cx="119895" cy="44960"/>
            </a:xfrm>
            <a:custGeom>
              <a:avLst/>
              <a:gdLst/>
              <a:ahLst/>
              <a:cxnLst/>
              <a:rect l="l" t="t" r="r" b="b"/>
              <a:pathLst>
                <a:path w="2032"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4"/>
            <p:cNvSpPr/>
            <p:nvPr/>
          </p:nvSpPr>
          <p:spPr>
            <a:xfrm>
              <a:off x="5848314" y="3573047"/>
              <a:ext cx="112814" cy="38352"/>
            </a:xfrm>
            <a:custGeom>
              <a:avLst/>
              <a:gdLst/>
              <a:ahLst/>
              <a:cxnLst/>
              <a:rect l="l" t="t" r="r" b="b"/>
              <a:pathLst>
                <a:path w="1912" h="650" extrusionOk="0">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4"/>
            <p:cNvSpPr/>
            <p:nvPr/>
          </p:nvSpPr>
          <p:spPr>
            <a:xfrm>
              <a:off x="5845010" y="3569743"/>
              <a:ext cx="119954" cy="44960"/>
            </a:xfrm>
            <a:custGeom>
              <a:avLst/>
              <a:gdLst/>
              <a:ahLst/>
              <a:cxnLst/>
              <a:rect l="l" t="t" r="r" b="b"/>
              <a:pathLst>
                <a:path w="2033" h="762" extrusionOk="0">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4"/>
            <p:cNvSpPr/>
            <p:nvPr/>
          </p:nvSpPr>
          <p:spPr>
            <a:xfrm>
              <a:off x="5990099"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4"/>
            <p:cNvSpPr/>
            <p:nvPr/>
          </p:nvSpPr>
          <p:spPr>
            <a:xfrm>
              <a:off x="5986794"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4"/>
            <p:cNvSpPr/>
            <p:nvPr/>
          </p:nvSpPr>
          <p:spPr>
            <a:xfrm>
              <a:off x="612964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4"/>
            <p:cNvSpPr/>
            <p:nvPr/>
          </p:nvSpPr>
          <p:spPr>
            <a:xfrm>
              <a:off x="6126337" y="3569743"/>
              <a:ext cx="119423" cy="44960"/>
            </a:xfrm>
            <a:custGeom>
              <a:avLst/>
              <a:gdLst/>
              <a:ahLst/>
              <a:cxnLst/>
              <a:rect l="l" t="t" r="r" b="b"/>
              <a:pathLst>
                <a:path w="2024" h="762" extrusionOk="0">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4"/>
            <p:cNvSpPr/>
            <p:nvPr/>
          </p:nvSpPr>
          <p:spPr>
            <a:xfrm>
              <a:off x="6273078"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p:cNvSpPr/>
            <p:nvPr/>
          </p:nvSpPr>
          <p:spPr>
            <a:xfrm>
              <a:off x="6269243" y="3569743"/>
              <a:ext cx="119895" cy="44960"/>
            </a:xfrm>
            <a:custGeom>
              <a:avLst/>
              <a:gdLst/>
              <a:ahLst/>
              <a:cxnLst/>
              <a:rect l="l" t="t" r="r" b="b"/>
              <a:pathLst>
                <a:path w="2032" h="762" extrusionOk="0">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4"/>
            <p:cNvSpPr/>
            <p:nvPr/>
          </p:nvSpPr>
          <p:spPr>
            <a:xfrm>
              <a:off x="641262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4"/>
            <p:cNvSpPr/>
            <p:nvPr/>
          </p:nvSpPr>
          <p:spPr>
            <a:xfrm>
              <a:off x="6409376" y="3569743"/>
              <a:ext cx="119364" cy="44960"/>
            </a:xfrm>
            <a:custGeom>
              <a:avLst/>
              <a:gdLst/>
              <a:ahLst/>
              <a:cxnLst/>
              <a:rect l="l" t="t" r="r" b="b"/>
              <a:pathLst>
                <a:path w="2023"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a:off x="655930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a:off x="6556058"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4"/>
            <p:cNvSpPr/>
            <p:nvPr/>
          </p:nvSpPr>
          <p:spPr>
            <a:xfrm>
              <a:off x="535953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a:off x="5356227"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549907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a:off x="549582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a:off x="564251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5639206"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5782053"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a:off x="577880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a:off x="5923307" y="3599304"/>
              <a:ext cx="113345" cy="38411"/>
            </a:xfrm>
            <a:custGeom>
              <a:avLst/>
              <a:gdLst/>
              <a:ahLst/>
              <a:cxnLst/>
              <a:rect l="l" t="t" r="r" b="b"/>
              <a:pathLst>
                <a:path w="1921" h="651" extrusionOk="0">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a:off x="5920003"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606344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6060136"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6206818" y="3599304"/>
              <a:ext cx="112814" cy="38411"/>
            </a:xfrm>
            <a:custGeom>
              <a:avLst/>
              <a:gdLst/>
              <a:ahLst/>
              <a:cxnLst/>
              <a:rect l="l" t="t" r="r" b="b"/>
              <a:pathLst>
                <a:path w="1912" h="651" extrusionOk="0">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6202982"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6346419"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6342584" y="3596058"/>
              <a:ext cx="119895" cy="44901"/>
            </a:xfrm>
            <a:custGeom>
              <a:avLst/>
              <a:gdLst/>
              <a:ahLst/>
              <a:cxnLst/>
              <a:rect l="l" t="t" r="r" b="b"/>
              <a:pathLst>
                <a:path w="2032" h="761" extrusionOk="0">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649310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4"/>
            <p:cNvSpPr/>
            <p:nvPr/>
          </p:nvSpPr>
          <p:spPr>
            <a:xfrm>
              <a:off x="6489797"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4"/>
            <p:cNvSpPr/>
            <p:nvPr/>
          </p:nvSpPr>
          <p:spPr>
            <a:xfrm>
              <a:off x="663264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6629399"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5370447" y="2293916"/>
              <a:ext cx="907057" cy="792060"/>
            </a:xfrm>
            <a:custGeom>
              <a:avLst/>
              <a:gdLst/>
              <a:ahLst/>
              <a:cxnLst/>
              <a:rect l="l" t="t" r="r" b="b"/>
              <a:pathLst>
                <a:path w="15373" h="13424" extrusionOk="0">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5367201" y="2290611"/>
              <a:ext cx="913606" cy="798668"/>
            </a:xfrm>
            <a:custGeom>
              <a:avLst/>
              <a:gdLst/>
              <a:ahLst/>
              <a:cxnLst/>
              <a:rect l="l" t="t" r="r" b="b"/>
              <a:pathLst>
                <a:path w="15484" h="13536" extrusionOk="0">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5370447" y="2293916"/>
              <a:ext cx="907057" cy="72279"/>
            </a:xfrm>
            <a:custGeom>
              <a:avLst/>
              <a:gdLst/>
              <a:ahLst/>
              <a:cxnLst/>
              <a:rect l="l" t="t" r="r" b="b"/>
              <a:pathLst>
                <a:path w="15373" h="1225" extrusionOk="0">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5367201" y="2290611"/>
              <a:ext cx="913606" cy="78887"/>
            </a:xfrm>
            <a:custGeom>
              <a:avLst/>
              <a:gdLst/>
              <a:ahLst/>
              <a:cxnLst/>
              <a:rect l="l" t="t" r="r" b="b"/>
              <a:pathLst>
                <a:path w="15484" h="1337" extrusionOk="0">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5462433"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55100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54153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5458597" y="2489275"/>
              <a:ext cx="556165" cy="7198"/>
            </a:xfrm>
            <a:custGeom>
              <a:avLst/>
              <a:gdLst/>
              <a:ahLst/>
              <a:cxnLst/>
              <a:rect l="l" t="t" r="r" b="b"/>
              <a:pathLst>
                <a:path w="9426" h="122" extrusionOk="0">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a:off x="5458597" y="2588932"/>
              <a:ext cx="199844" cy="7139"/>
            </a:xfrm>
            <a:custGeom>
              <a:avLst/>
              <a:gdLst/>
              <a:ahLst/>
              <a:cxnLst/>
              <a:rect l="l" t="t" r="r" b="b"/>
              <a:pathLst>
                <a:path w="3387" h="121" extrusionOk="0">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a:off x="5731192" y="2588932"/>
              <a:ext cx="240851" cy="7139"/>
            </a:xfrm>
            <a:custGeom>
              <a:avLst/>
              <a:gdLst/>
              <a:ahLst/>
              <a:cxnLst/>
              <a:rect l="l" t="t" r="r" b="b"/>
              <a:pathLst>
                <a:path w="4082" h="121" extrusionOk="0">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a:off x="5458597" y="2892150"/>
              <a:ext cx="359094" cy="6608"/>
            </a:xfrm>
            <a:custGeom>
              <a:avLst/>
              <a:gdLst/>
              <a:ahLst/>
              <a:cxnLst/>
              <a:rect l="l" t="t" r="r" b="b"/>
              <a:pathLst>
                <a:path w="6086" h="112" extrusionOk="0">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a:off x="5458597" y="2694017"/>
              <a:ext cx="561121" cy="6608"/>
            </a:xfrm>
            <a:custGeom>
              <a:avLst/>
              <a:gdLst/>
              <a:ahLst/>
              <a:cxnLst/>
              <a:rect l="l" t="t" r="r" b="b"/>
              <a:pathLst>
                <a:path w="9510" h="112" extrusionOk="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a:off x="5458597" y="2793614"/>
              <a:ext cx="182320" cy="7198"/>
            </a:xfrm>
            <a:custGeom>
              <a:avLst/>
              <a:gdLst/>
              <a:ahLst/>
              <a:cxnLst/>
              <a:rect l="l" t="t" r="r" b="b"/>
              <a:pathLst>
                <a:path w="3090" h="122" extrusionOk="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4"/>
            <p:cNvSpPr/>
            <p:nvPr/>
          </p:nvSpPr>
          <p:spPr>
            <a:xfrm>
              <a:off x="5688474" y="2793614"/>
              <a:ext cx="326288" cy="7198"/>
            </a:xfrm>
            <a:custGeom>
              <a:avLst/>
              <a:gdLst/>
              <a:ahLst/>
              <a:cxnLst/>
              <a:rect l="l" t="t" r="r" b="b"/>
              <a:pathLst>
                <a:path w="5530" h="122" extrusionOk="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4"/>
            <p:cNvSpPr/>
            <p:nvPr/>
          </p:nvSpPr>
          <p:spPr>
            <a:xfrm>
              <a:off x="6337628" y="2408264"/>
              <a:ext cx="409483" cy="672224"/>
            </a:xfrm>
            <a:custGeom>
              <a:avLst/>
              <a:gdLst/>
              <a:ahLst/>
              <a:cxnLst/>
              <a:rect l="l" t="t" r="r" b="b"/>
              <a:pathLst>
                <a:path w="6940" h="11393" extrusionOk="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4"/>
            <p:cNvSpPr/>
            <p:nvPr/>
          </p:nvSpPr>
          <p:spPr>
            <a:xfrm>
              <a:off x="6334383" y="2405019"/>
              <a:ext cx="416563" cy="678773"/>
            </a:xfrm>
            <a:custGeom>
              <a:avLst/>
              <a:gdLst/>
              <a:ahLst/>
              <a:cxnLst/>
              <a:rect l="l" t="t" r="r" b="b"/>
              <a:pathLst>
                <a:path w="7060" h="11504" extrusionOk="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4"/>
            <p:cNvSpPr/>
            <p:nvPr/>
          </p:nvSpPr>
          <p:spPr>
            <a:xfrm>
              <a:off x="6397280" y="2535829"/>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4"/>
            <p:cNvSpPr/>
            <p:nvPr/>
          </p:nvSpPr>
          <p:spPr>
            <a:xfrm>
              <a:off x="6558772" y="2535829"/>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4"/>
            <p:cNvSpPr/>
            <p:nvPr/>
          </p:nvSpPr>
          <p:spPr>
            <a:xfrm>
              <a:off x="6641967" y="2535829"/>
              <a:ext cx="48796" cy="7139"/>
            </a:xfrm>
            <a:custGeom>
              <a:avLst/>
              <a:gdLst/>
              <a:ahLst/>
              <a:cxnLst/>
              <a:rect l="l" t="t" r="r" b="b"/>
              <a:pathLst>
                <a:path w="827" h="121" extrusionOk="0">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4"/>
            <p:cNvSpPr/>
            <p:nvPr/>
          </p:nvSpPr>
          <p:spPr>
            <a:xfrm>
              <a:off x="6554937" y="2625042"/>
              <a:ext cx="135825" cy="6608"/>
            </a:xfrm>
            <a:custGeom>
              <a:avLst/>
              <a:gdLst/>
              <a:ahLst/>
              <a:cxnLst/>
              <a:rect l="l" t="t" r="r" b="b"/>
              <a:pathLst>
                <a:path w="2302" h="112" extrusionOk="0">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4"/>
            <p:cNvSpPr/>
            <p:nvPr/>
          </p:nvSpPr>
          <p:spPr>
            <a:xfrm>
              <a:off x="6476108" y="2625042"/>
              <a:ext cx="53162" cy="6608"/>
            </a:xfrm>
            <a:custGeom>
              <a:avLst/>
              <a:gdLst/>
              <a:ahLst/>
              <a:cxnLst/>
              <a:rect l="l" t="t" r="r" b="b"/>
              <a:pathLst>
                <a:path w="901" h="112" extrusionOk="0">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4"/>
            <p:cNvSpPr/>
            <p:nvPr/>
          </p:nvSpPr>
          <p:spPr>
            <a:xfrm>
              <a:off x="6397280" y="2625042"/>
              <a:ext cx="48796" cy="6608"/>
            </a:xfrm>
            <a:custGeom>
              <a:avLst/>
              <a:gdLst/>
              <a:ahLst/>
              <a:cxnLst/>
              <a:rect l="l" t="t" r="r" b="b"/>
              <a:pathLst>
                <a:path w="827" h="112" extrusionOk="0">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4"/>
            <p:cNvSpPr/>
            <p:nvPr/>
          </p:nvSpPr>
          <p:spPr>
            <a:xfrm>
              <a:off x="6397280" y="2580140"/>
              <a:ext cx="73459" cy="6667"/>
            </a:xfrm>
            <a:custGeom>
              <a:avLst/>
              <a:gdLst/>
              <a:ahLst/>
              <a:cxnLst/>
              <a:rect l="l" t="t" r="r" b="b"/>
              <a:pathLst>
                <a:path w="1245" h="113" extrusionOk="0">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4"/>
            <p:cNvSpPr/>
            <p:nvPr/>
          </p:nvSpPr>
          <p:spPr>
            <a:xfrm>
              <a:off x="6491980" y="2580140"/>
              <a:ext cx="119954" cy="6667"/>
            </a:xfrm>
            <a:custGeom>
              <a:avLst/>
              <a:gdLst/>
              <a:ahLst/>
              <a:cxnLst/>
              <a:rect l="l" t="t" r="r" b="b"/>
              <a:pathLst>
                <a:path w="2033" h="113" extrusionOk="0">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4"/>
            <p:cNvSpPr/>
            <p:nvPr/>
          </p:nvSpPr>
          <p:spPr>
            <a:xfrm>
              <a:off x="6641967" y="2580140"/>
              <a:ext cx="48796" cy="6667"/>
            </a:xfrm>
            <a:custGeom>
              <a:avLst/>
              <a:gdLst/>
              <a:ahLst/>
              <a:cxnLst/>
              <a:rect l="l" t="t" r="r" b="b"/>
              <a:pathLst>
                <a:path w="827" h="113" extrusionOk="0">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4"/>
            <p:cNvSpPr/>
            <p:nvPr/>
          </p:nvSpPr>
          <p:spPr>
            <a:xfrm>
              <a:off x="6397280" y="2664456"/>
              <a:ext cx="135825" cy="7198"/>
            </a:xfrm>
            <a:custGeom>
              <a:avLst/>
              <a:gdLst/>
              <a:ahLst/>
              <a:cxnLst/>
              <a:rect l="l" t="t" r="r" b="b"/>
              <a:pathLst>
                <a:path w="2302" h="122" extrusionOk="0">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4"/>
            <p:cNvSpPr/>
            <p:nvPr/>
          </p:nvSpPr>
          <p:spPr>
            <a:xfrm>
              <a:off x="6558772" y="2664456"/>
              <a:ext cx="53162" cy="7198"/>
            </a:xfrm>
            <a:custGeom>
              <a:avLst/>
              <a:gdLst/>
              <a:ahLst/>
              <a:cxnLst/>
              <a:rect l="l" t="t" r="r" b="b"/>
              <a:pathLst>
                <a:path w="901" h="122" extrusionOk="0">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4"/>
            <p:cNvSpPr/>
            <p:nvPr/>
          </p:nvSpPr>
          <p:spPr>
            <a:xfrm>
              <a:off x="6397280" y="2806772"/>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4"/>
            <p:cNvSpPr/>
            <p:nvPr/>
          </p:nvSpPr>
          <p:spPr>
            <a:xfrm>
              <a:off x="6558772" y="2806772"/>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4"/>
            <p:cNvSpPr/>
            <p:nvPr/>
          </p:nvSpPr>
          <p:spPr>
            <a:xfrm>
              <a:off x="6641967" y="2664456"/>
              <a:ext cx="48796" cy="7198"/>
            </a:xfrm>
            <a:custGeom>
              <a:avLst/>
              <a:gdLst/>
              <a:ahLst/>
              <a:cxnLst/>
              <a:rect l="l" t="t" r="r" b="b"/>
              <a:pathLst>
                <a:path w="827" h="122" extrusionOk="0">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4"/>
            <p:cNvSpPr/>
            <p:nvPr/>
          </p:nvSpPr>
          <p:spPr>
            <a:xfrm>
              <a:off x="6554937" y="2753669"/>
              <a:ext cx="135825" cy="6608"/>
            </a:xfrm>
            <a:custGeom>
              <a:avLst/>
              <a:gdLst/>
              <a:ahLst/>
              <a:cxnLst/>
              <a:rect l="l" t="t" r="r" b="b"/>
              <a:pathLst>
                <a:path w="2302" h="112" extrusionOk="0">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4"/>
            <p:cNvSpPr/>
            <p:nvPr/>
          </p:nvSpPr>
          <p:spPr>
            <a:xfrm>
              <a:off x="6476108" y="2753669"/>
              <a:ext cx="53162" cy="6608"/>
            </a:xfrm>
            <a:custGeom>
              <a:avLst/>
              <a:gdLst/>
              <a:ahLst/>
              <a:cxnLst/>
              <a:rect l="l" t="t" r="r" b="b"/>
              <a:pathLst>
                <a:path w="901" h="112" extrusionOk="0">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4"/>
            <p:cNvSpPr/>
            <p:nvPr/>
          </p:nvSpPr>
          <p:spPr>
            <a:xfrm>
              <a:off x="6397280" y="2753669"/>
              <a:ext cx="48796" cy="6608"/>
            </a:xfrm>
            <a:custGeom>
              <a:avLst/>
              <a:gdLst/>
              <a:ahLst/>
              <a:cxnLst/>
              <a:rect l="l" t="t" r="r" b="b"/>
              <a:pathLst>
                <a:path w="827" h="112" extrusionOk="0">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4"/>
            <p:cNvSpPr/>
            <p:nvPr/>
          </p:nvSpPr>
          <p:spPr>
            <a:xfrm>
              <a:off x="6476108" y="2854919"/>
              <a:ext cx="53162" cy="7198"/>
            </a:xfrm>
            <a:custGeom>
              <a:avLst/>
              <a:gdLst/>
              <a:ahLst/>
              <a:cxnLst/>
              <a:rect l="l" t="t" r="r" b="b"/>
              <a:pathLst>
                <a:path w="901" h="122" extrusionOk="0">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4"/>
            <p:cNvSpPr/>
            <p:nvPr/>
          </p:nvSpPr>
          <p:spPr>
            <a:xfrm>
              <a:off x="6397280" y="2854919"/>
              <a:ext cx="48796" cy="7198"/>
            </a:xfrm>
            <a:custGeom>
              <a:avLst/>
              <a:gdLst/>
              <a:ahLst/>
              <a:cxnLst/>
              <a:rect l="l" t="t" r="r" b="b"/>
              <a:pathLst>
                <a:path w="827" h="122" extrusionOk="0">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4"/>
            <p:cNvSpPr/>
            <p:nvPr/>
          </p:nvSpPr>
          <p:spPr>
            <a:xfrm>
              <a:off x="6397280" y="2708236"/>
              <a:ext cx="73459" cy="7198"/>
            </a:xfrm>
            <a:custGeom>
              <a:avLst/>
              <a:gdLst/>
              <a:ahLst/>
              <a:cxnLst/>
              <a:rect l="l" t="t" r="r" b="b"/>
              <a:pathLst>
                <a:path w="1245" h="122" extrusionOk="0">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4"/>
            <p:cNvSpPr/>
            <p:nvPr/>
          </p:nvSpPr>
          <p:spPr>
            <a:xfrm>
              <a:off x="6491980" y="2708236"/>
              <a:ext cx="119954" cy="7198"/>
            </a:xfrm>
            <a:custGeom>
              <a:avLst/>
              <a:gdLst/>
              <a:ahLst/>
              <a:cxnLst/>
              <a:rect l="l" t="t" r="r" b="b"/>
              <a:pathLst>
                <a:path w="2033" h="122" extrusionOk="0">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4"/>
            <p:cNvSpPr/>
            <p:nvPr/>
          </p:nvSpPr>
          <p:spPr>
            <a:xfrm>
              <a:off x="6641967" y="2708236"/>
              <a:ext cx="48796" cy="7198"/>
            </a:xfrm>
            <a:custGeom>
              <a:avLst/>
              <a:gdLst/>
              <a:ahLst/>
              <a:cxnLst/>
              <a:rect l="l" t="t" r="r" b="b"/>
              <a:pathLst>
                <a:path w="827" h="122" extrusionOk="0">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4"/>
            <p:cNvSpPr/>
            <p:nvPr/>
          </p:nvSpPr>
          <p:spPr>
            <a:xfrm>
              <a:off x="6396218" y="2902534"/>
              <a:ext cx="119895" cy="6667"/>
            </a:xfrm>
            <a:custGeom>
              <a:avLst/>
              <a:gdLst/>
              <a:ahLst/>
              <a:cxnLst/>
              <a:rect l="l" t="t" r="r" b="b"/>
              <a:pathLst>
                <a:path w="2032" h="113" extrusionOk="0">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4"/>
            <p:cNvSpPr/>
            <p:nvPr/>
          </p:nvSpPr>
          <p:spPr>
            <a:xfrm>
              <a:off x="6396218" y="2946905"/>
              <a:ext cx="49327" cy="6608"/>
            </a:xfrm>
            <a:custGeom>
              <a:avLst/>
              <a:gdLst/>
              <a:ahLst/>
              <a:cxnLst/>
              <a:rect l="l" t="t" r="r" b="b"/>
              <a:pathLst>
                <a:path w="836" h="112" extrusionOk="0">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p:cNvSpPr/>
            <p:nvPr/>
          </p:nvSpPr>
          <p:spPr>
            <a:xfrm>
              <a:off x="5656730" y="2411037"/>
              <a:ext cx="707803" cy="605963"/>
            </a:xfrm>
            <a:custGeom>
              <a:avLst/>
              <a:gdLst/>
              <a:ahLst/>
              <a:cxnLst/>
              <a:rect l="l" t="t" r="r" b="b"/>
              <a:pathLst>
                <a:path w="11996" h="10270" extrusionOk="0">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5695023" y="2385312"/>
              <a:ext cx="707272" cy="605432"/>
            </a:xfrm>
            <a:custGeom>
              <a:avLst/>
              <a:gdLst/>
              <a:ahLst/>
              <a:cxnLst/>
              <a:rect l="l" t="t" r="r" b="b"/>
              <a:pathLst>
                <a:path w="11987" h="10261" extrusionOk="0">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5691778" y="2382007"/>
              <a:ext cx="714352" cy="611982"/>
            </a:xfrm>
            <a:custGeom>
              <a:avLst/>
              <a:gdLst/>
              <a:ahLst/>
              <a:cxnLst/>
              <a:rect l="l" t="t" r="r" b="b"/>
              <a:pathLst>
                <a:path w="12107" h="10372" extrusionOk="0">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5647408" y="1634318"/>
              <a:ext cx="784979" cy="105144"/>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a:off x="5644163" y="1630483"/>
              <a:ext cx="791529" cy="112283"/>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p:cNvSpPr/>
            <p:nvPr/>
          </p:nvSpPr>
          <p:spPr>
            <a:xfrm>
              <a:off x="5783174" y="1797993"/>
              <a:ext cx="513505"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4"/>
            <p:cNvSpPr/>
            <p:nvPr/>
          </p:nvSpPr>
          <p:spPr>
            <a:xfrm>
              <a:off x="5779870" y="1794689"/>
              <a:ext cx="520055" cy="67972"/>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4"/>
            <p:cNvSpPr/>
            <p:nvPr/>
          </p:nvSpPr>
          <p:spPr>
            <a:xfrm>
              <a:off x="5918351" y="1908565"/>
              <a:ext cx="243093" cy="75052"/>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4"/>
            <p:cNvSpPr/>
            <p:nvPr/>
          </p:nvSpPr>
          <p:spPr>
            <a:xfrm>
              <a:off x="5915106" y="1904730"/>
              <a:ext cx="249643" cy="82133"/>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4"/>
            <p:cNvSpPr/>
            <p:nvPr/>
          </p:nvSpPr>
          <p:spPr>
            <a:xfrm>
              <a:off x="5656199" y="1614611"/>
              <a:ext cx="784979" cy="105144"/>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p:cNvSpPr/>
            <p:nvPr/>
          </p:nvSpPr>
          <p:spPr>
            <a:xfrm>
              <a:off x="5652895" y="1611366"/>
              <a:ext cx="792119" cy="112224"/>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5742698" y="1644172"/>
              <a:ext cx="607615"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5788662" y="1775572"/>
              <a:ext cx="520055" cy="67913"/>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5953399" y="1795810"/>
              <a:ext cx="27437" cy="27437"/>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6006502" y="1795810"/>
              <a:ext cx="27437" cy="27437"/>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6063440" y="1795810"/>
              <a:ext cx="27378" cy="27437"/>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6118136" y="1795810"/>
              <a:ext cx="27437" cy="27437"/>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6175074" y="1795810"/>
              <a:ext cx="27437" cy="27437"/>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5860882" y="1237521"/>
              <a:ext cx="328471" cy="329002"/>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5857046" y="1234217"/>
              <a:ext cx="335610" cy="335610"/>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5884424" y="1216693"/>
              <a:ext cx="329002" cy="329002"/>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5881179" y="1213448"/>
              <a:ext cx="335551" cy="335551"/>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5975820" y="1391284"/>
              <a:ext cx="146210" cy="73105"/>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5972575" y="1387508"/>
              <a:ext cx="152759" cy="80480"/>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p:cNvSpPr/>
            <p:nvPr/>
          </p:nvSpPr>
          <p:spPr>
            <a:xfrm>
              <a:off x="6007564" y="1298236"/>
              <a:ext cx="83254" cy="82723"/>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6004318" y="1294401"/>
              <a:ext cx="89803" cy="89862"/>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5927673" y="1888858"/>
              <a:ext cx="242562" cy="75583"/>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5924369" y="1885554"/>
              <a:ext cx="249112" cy="82192"/>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p:cNvSpPr/>
            <p:nvPr/>
          </p:nvSpPr>
          <p:spPr>
            <a:xfrm>
              <a:off x="5808369" y="2463550"/>
              <a:ext cx="490494" cy="488842"/>
            </a:xfrm>
            <a:custGeom>
              <a:avLst/>
              <a:gdLst/>
              <a:ahLst/>
              <a:cxnLst/>
              <a:rect l="l" t="t" r="r" b="b"/>
              <a:pathLst>
                <a:path w="8313" h="8285" extrusionOk="0">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5807248" y="2460305"/>
              <a:ext cx="492677" cy="495922"/>
            </a:xfrm>
            <a:custGeom>
              <a:avLst/>
              <a:gdLst/>
              <a:ahLst/>
              <a:cxnLst/>
              <a:rect l="l" t="t" r="r" b="b"/>
              <a:pathLst>
                <a:path w="8350" h="8405" extrusionOk="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p:cNvSpPr/>
            <p:nvPr/>
          </p:nvSpPr>
          <p:spPr>
            <a:xfrm>
              <a:off x="5808369" y="2421422"/>
              <a:ext cx="490494" cy="489373"/>
            </a:xfrm>
            <a:custGeom>
              <a:avLst/>
              <a:gdLst/>
              <a:ahLst/>
              <a:cxnLst/>
              <a:rect l="l" t="t" r="r" b="b"/>
              <a:pathLst>
                <a:path w="8313" h="8294" extrusionOk="0">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p:cNvSpPr/>
            <p:nvPr/>
          </p:nvSpPr>
          <p:spPr>
            <a:xfrm>
              <a:off x="5807248" y="2418117"/>
              <a:ext cx="492677" cy="495981"/>
            </a:xfrm>
            <a:custGeom>
              <a:avLst/>
              <a:gdLst/>
              <a:ahLst/>
              <a:cxnLst/>
              <a:rect l="l" t="t" r="r" b="b"/>
              <a:pathLst>
                <a:path w="8350" h="8406" extrusionOk="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4"/>
            <p:cNvGrpSpPr/>
            <p:nvPr/>
          </p:nvGrpSpPr>
          <p:grpSpPr>
            <a:xfrm>
              <a:off x="5968208" y="2549518"/>
              <a:ext cx="174119" cy="231588"/>
              <a:chOff x="4803668" y="3224977"/>
              <a:chExt cx="98578" cy="131115"/>
            </a:xfrm>
          </p:grpSpPr>
          <p:sp>
            <p:nvSpPr>
              <p:cNvPr id="1021" name="Google Shape;1021;p24"/>
              <p:cNvSpPr/>
              <p:nvPr/>
            </p:nvSpPr>
            <p:spPr>
              <a:xfrm>
                <a:off x="4821006" y="3226815"/>
                <a:ext cx="63870" cy="47769"/>
              </a:xfrm>
              <a:custGeom>
                <a:avLst/>
                <a:gdLst/>
                <a:ahLst/>
                <a:cxnLst/>
                <a:rect l="l" t="t" r="r" b="b"/>
                <a:pathLst>
                  <a:path w="1912" h="1430" extrusionOk="0">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4818834" y="3224977"/>
                <a:ext cx="67912" cy="51477"/>
              </a:xfrm>
              <a:custGeom>
                <a:avLst/>
                <a:gdLst/>
                <a:ahLst/>
                <a:cxnLst/>
                <a:rect l="l" t="t" r="r" b="b"/>
                <a:pathLst>
                  <a:path w="2033" h="1541" extrusionOk="0">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4"/>
              <p:cNvSpPr/>
              <p:nvPr/>
            </p:nvSpPr>
            <p:spPr>
              <a:xfrm>
                <a:off x="4805506" y="3274550"/>
                <a:ext cx="94870" cy="79671"/>
              </a:xfrm>
              <a:custGeom>
                <a:avLst/>
                <a:gdLst/>
                <a:ahLst/>
                <a:cxnLst/>
                <a:rect l="l" t="t" r="r" b="b"/>
                <a:pathLst>
                  <a:path w="2840" h="2385" extrusionOk="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4"/>
              <p:cNvSpPr/>
              <p:nvPr/>
            </p:nvSpPr>
            <p:spPr>
              <a:xfrm>
                <a:off x="4803668" y="3272680"/>
                <a:ext cx="98578" cy="83412"/>
              </a:xfrm>
              <a:custGeom>
                <a:avLst/>
                <a:gdLst/>
                <a:ahLst/>
                <a:cxnLst/>
                <a:rect l="l" t="t" r="r" b="b"/>
                <a:pathLst>
                  <a:path w="2951" h="2497" extrusionOk="0">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4842084" y="3295930"/>
                <a:ext cx="21413" cy="36913"/>
              </a:xfrm>
              <a:custGeom>
                <a:avLst/>
                <a:gdLst/>
                <a:ahLst/>
                <a:cxnLst/>
                <a:rect l="l" t="t" r="r" b="b"/>
                <a:pathLst>
                  <a:path w="641" h="1105" extrusionOk="0">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4" name="Title 12">
            <a:extLst>
              <a:ext uri="{FF2B5EF4-FFF2-40B4-BE49-F238E27FC236}">
                <a16:creationId xmlns:a16="http://schemas.microsoft.com/office/drawing/2014/main" id="{3D688033-7913-6A17-232F-E0DEC59665E0}"/>
              </a:ext>
            </a:extLst>
          </p:cNvPr>
          <p:cNvSpPr txBox="1">
            <a:spLocks/>
          </p:cNvSpPr>
          <p:nvPr/>
        </p:nvSpPr>
        <p:spPr>
          <a:xfrm>
            <a:off x="1143000" y="585788"/>
            <a:ext cx="6858000" cy="428625"/>
          </a:xfrm>
          <a:prstGeom prst="rect">
            <a:avLst/>
          </a:prstGeom>
          <a:noFill/>
          <a:ln>
            <a:noFill/>
          </a:ln>
        </p:spPr>
        <p:txBody>
          <a:bodyPr spcFirstLastPara="1" wrap="square" lIns="91425" tIns="91425" rIns="91425" bIns="91425" anchor="b" anchorCtr="0">
            <a:normAutofit fontScale="92500" lnSpcReduction="10000"/>
          </a:bodyPr>
          <a:lstStyle>
            <a:defPPr marR="0" lvl="0" algn="l" rtl="0">
              <a:lnSpc>
                <a:spcPct val="100000"/>
              </a:lnSpc>
              <a:spcBef>
                <a:spcPts val="0"/>
              </a:spcBef>
              <a:spcAft>
                <a:spcPts val="0"/>
              </a:spcAft>
              <a:defRPr lang="en-US"/>
            </a:defPPr>
            <a:lvl1pPr marL="0" marR="0" lvl="0"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1pPr>
            <a:lvl2pPr marL="342900" marR="0" lvl="1"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2pPr>
            <a:lvl3pPr marL="685800" marR="0" lvl="2"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3pPr>
            <a:lvl4pPr marL="1028700" marR="0" lvl="3"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4pPr>
            <a:lvl5pPr marL="1371600" marR="0" lvl="4"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5pPr>
            <a:lvl6pPr marL="1714500" marR="0" lvl="5"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6pPr>
            <a:lvl7pPr marL="2057400" marR="0" lvl="6"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7pPr>
            <a:lvl8pPr marL="2400300" marR="0" lvl="7"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8pPr>
            <a:lvl9pPr marL="2743200" marR="0" lvl="8"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9pPr>
          </a:lstStyle>
          <a:p>
            <a:pPr algn="ctr"/>
            <a:r>
              <a:rPr lang="en-US" sz="1800" dirty="0">
                <a:latin typeface="Sora" panose="020B0604020202020204" charset="0"/>
                <a:cs typeface="Sora" panose="020B0604020202020204" charset="0"/>
              </a:rPr>
              <a:t>Table of contents</a:t>
            </a:r>
          </a:p>
        </p:txBody>
      </p:sp>
      <p:graphicFrame>
        <p:nvGraphicFramePr>
          <p:cNvPr id="15" name="Content Placeholder 13">
            <a:extLst>
              <a:ext uri="{FF2B5EF4-FFF2-40B4-BE49-F238E27FC236}">
                <a16:creationId xmlns:a16="http://schemas.microsoft.com/office/drawing/2014/main" id="{895ACC4D-4ED4-5ED5-7187-76453D40C8AF}"/>
              </a:ext>
            </a:extLst>
          </p:cNvPr>
          <p:cNvGraphicFramePr>
            <a:graphicFrameLocks/>
          </p:cNvGraphicFramePr>
          <p:nvPr>
            <p:extLst>
              <p:ext uri="{D42A27DB-BD31-4B8C-83A1-F6EECF244321}">
                <p14:modId xmlns:p14="http://schemas.microsoft.com/office/powerpoint/2010/main" val="2399393593"/>
              </p:ext>
            </p:extLst>
          </p:nvPr>
        </p:nvGraphicFramePr>
        <p:xfrm>
          <a:off x="1143000" y="1154245"/>
          <a:ext cx="6858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15">
            <a:extLst>
              <a:ext uri="{FF2B5EF4-FFF2-40B4-BE49-F238E27FC236}">
                <a16:creationId xmlns:a16="http://schemas.microsoft.com/office/drawing/2014/main" id="{419120E9-633E-D0E0-BCB1-D6C736D18CD4}"/>
              </a:ext>
            </a:extLst>
          </p:cNvPr>
          <p:cNvSpPr/>
          <p:nvPr/>
        </p:nvSpPr>
        <p:spPr>
          <a:xfrm>
            <a:off x="1143000" y="1211395"/>
            <a:ext cx="480060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17" name="Rectangle 16">
            <a:extLst>
              <a:ext uri="{FF2B5EF4-FFF2-40B4-BE49-F238E27FC236}">
                <a16:creationId xmlns:a16="http://schemas.microsoft.com/office/drawing/2014/main" id="{D1436261-F6AD-A85A-5CCB-23FF2B5FD16E}"/>
              </a:ext>
            </a:extLst>
          </p:cNvPr>
          <p:cNvSpPr/>
          <p:nvPr/>
        </p:nvSpPr>
        <p:spPr>
          <a:xfrm>
            <a:off x="1943100" y="2532844"/>
            <a:ext cx="4514850" cy="507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18" name="Rectangle 17">
            <a:extLst>
              <a:ext uri="{FF2B5EF4-FFF2-40B4-BE49-F238E27FC236}">
                <a16:creationId xmlns:a16="http://schemas.microsoft.com/office/drawing/2014/main" id="{4EEA81FF-8215-DB51-40AE-10E892C62DD0}"/>
              </a:ext>
            </a:extLst>
          </p:cNvPr>
          <p:cNvSpPr/>
          <p:nvPr/>
        </p:nvSpPr>
        <p:spPr>
          <a:xfrm>
            <a:off x="1543050" y="1904193"/>
            <a:ext cx="457200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19" name="Rectangle 18">
            <a:extLst>
              <a:ext uri="{FF2B5EF4-FFF2-40B4-BE49-F238E27FC236}">
                <a16:creationId xmlns:a16="http://schemas.microsoft.com/office/drawing/2014/main" id="{D56CB0DD-CC5D-49F7-41C9-9A282CCA6E7B}"/>
              </a:ext>
            </a:extLst>
          </p:cNvPr>
          <p:cNvSpPr/>
          <p:nvPr/>
        </p:nvSpPr>
        <p:spPr>
          <a:xfrm>
            <a:off x="2343150" y="3190068"/>
            <a:ext cx="4514850" cy="507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21" name="Rectangle 20">
            <a:extLst>
              <a:ext uri="{FF2B5EF4-FFF2-40B4-BE49-F238E27FC236}">
                <a16:creationId xmlns:a16="http://schemas.microsoft.com/office/drawing/2014/main" id="{BADE4280-166A-331A-7A57-5F020AC26F1D}"/>
              </a:ext>
            </a:extLst>
          </p:cNvPr>
          <p:cNvSpPr/>
          <p:nvPr/>
        </p:nvSpPr>
        <p:spPr>
          <a:xfrm>
            <a:off x="2743200" y="3833005"/>
            <a:ext cx="4514850" cy="507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Tree>
    <p:extLst>
      <p:ext uri="{BB962C8B-B14F-4D97-AF65-F5344CB8AC3E}">
        <p14:creationId xmlns:p14="http://schemas.microsoft.com/office/powerpoint/2010/main" val="195818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4" name="Title 1">
            <a:extLst>
              <a:ext uri="{FF2B5EF4-FFF2-40B4-BE49-F238E27FC236}">
                <a16:creationId xmlns:a16="http://schemas.microsoft.com/office/drawing/2014/main" id="{43D43C01-7182-D41D-6D89-868EF6F2F9B7}"/>
              </a:ext>
            </a:extLst>
          </p:cNvPr>
          <p:cNvSpPr>
            <a:spLocks noGrp="1"/>
          </p:cNvSpPr>
          <p:nvPr>
            <p:ph type="title"/>
          </p:nvPr>
        </p:nvSpPr>
        <p:spPr>
          <a:xfrm>
            <a:off x="1143000" y="657693"/>
            <a:ext cx="6858000" cy="857250"/>
          </a:xfrm>
        </p:spPr>
        <p:txBody>
          <a:bodyP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3750" dirty="0">
                <a:latin typeface="Sora" panose="020B0604020202020204" charset="0"/>
                <a:cs typeface="Sora" panose="020B0604020202020204" charset="0"/>
              </a:rPr>
              <a:t>Introduction</a:t>
            </a:r>
          </a:p>
        </p:txBody>
      </p:sp>
      <p:sp>
        <p:nvSpPr>
          <p:cNvPr id="15" name="Content Placeholder 3">
            <a:extLst>
              <a:ext uri="{FF2B5EF4-FFF2-40B4-BE49-F238E27FC236}">
                <a16:creationId xmlns:a16="http://schemas.microsoft.com/office/drawing/2014/main" id="{3F8A6A08-2F79-9457-F4E3-486EEA0B6F4F}"/>
              </a:ext>
            </a:extLst>
          </p:cNvPr>
          <p:cNvSpPr txBox="1">
            <a:spLocks/>
          </p:cNvSpPr>
          <p:nvPr/>
        </p:nvSpPr>
        <p:spPr>
          <a:xfrm>
            <a:off x="1009962" y="1611442"/>
            <a:ext cx="7124075" cy="3200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RPr lang="en-US"/>
            </a:defPPr>
            <a:lvl1pPr marL="0" marR="0" lvl="0"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1pPr>
            <a:lvl2pPr marL="342900" marR="0" lvl="1"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2pPr>
            <a:lvl3pPr marL="685800" marR="0" lvl="2"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3pPr>
            <a:lvl4pPr marL="1028700" marR="0" lvl="3"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4pPr>
            <a:lvl5pPr marL="1371600" marR="0" lvl="4"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5pPr>
            <a:lvl6pPr marL="1714500" marR="0" lvl="5"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6pPr>
            <a:lvl7pPr marL="2057400" marR="0" lvl="6"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7pPr>
            <a:lvl8pPr marL="2400300" marR="0" lvl="7"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8pPr>
            <a:lvl9pPr marL="2743200" marR="0" lvl="8"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9pPr>
          </a:lstStyle>
          <a:p>
            <a:pPr indent="0" algn="ctr"/>
            <a:r>
              <a:rPr lang="en-US" sz="2100" b="1" dirty="0">
                <a:latin typeface="Open Sans" pitchFamily="2" charset="0"/>
                <a:ea typeface="Open Sans" pitchFamily="2" charset="0"/>
                <a:cs typeface="Open Sans" pitchFamily="2" charset="0"/>
              </a:rPr>
              <a:t>In modern computer architectures, shared memory systems have become more prevalent than ever. These systems allow multiple processors to access a common pool of memory, enabling efficient communication and data sharing.</a:t>
            </a:r>
          </a:p>
          <a:p>
            <a:pPr indent="0" algn="ctr"/>
            <a:r>
              <a:rPr lang="en-US" sz="2100" b="1" dirty="0">
                <a:latin typeface="Open Sans" pitchFamily="2" charset="0"/>
                <a:ea typeface="Open Sans" pitchFamily="2" charset="0"/>
                <a:cs typeface="Open Sans" pitchFamily="2" charset="0"/>
              </a:rPr>
              <a:t>However, shared memory introduce a challenge: </a:t>
            </a:r>
            <a:r>
              <a:rPr lang="en-US" sz="2100" b="1" dirty="0">
                <a:solidFill>
                  <a:schemeClr val="accent1">
                    <a:lumMod val="50000"/>
                  </a:schemeClr>
                </a:solidFill>
                <a:latin typeface="Open Sans" pitchFamily="2" charset="0"/>
                <a:ea typeface="Open Sans" pitchFamily="2" charset="0"/>
                <a:cs typeface="Open Sans" pitchFamily="2" charset="0"/>
              </a:rPr>
              <a:t>maintaining cache coherence</a:t>
            </a:r>
            <a:r>
              <a:rPr lang="en-US" sz="2100" b="1" dirty="0">
                <a:latin typeface="Open Sans" pitchFamily="2" charset="0"/>
                <a:ea typeface="Open Sans" pitchFamily="2" charset="0"/>
                <a:cs typeface="Open Sans" pitchFamily="2" charset="0"/>
              </a:rPr>
              <a:t>.</a:t>
            </a:r>
          </a:p>
        </p:txBody>
      </p:sp>
    </p:spTree>
    <p:extLst>
      <p:ext uri="{BB962C8B-B14F-4D97-AF65-F5344CB8AC3E}">
        <p14:creationId xmlns:p14="http://schemas.microsoft.com/office/powerpoint/2010/main" val="2170319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itle 2">
            <a:extLst>
              <a:ext uri="{FF2B5EF4-FFF2-40B4-BE49-F238E27FC236}">
                <a16:creationId xmlns:a16="http://schemas.microsoft.com/office/drawing/2014/main" id="{91A57988-F2BE-047B-4EDE-CE860872C15F}"/>
              </a:ext>
            </a:extLst>
          </p:cNvPr>
          <p:cNvSpPr>
            <a:spLocks noGrp="1"/>
          </p:cNvSpPr>
          <p:nvPr>
            <p:ph type="title"/>
          </p:nvPr>
        </p:nvSpPr>
        <p:spPr/>
        <p:txBody>
          <a:bodyPr/>
          <a:lstStyle/>
          <a:p>
            <a:r>
              <a:rPr lang="en-US" dirty="0"/>
              <a:t>Cache coherence</a:t>
            </a:r>
          </a:p>
        </p:txBody>
      </p:sp>
      <p:sp>
        <p:nvSpPr>
          <p:cNvPr id="5" name="Content Placeholder 2">
            <a:extLst>
              <a:ext uri="{FF2B5EF4-FFF2-40B4-BE49-F238E27FC236}">
                <a16:creationId xmlns:a16="http://schemas.microsoft.com/office/drawing/2014/main" id="{9932F006-F924-B828-6A4C-FDEEFF3350F3}"/>
              </a:ext>
            </a:extLst>
          </p:cNvPr>
          <p:cNvSpPr txBox="1">
            <a:spLocks/>
          </p:cNvSpPr>
          <p:nvPr/>
        </p:nvSpPr>
        <p:spPr>
          <a:xfrm>
            <a:off x="819773" y="1609063"/>
            <a:ext cx="3498331" cy="2213429"/>
          </a:xfrm>
          <a:prstGeom prst="roundRect">
            <a:avLst/>
          </a:prstGeom>
          <a:noFill/>
          <a:ln w="38100">
            <a:solidFill>
              <a:schemeClr val="accent1">
                <a:lumMod val="50000"/>
              </a:schemeClr>
            </a:solid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RPr lang="en-US"/>
            </a:defPPr>
            <a:lvl1pPr marL="0" marR="0" lvl="0"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1pPr>
            <a:lvl2pPr marL="342900" marR="0" lvl="1"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2pPr>
            <a:lvl3pPr marL="685800" marR="0" lvl="2"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3pPr>
            <a:lvl4pPr marL="1028700" marR="0" lvl="3"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4pPr>
            <a:lvl5pPr marL="1371600" marR="0" lvl="4"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5pPr>
            <a:lvl6pPr marL="1714500" marR="0" lvl="5"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6pPr>
            <a:lvl7pPr marL="2057400" marR="0" lvl="6"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7pPr>
            <a:lvl8pPr marL="2400300" marR="0" lvl="7"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8pPr>
            <a:lvl9pPr marL="2743200" marR="0" lvl="8"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9pPr>
          </a:lstStyle>
          <a:p>
            <a:pPr algn="ctr"/>
            <a:r>
              <a:rPr lang="en-US" b="1" dirty="0">
                <a:latin typeface="Open Sans" pitchFamily="2" charset="0"/>
                <a:ea typeface="Open Sans" pitchFamily="2" charset="0"/>
                <a:cs typeface="Open Sans" pitchFamily="2" charset="0"/>
              </a:rPr>
              <a:t>Refers to the propriety of a shared memory system where all processors have a consistent view of the memory.</a:t>
            </a:r>
          </a:p>
          <a:p>
            <a:pPr algn="ctr"/>
            <a:r>
              <a:rPr lang="en-US" b="1" dirty="0">
                <a:latin typeface="Open Sans" pitchFamily="2" charset="0"/>
                <a:ea typeface="Open Sans" pitchFamily="2" charset="0"/>
                <a:cs typeface="Open Sans" pitchFamily="2" charset="0"/>
              </a:rPr>
              <a:t>This means that any updates made to shared data by one processor should be visible to all other processors in a timely manner.</a:t>
            </a:r>
          </a:p>
          <a:p>
            <a:pPr algn="ctr"/>
            <a:r>
              <a:rPr lang="en-US" b="1" dirty="0">
                <a:latin typeface="Open Sans" pitchFamily="2" charset="0"/>
                <a:ea typeface="Open Sans" pitchFamily="2" charset="0"/>
                <a:cs typeface="Open Sans" pitchFamily="2" charset="0"/>
              </a:rPr>
              <a:t>Without cache coherence, processors may read outdated data, leading to incorrect program behavior.</a:t>
            </a:r>
          </a:p>
        </p:txBody>
      </p:sp>
      <p:pic>
        <p:nvPicPr>
          <p:cNvPr id="6" name="Picture 2" descr="A diagram of a computer hardware system&#10;&#10;Description automatically generated">
            <a:extLst>
              <a:ext uri="{FF2B5EF4-FFF2-40B4-BE49-F238E27FC236}">
                <a16:creationId xmlns:a16="http://schemas.microsoft.com/office/drawing/2014/main" id="{AE751130-4B32-CDAF-6038-D49611BC86F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84230" y="1871817"/>
            <a:ext cx="3257551" cy="1399866"/>
          </a:xfrm>
          <a:prstGeom prst="roundRect">
            <a:avLst>
              <a:gd name="adj" fmla="val 2169"/>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56478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2" name="Title 1">
            <a:extLst>
              <a:ext uri="{FF2B5EF4-FFF2-40B4-BE49-F238E27FC236}">
                <a16:creationId xmlns:a16="http://schemas.microsoft.com/office/drawing/2014/main" id="{31D44EBD-1BE8-BD57-0462-FAE356941BA6}"/>
              </a:ext>
            </a:extLst>
          </p:cNvPr>
          <p:cNvSpPr>
            <a:spLocks noGrp="1"/>
          </p:cNvSpPr>
          <p:nvPr>
            <p:ph type="title"/>
          </p:nvPr>
        </p:nvSpPr>
        <p:spPr/>
        <p:txBody>
          <a:bodyPr/>
          <a:lstStyle/>
          <a:p>
            <a:r>
              <a:rPr lang="en-US" dirty="0"/>
              <a:t>The cache coherence problem</a:t>
            </a:r>
          </a:p>
        </p:txBody>
      </p:sp>
      <p:sp>
        <p:nvSpPr>
          <p:cNvPr id="9" name="Content Placeholder 3">
            <a:extLst>
              <a:ext uri="{FF2B5EF4-FFF2-40B4-BE49-F238E27FC236}">
                <a16:creationId xmlns:a16="http://schemas.microsoft.com/office/drawing/2014/main" id="{BCC5D0B8-2A9C-41BD-CC73-5CB8DB395C1F}"/>
              </a:ext>
            </a:extLst>
          </p:cNvPr>
          <p:cNvSpPr txBox="1">
            <a:spLocks/>
          </p:cNvSpPr>
          <p:nvPr/>
        </p:nvSpPr>
        <p:spPr>
          <a:xfrm>
            <a:off x="1143000" y="1114375"/>
            <a:ext cx="6858000" cy="182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L="0" marR="0" lvl="0"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1pPr>
            <a:lvl2pPr marL="342900" marR="0" lvl="1"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2pPr>
            <a:lvl3pPr marL="685800" marR="0" lvl="2"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3pPr>
            <a:lvl4pPr marL="1028700" marR="0" lvl="3"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4pPr>
            <a:lvl5pPr marL="1371600" marR="0" lvl="4"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5pPr>
            <a:lvl6pPr marL="1714500" marR="0" lvl="5"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6pPr>
            <a:lvl7pPr marL="2057400" marR="0" lvl="6"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7pPr>
            <a:lvl8pPr marL="2400300" marR="0" lvl="7"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8pPr>
            <a:lvl9pPr marL="2743200" marR="0" lvl="8"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9pPr>
          </a:lstStyle>
          <a:p>
            <a:pPr indent="0" algn="ctr"/>
            <a:r>
              <a:rPr lang="en-US" b="1" dirty="0">
                <a:latin typeface="Open Sans" pitchFamily="2" charset="0"/>
                <a:ea typeface="Open Sans" pitchFamily="2" charset="0"/>
                <a:cs typeface="Open Sans" pitchFamily="2" charset="0"/>
              </a:rPr>
              <a:t>How the cache problem happens</a:t>
            </a:r>
          </a:p>
          <a:p>
            <a:pPr algn="ctr"/>
            <a:r>
              <a:rPr lang="en-US" b="1" dirty="0">
                <a:latin typeface="Open Sans" pitchFamily="2" charset="0"/>
                <a:ea typeface="Open Sans" pitchFamily="2" charset="0"/>
                <a:cs typeface="Open Sans" pitchFamily="2" charset="0"/>
              </a:rPr>
              <a:t>Due to the presence of multiple caches in shared memory, each cache stores a local copy of frequently accessed data to reduce memory access latency.</a:t>
            </a:r>
          </a:p>
          <a:p>
            <a:pPr algn="ctr"/>
            <a:r>
              <a:rPr lang="en-US" b="1" dirty="0">
                <a:latin typeface="Open Sans" pitchFamily="2" charset="0"/>
                <a:ea typeface="Open Sans" pitchFamily="2" charset="0"/>
                <a:cs typeface="Open Sans" pitchFamily="2" charset="0"/>
              </a:rPr>
              <a:t>However, when one processor modifies cached data item, the copies in other caches become outdated</a:t>
            </a:r>
          </a:p>
          <a:p>
            <a:pPr algn="ctr"/>
            <a:r>
              <a:rPr lang="en-US" b="1" dirty="0">
                <a:latin typeface="Open Sans" pitchFamily="2" charset="0"/>
                <a:ea typeface="Open Sans" pitchFamily="2" charset="0"/>
                <a:cs typeface="Open Sans" pitchFamily="2" charset="0"/>
              </a:rPr>
              <a:t>To maintain cache coherence, the system must ensure all cached copies of a data item become updated whenever a modification happens. This involves a communication between processors and coordination of cache operations.</a:t>
            </a:r>
          </a:p>
        </p:txBody>
      </p:sp>
      <p:pic>
        <p:nvPicPr>
          <p:cNvPr id="10" name="Picture 2" descr="Cache coherence problem. | Download Scientific Diagram">
            <a:extLst>
              <a:ext uri="{FF2B5EF4-FFF2-40B4-BE49-F238E27FC236}">
                <a16:creationId xmlns:a16="http://schemas.microsoft.com/office/drawing/2014/main" id="{5AB0E4F7-41F9-B83D-3412-CBACD7CD4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0936" y="2943175"/>
            <a:ext cx="3902127" cy="1689516"/>
          </a:xfrm>
          <a:prstGeom prst="roundRect">
            <a:avLst>
              <a:gd name="adj" fmla="val 2471"/>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7706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itle 2">
            <a:extLst>
              <a:ext uri="{FF2B5EF4-FFF2-40B4-BE49-F238E27FC236}">
                <a16:creationId xmlns:a16="http://schemas.microsoft.com/office/drawing/2014/main" id="{00EAC8AB-2382-7848-C5B4-F26CD6384AE1}"/>
              </a:ext>
            </a:extLst>
          </p:cNvPr>
          <p:cNvSpPr>
            <a:spLocks noGrp="1"/>
          </p:cNvSpPr>
          <p:nvPr>
            <p:ph type="title"/>
          </p:nvPr>
        </p:nvSpPr>
        <p:spPr/>
        <p:txBody>
          <a:bodyPr/>
          <a:lstStyle/>
          <a:p>
            <a:r>
              <a:rPr lang="en-US" dirty="0"/>
              <a:t>Cache coherence protocols</a:t>
            </a:r>
          </a:p>
        </p:txBody>
      </p:sp>
      <p:graphicFrame>
        <p:nvGraphicFramePr>
          <p:cNvPr id="5" name="Text Placeholder 2">
            <a:extLst>
              <a:ext uri="{FF2B5EF4-FFF2-40B4-BE49-F238E27FC236}">
                <a16:creationId xmlns:a16="http://schemas.microsoft.com/office/drawing/2014/main" id="{CCD582A5-3BD1-B2E4-45F9-306F76C23C2B}"/>
              </a:ext>
            </a:extLst>
          </p:cNvPr>
          <p:cNvGraphicFramePr>
            <a:graphicFrameLocks/>
          </p:cNvGraphicFramePr>
          <p:nvPr>
            <p:extLst>
              <p:ext uri="{D42A27DB-BD31-4B8C-83A1-F6EECF244321}">
                <p14:modId xmlns:p14="http://schemas.microsoft.com/office/powerpoint/2010/main" val="4227513259"/>
              </p:ext>
            </p:extLst>
          </p:nvPr>
        </p:nvGraphicFramePr>
        <p:xfrm>
          <a:off x="1143000" y="1371600"/>
          <a:ext cx="6858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74865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B01C731D-F7FF-03C1-B34F-78551CC19D73}"/>
              </a:ext>
            </a:extLst>
          </p:cNvPr>
          <p:cNvSpPr>
            <a:spLocks noGrp="1"/>
          </p:cNvSpPr>
          <p:nvPr>
            <p:ph type="title"/>
          </p:nvPr>
        </p:nvSpPr>
        <p:spPr/>
        <p:txBody>
          <a:bodyPr/>
          <a:lstStyle/>
          <a:p>
            <a:r>
              <a:rPr lang="en-US" dirty="0"/>
              <a:t>Cache coherence protocols</a:t>
            </a:r>
            <a:br>
              <a:rPr lang="en-US" dirty="0"/>
            </a:br>
            <a:endParaRPr lang="en-US" dirty="0"/>
          </a:p>
        </p:txBody>
      </p:sp>
      <p:sp>
        <p:nvSpPr>
          <p:cNvPr id="16" name="Text Placeholder 2">
            <a:extLst>
              <a:ext uri="{FF2B5EF4-FFF2-40B4-BE49-F238E27FC236}">
                <a16:creationId xmlns:a16="http://schemas.microsoft.com/office/drawing/2014/main" id="{65333BB3-DF56-CA26-C6A3-1263B5EE88AB}"/>
              </a:ext>
            </a:extLst>
          </p:cNvPr>
          <p:cNvSpPr txBox="1">
            <a:spLocks/>
          </p:cNvSpPr>
          <p:nvPr/>
        </p:nvSpPr>
        <p:spPr>
          <a:xfrm>
            <a:off x="1145286" y="1371600"/>
            <a:ext cx="3257550" cy="514350"/>
          </a:xfrm>
          <a:prstGeom prst="rect">
            <a:avLst/>
          </a:prstGeom>
        </p:spPr>
        <p:txBody>
          <a:bodyPr vert="horz" lIns="91440" tIns="45720" rIns="91440" bIns="45720" rtlCol="0" anchor="ctr">
            <a:normAutofit/>
          </a:bodyPr>
          <a:lstStyle>
            <a:defPPr>
              <a:defRPr lang="en-US"/>
            </a:defPPr>
            <a:lvl1pPr marL="0" indent="0" algn="l" defTabSz="685800" rtl="0" eaLnBrk="1" latinLnBrk="0" hangingPunct="1">
              <a:lnSpc>
                <a:spcPct val="90000"/>
              </a:lnSpc>
              <a:spcBef>
                <a:spcPts val="0"/>
              </a:spcBef>
              <a:buClr>
                <a:schemeClr val="accent1"/>
              </a:buClr>
              <a:buFont typeface="Arial" pitchFamily="34" charset="0"/>
              <a:buNone/>
              <a:defRPr sz="1350" b="0" kern="1200">
                <a:solidFill>
                  <a:schemeClr val="tx1"/>
                </a:solidFill>
                <a:latin typeface="+mn-lt"/>
                <a:ea typeface="+mn-ea"/>
                <a:cs typeface="+mn-cs"/>
              </a:defRPr>
            </a:lvl1pPr>
            <a:lvl2pPr marL="342900" indent="0" algn="l" defTabSz="685800" rtl="0" eaLnBrk="1" latinLnBrk="0" hangingPunct="1">
              <a:lnSpc>
                <a:spcPct val="90000"/>
              </a:lnSpc>
              <a:spcBef>
                <a:spcPts val="1000"/>
              </a:spcBef>
              <a:buClr>
                <a:schemeClr val="accent1"/>
              </a:buClr>
              <a:buFont typeface="Arial" pitchFamily="34" charset="0"/>
              <a:buNone/>
              <a:defRPr sz="1350" b="1" kern="1200">
                <a:solidFill>
                  <a:schemeClr val="tx1"/>
                </a:solidFill>
                <a:latin typeface="+mn-lt"/>
                <a:ea typeface="+mn-ea"/>
                <a:cs typeface="+mn-cs"/>
              </a:defRPr>
            </a:lvl2pPr>
            <a:lvl3pPr marL="6858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3pPr>
            <a:lvl4pPr marL="10287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4pPr>
            <a:lvl5pPr marL="13716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5pPr>
            <a:lvl6pPr marL="17145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6pPr>
            <a:lvl7pPr marL="20574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7pPr>
            <a:lvl8pPr marL="24003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8pPr>
            <a:lvl9pPr marL="27432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0"/>
              </a:spcBef>
              <a:spcAft>
                <a:spcPts val="0"/>
              </a:spcAft>
              <a:buClr>
                <a:srgbClr val="92D050"/>
              </a:buClr>
              <a:buSzTx/>
              <a:buFont typeface="Arial" pitchFamily="34" charset="0"/>
              <a:buNone/>
              <a:tabLst/>
              <a:defRPr/>
            </a:pPr>
            <a:r>
              <a:rPr kumimoji="0" lang="en-US" sz="1350" b="1" i="0" u="none" strike="noStrike" kern="1200" cap="none" spc="0" normalizeH="0" baseline="0" noProof="0" dirty="0">
                <a:ln>
                  <a:noFill/>
                </a:ln>
                <a:effectLst/>
                <a:uLnTx/>
                <a:uFillTx/>
                <a:latin typeface="Sora" panose="020B0604020202020204" charset="0"/>
                <a:cs typeface="Sora" panose="020B0604020202020204" charset="0"/>
              </a:rPr>
              <a:t>Snooping based protocols</a:t>
            </a:r>
          </a:p>
        </p:txBody>
      </p:sp>
      <p:sp>
        <p:nvSpPr>
          <p:cNvPr id="17" name="Content Placeholder 3">
            <a:extLst>
              <a:ext uri="{FF2B5EF4-FFF2-40B4-BE49-F238E27FC236}">
                <a16:creationId xmlns:a16="http://schemas.microsoft.com/office/drawing/2014/main" id="{05D911AB-7ACB-E375-AA12-D7CE498EE94F}"/>
              </a:ext>
            </a:extLst>
          </p:cNvPr>
          <p:cNvSpPr txBox="1">
            <a:spLocks/>
          </p:cNvSpPr>
          <p:nvPr/>
        </p:nvSpPr>
        <p:spPr>
          <a:xfrm>
            <a:off x="1145286" y="1885950"/>
            <a:ext cx="3257550" cy="2686051"/>
          </a:xfrm>
          <a:prstGeom prst="rect">
            <a:avLst/>
          </a:prstGeom>
        </p:spPr>
        <p:txBody>
          <a:bodyPr vert="horz" lIns="91440" tIns="45720" rIns="91440" bIns="45720" rtlCol="0">
            <a:normAutofit/>
          </a:bodyPr>
          <a:lstStyle>
            <a:defPPr>
              <a:defRPr lang="en-US"/>
            </a:defPPr>
            <a:lvl1pPr marL="0" indent="-228600" algn="l" defTabSz="685800" rtl="0" eaLnBrk="1" latinLnBrk="0" hangingPunct="1">
              <a:lnSpc>
                <a:spcPct val="90000"/>
              </a:lnSpc>
              <a:spcBef>
                <a:spcPts val="1800"/>
              </a:spcBef>
              <a:buClr>
                <a:schemeClr val="accent1"/>
              </a:buClr>
              <a:buFont typeface="Arial" pitchFamily="34" charset="0"/>
              <a:buChar char="•"/>
              <a:defRPr sz="1350" kern="1200">
                <a:solidFill>
                  <a:schemeClr val="tx1"/>
                </a:solidFill>
                <a:latin typeface="+mn-lt"/>
                <a:ea typeface="+mn-ea"/>
                <a:cs typeface="+mn-cs"/>
              </a:defRPr>
            </a:lvl1pPr>
            <a:lvl2pPr marL="342900" indent="-228600" algn="l" defTabSz="685800" rtl="0" eaLnBrk="1" latinLnBrk="0" hangingPunct="1">
              <a:lnSpc>
                <a:spcPct val="90000"/>
              </a:lnSpc>
              <a:spcBef>
                <a:spcPts val="1000"/>
              </a:spcBef>
              <a:buClr>
                <a:schemeClr val="accent1"/>
              </a:buClr>
              <a:buFont typeface="Arial" pitchFamily="34" charset="0"/>
              <a:buChar char="•"/>
              <a:defRPr sz="1350" kern="1200">
                <a:solidFill>
                  <a:schemeClr val="tx1"/>
                </a:solidFill>
                <a:latin typeface="+mn-lt"/>
                <a:ea typeface="+mn-ea"/>
                <a:cs typeface="+mn-cs"/>
              </a:defRPr>
            </a:lvl2pPr>
            <a:lvl3pPr marL="6858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3pPr>
            <a:lvl4pPr marL="10287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4pPr>
            <a:lvl5pPr marL="13716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5pPr>
            <a:lvl6pPr marL="17145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6pPr>
            <a:lvl7pPr marL="20574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7pPr>
            <a:lvl8pPr marL="24003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8pPr>
            <a:lvl9pPr marL="27432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9pPr>
          </a:lstStyle>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Processors monitor the memory bus to track cache updates performed by other processors.</a:t>
            </a:r>
          </a:p>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When a processor observes an update to a data item that it also  has cached, it takes appropriate actions to either update the copy or invalidate it.</a:t>
            </a:r>
          </a:p>
        </p:txBody>
      </p:sp>
      <p:sp>
        <p:nvSpPr>
          <p:cNvPr id="18" name="Text Placeholder 4">
            <a:extLst>
              <a:ext uri="{FF2B5EF4-FFF2-40B4-BE49-F238E27FC236}">
                <a16:creationId xmlns:a16="http://schemas.microsoft.com/office/drawing/2014/main" id="{5C4E1BD7-2699-0242-D60A-849212247EAA}"/>
              </a:ext>
            </a:extLst>
          </p:cNvPr>
          <p:cNvSpPr txBox="1">
            <a:spLocks/>
          </p:cNvSpPr>
          <p:nvPr/>
        </p:nvSpPr>
        <p:spPr>
          <a:xfrm>
            <a:off x="4745736" y="1371600"/>
            <a:ext cx="3257550" cy="514350"/>
          </a:xfrm>
          <a:prstGeom prst="rect">
            <a:avLst/>
          </a:prstGeom>
        </p:spPr>
        <p:txBody>
          <a:bodyPr vert="horz" lIns="91440" tIns="45720" rIns="91440" bIns="45720" rtlCol="0" anchor="ctr">
            <a:normAutofit/>
          </a:bodyPr>
          <a:lstStyle>
            <a:defPPr>
              <a:defRPr lang="en-US"/>
            </a:defPPr>
            <a:lvl1pPr marL="0" indent="0" algn="l" defTabSz="685800" rtl="0" eaLnBrk="1" latinLnBrk="0" hangingPunct="1">
              <a:lnSpc>
                <a:spcPct val="90000"/>
              </a:lnSpc>
              <a:spcBef>
                <a:spcPts val="0"/>
              </a:spcBef>
              <a:buClr>
                <a:schemeClr val="accent1"/>
              </a:buClr>
              <a:buFont typeface="Arial" pitchFamily="34" charset="0"/>
              <a:buNone/>
              <a:defRPr sz="1350" b="0" kern="1200">
                <a:solidFill>
                  <a:schemeClr val="tx1"/>
                </a:solidFill>
                <a:latin typeface="+mn-lt"/>
                <a:ea typeface="+mn-ea"/>
                <a:cs typeface="+mn-cs"/>
              </a:defRPr>
            </a:lvl1pPr>
            <a:lvl2pPr marL="342900" indent="0" algn="l" defTabSz="685800" rtl="0" eaLnBrk="1" latinLnBrk="0" hangingPunct="1">
              <a:lnSpc>
                <a:spcPct val="90000"/>
              </a:lnSpc>
              <a:spcBef>
                <a:spcPts val="1000"/>
              </a:spcBef>
              <a:buClr>
                <a:schemeClr val="accent1"/>
              </a:buClr>
              <a:buFont typeface="Arial" pitchFamily="34" charset="0"/>
              <a:buNone/>
              <a:defRPr sz="1350" b="1" kern="1200">
                <a:solidFill>
                  <a:schemeClr val="tx1"/>
                </a:solidFill>
                <a:latin typeface="+mn-lt"/>
                <a:ea typeface="+mn-ea"/>
                <a:cs typeface="+mn-cs"/>
              </a:defRPr>
            </a:lvl2pPr>
            <a:lvl3pPr marL="6858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3pPr>
            <a:lvl4pPr marL="10287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4pPr>
            <a:lvl5pPr marL="13716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5pPr>
            <a:lvl6pPr marL="17145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6pPr>
            <a:lvl7pPr marL="20574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7pPr>
            <a:lvl8pPr marL="24003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8pPr>
            <a:lvl9pPr marL="27432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0"/>
              </a:spcBef>
              <a:spcAft>
                <a:spcPts val="0"/>
              </a:spcAft>
              <a:buClr>
                <a:srgbClr val="92D050"/>
              </a:buClr>
              <a:buSzTx/>
              <a:buFont typeface="Arial" pitchFamily="34" charset="0"/>
              <a:buNone/>
              <a:tabLst/>
              <a:defRPr/>
            </a:pPr>
            <a:r>
              <a:rPr kumimoji="0" lang="en-US" sz="1350" b="1" i="0" u="none" strike="noStrike" kern="1200" cap="none" spc="0" normalizeH="0" baseline="0" noProof="0" dirty="0">
                <a:ln>
                  <a:noFill/>
                </a:ln>
                <a:effectLst/>
                <a:uLnTx/>
                <a:uFillTx/>
                <a:latin typeface="Sora" panose="020B0604020202020204" charset="0"/>
                <a:cs typeface="Sora" panose="020B0604020202020204" charset="0"/>
              </a:rPr>
              <a:t>Directory based protocols</a:t>
            </a:r>
          </a:p>
        </p:txBody>
      </p:sp>
      <p:sp>
        <p:nvSpPr>
          <p:cNvPr id="19" name="Content Placeholder 5">
            <a:extLst>
              <a:ext uri="{FF2B5EF4-FFF2-40B4-BE49-F238E27FC236}">
                <a16:creationId xmlns:a16="http://schemas.microsoft.com/office/drawing/2014/main" id="{514E5B99-0158-0D57-35EA-2C424597F34E}"/>
              </a:ext>
            </a:extLst>
          </p:cNvPr>
          <p:cNvSpPr txBox="1">
            <a:spLocks/>
          </p:cNvSpPr>
          <p:nvPr/>
        </p:nvSpPr>
        <p:spPr>
          <a:xfrm>
            <a:off x="4745736" y="1885950"/>
            <a:ext cx="3257550" cy="2686051"/>
          </a:xfrm>
          <a:prstGeom prst="rect">
            <a:avLst/>
          </a:prstGeom>
        </p:spPr>
        <p:txBody>
          <a:bodyPr vert="horz" lIns="91440" tIns="45720" rIns="91440" bIns="45720" rtlCol="0">
            <a:normAutofit/>
          </a:bodyPr>
          <a:lstStyle>
            <a:defPPr>
              <a:defRPr lang="en-US"/>
            </a:defPPr>
            <a:lvl1pPr marL="0" indent="-228600" algn="l" defTabSz="685800" rtl="0" eaLnBrk="1" latinLnBrk="0" hangingPunct="1">
              <a:lnSpc>
                <a:spcPct val="90000"/>
              </a:lnSpc>
              <a:spcBef>
                <a:spcPts val="1800"/>
              </a:spcBef>
              <a:buClr>
                <a:schemeClr val="accent1"/>
              </a:buClr>
              <a:buFont typeface="Arial" pitchFamily="34" charset="0"/>
              <a:buChar char="•"/>
              <a:defRPr sz="1350" kern="1200">
                <a:solidFill>
                  <a:schemeClr val="tx1"/>
                </a:solidFill>
                <a:latin typeface="+mn-lt"/>
                <a:ea typeface="+mn-ea"/>
                <a:cs typeface="+mn-cs"/>
              </a:defRPr>
            </a:lvl1pPr>
            <a:lvl2pPr marL="342900" indent="-228600" algn="l" defTabSz="685800" rtl="0" eaLnBrk="1" latinLnBrk="0" hangingPunct="1">
              <a:lnSpc>
                <a:spcPct val="90000"/>
              </a:lnSpc>
              <a:spcBef>
                <a:spcPts val="1000"/>
              </a:spcBef>
              <a:buClr>
                <a:schemeClr val="accent1"/>
              </a:buClr>
              <a:buFont typeface="Arial" pitchFamily="34" charset="0"/>
              <a:buChar char="•"/>
              <a:defRPr sz="1350" kern="1200">
                <a:solidFill>
                  <a:schemeClr val="tx1"/>
                </a:solidFill>
                <a:latin typeface="+mn-lt"/>
                <a:ea typeface="+mn-ea"/>
                <a:cs typeface="+mn-cs"/>
              </a:defRPr>
            </a:lvl2pPr>
            <a:lvl3pPr marL="6858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3pPr>
            <a:lvl4pPr marL="10287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4pPr>
            <a:lvl5pPr marL="13716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5pPr>
            <a:lvl6pPr marL="17145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6pPr>
            <a:lvl7pPr marL="20574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7pPr>
            <a:lvl8pPr marL="24003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8pPr>
            <a:lvl9pPr marL="27432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9pPr>
          </a:lstStyle>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A directory is maintained to track the state of all cached data items. The directory keeps a record of which processors have cached copies of each data item.</a:t>
            </a:r>
          </a:p>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When a processor updates a data item, it informs the directory, which then updates the state of the corresponding cached copies.</a:t>
            </a:r>
          </a:p>
        </p:txBody>
      </p:sp>
    </p:spTree>
    <p:extLst>
      <p:ext uri="{BB962C8B-B14F-4D97-AF65-F5344CB8AC3E}">
        <p14:creationId xmlns:p14="http://schemas.microsoft.com/office/powerpoint/2010/main" val="19761378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itle 2">
            <a:extLst>
              <a:ext uri="{FF2B5EF4-FFF2-40B4-BE49-F238E27FC236}">
                <a16:creationId xmlns:a16="http://schemas.microsoft.com/office/drawing/2014/main" id="{28719EC9-D858-AF9C-B83C-80FD3B11DBAE}"/>
              </a:ext>
            </a:extLst>
          </p:cNvPr>
          <p:cNvSpPr>
            <a:spLocks noGrp="1"/>
          </p:cNvSpPr>
          <p:nvPr>
            <p:ph type="title"/>
          </p:nvPr>
        </p:nvSpPr>
        <p:spPr/>
        <p:txBody>
          <a:bodyPr/>
          <a:lstStyle/>
          <a:p>
            <a:r>
              <a:rPr lang="en-US" sz="2400" dirty="0"/>
              <a:t>Benefits of cache coherence protocols</a:t>
            </a:r>
            <a:br>
              <a:rPr lang="en-US" sz="2400" dirty="0"/>
            </a:br>
            <a:endParaRPr lang="en-US" sz="2400" dirty="0"/>
          </a:p>
        </p:txBody>
      </p:sp>
      <p:sp>
        <p:nvSpPr>
          <p:cNvPr id="5" name="Title 1">
            <a:extLst>
              <a:ext uri="{FF2B5EF4-FFF2-40B4-BE49-F238E27FC236}">
                <a16:creationId xmlns:a16="http://schemas.microsoft.com/office/drawing/2014/main" id="{617FD495-3F1D-F4AD-EE3E-C4DD0142D92C}"/>
              </a:ext>
            </a:extLst>
          </p:cNvPr>
          <p:cNvSpPr txBox="1">
            <a:spLocks/>
          </p:cNvSpPr>
          <p:nvPr/>
        </p:nvSpPr>
        <p:spPr>
          <a:xfrm>
            <a:off x="1143000" y="342900"/>
            <a:ext cx="6858000" cy="85725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RPr lang="en-US"/>
            </a:defPPr>
            <a:lvl1pPr marL="0" marR="0" lvl="0"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1pPr>
            <a:lvl2pPr marL="342900" marR="0" lvl="1"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2pPr>
            <a:lvl3pPr marL="685800" marR="0" lvl="2"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3pPr>
            <a:lvl4pPr marL="1028700" marR="0" lvl="3"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4pPr>
            <a:lvl5pPr marL="1371600" marR="0" lvl="4"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5pPr>
            <a:lvl6pPr marL="1714500" marR="0" lvl="5"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6pPr>
            <a:lvl7pPr marL="2057400" marR="0" lvl="6"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7pPr>
            <a:lvl8pPr marL="2400300" marR="0" lvl="7"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8pPr>
            <a:lvl9pPr marL="2743200" marR="0" lvl="8"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9pPr>
          </a:lstStyle>
          <a:p>
            <a:endParaRPr lang="en-US" dirty="0"/>
          </a:p>
        </p:txBody>
      </p:sp>
      <p:graphicFrame>
        <p:nvGraphicFramePr>
          <p:cNvPr id="6" name="Content Placeholder 2">
            <a:extLst>
              <a:ext uri="{FF2B5EF4-FFF2-40B4-BE49-F238E27FC236}">
                <a16:creationId xmlns:a16="http://schemas.microsoft.com/office/drawing/2014/main" id="{E6CD4F64-52F2-E5EC-B15B-E85358645CE6}"/>
              </a:ext>
            </a:extLst>
          </p:cNvPr>
          <p:cNvGraphicFramePr>
            <a:graphicFrameLocks/>
          </p:cNvGraphicFramePr>
          <p:nvPr>
            <p:extLst>
              <p:ext uri="{D42A27DB-BD31-4B8C-83A1-F6EECF244321}">
                <p14:modId xmlns:p14="http://schemas.microsoft.com/office/powerpoint/2010/main" val="3958278617"/>
              </p:ext>
            </p:extLst>
          </p:nvPr>
        </p:nvGraphicFramePr>
        <p:xfrm>
          <a:off x="1143000" y="1371600"/>
          <a:ext cx="6858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02914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33A8-D873-4323-1C5C-7BA2BC32A700}"/>
              </a:ext>
            </a:extLst>
          </p:cNvPr>
          <p:cNvSpPr>
            <a:spLocks noGrp="1"/>
          </p:cNvSpPr>
          <p:nvPr>
            <p:ph type="ctrTitle"/>
          </p:nvPr>
        </p:nvSpPr>
        <p:spPr>
          <a:xfrm>
            <a:off x="1001266" y="423119"/>
            <a:ext cx="7141468" cy="475800"/>
          </a:xfrm>
        </p:spPr>
        <p:txBody>
          <a:bodyPr/>
          <a:lstStyle/>
          <a:p>
            <a:pPr algn="ctr"/>
            <a:r>
              <a:rPr lang="en-US" sz="2000" dirty="0"/>
              <a:t>Parallel algorithms for shared memory</a:t>
            </a:r>
            <a:endParaRPr lang="en-GB" sz="2000" dirty="0"/>
          </a:p>
        </p:txBody>
      </p:sp>
      <p:sp>
        <p:nvSpPr>
          <p:cNvPr id="6" name="TextBox 5">
            <a:extLst>
              <a:ext uri="{FF2B5EF4-FFF2-40B4-BE49-F238E27FC236}">
                <a16:creationId xmlns:a16="http://schemas.microsoft.com/office/drawing/2014/main" id="{A1258AAD-017F-B593-8B31-1D0539426A1B}"/>
              </a:ext>
            </a:extLst>
          </p:cNvPr>
          <p:cNvSpPr txBox="1"/>
          <p:nvPr/>
        </p:nvSpPr>
        <p:spPr>
          <a:xfrm>
            <a:off x="1821365" y="963878"/>
            <a:ext cx="5382323" cy="7150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GB" sz="1200" b="1" dirty="0">
                <a:solidFill>
                  <a:schemeClr val="tx1"/>
                </a:solidFill>
                <a:latin typeface="Sora" panose="020B0604020202020204" charset="0"/>
                <a:cs typeface="Sora" panose="020B0604020202020204" charset="0"/>
              </a:rPr>
              <a:t>A algorithm that can execute several instructions simultaneously on different processing devices and then combine all the individual outputs to produce the final result.</a:t>
            </a:r>
          </a:p>
        </p:txBody>
      </p:sp>
      <p:sp>
        <p:nvSpPr>
          <p:cNvPr id="7" name="TextBox 6">
            <a:extLst>
              <a:ext uri="{FF2B5EF4-FFF2-40B4-BE49-F238E27FC236}">
                <a16:creationId xmlns:a16="http://schemas.microsoft.com/office/drawing/2014/main" id="{92EB4A79-0A52-0DDB-D687-890ED0132DE0}"/>
              </a:ext>
            </a:extLst>
          </p:cNvPr>
          <p:cNvSpPr txBox="1"/>
          <p:nvPr/>
        </p:nvSpPr>
        <p:spPr>
          <a:xfrm>
            <a:off x="2912661" y="1866914"/>
            <a:ext cx="3378145" cy="510778"/>
          </a:xfrm>
          <a:prstGeom prst="roundRect">
            <a:avLst/>
          </a:prstGeom>
          <a:noFill/>
          <a:ln w="57150">
            <a:solidFill>
              <a:schemeClr val="tx1"/>
            </a:solidFill>
          </a:ln>
        </p:spPr>
        <p:txBody>
          <a:bodyPr wrap="none" rtlCol="0">
            <a:spAutoFit/>
          </a:bodyPr>
          <a:lstStyle/>
          <a:p>
            <a:r>
              <a:rPr lang="en-US" sz="2400" b="1" dirty="0"/>
              <a:t>Topics to be covered </a:t>
            </a:r>
            <a:endParaRPr lang="en-GB" sz="2400" b="1" dirty="0"/>
          </a:p>
        </p:txBody>
      </p:sp>
      <p:cxnSp>
        <p:nvCxnSpPr>
          <p:cNvPr id="13" name="Connector: Elbow 12">
            <a:extLst>
              <a:ext uri="{FF2B5EF4-FFF2-40B4-BE49-F238E27FC236}">
                <a16:creationId xmlns:a16="http://schemas.microsoft.com/office/drawing/2014/main" id="{0F747C09-6DEE-E356-A2FA-300EE8DE9782}"/>
              </a:ext>
            </a:extLst>
          </p:cNvPr>
          <p:cNvCxnSpPr/>
          <p:nvPr/>
        </p:nvCxnSpPr>
        <p:spPr>
          <a:xfrm>
            <a:off x="4874250" y="2377692"/>
            <a:ext cx="1211766" cy="951571"/>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31DCCB4D-EDB1-11AC-7715-76860DDDB61D}"/>
              </a:ext>
            </a:extLst>
          </p:cNvPr>
          <p:cNvSpPr txBox="1"/>
          <p:nvPr/>
        </p:nvSpPr>
        <p:spPr>
          <a:xfrm>
            <a:off x="6105777" y="3165631"/>
            <a:ext cx="2160981" cy="340519"/>
          </a:xfrm>
          <a:prstGeom prst="roundRect">
            <a:avLst/>
          </a:prstGeom>
          <a:noFill/>
          <a:ln w="38100">
            <a:solidFill>
              <a:schemeClr val="tx1"/>
            </a:solidFill>
          </a:ln>
        </p:spPr>
        <p:txBody>
          <a:bodyPr wrap="square" rtlCol="0">
            <a:spAutoFit/>
          </a:bodyPr>
          <a:lstStyle/>
          <a:p>
            <a:r>
              <a:rPr lang="en-GB" b="1" dirty="0">
                <a:latin typeface="Sora" panose="020B0604020202020204" charset="0"/>
                <a:cs typeface="Sora" panose="020B0604020202020204" charset="0"/>
              </a:rPr>
              <a:t>Types of Parallelism</a:t>
            </a:r>
          </a:p>
        </p:txBody>
      </p:sp>
      <p:cxnSp>
        <p:nvCxnSpPr>
          <p:cNvPr id="18" name="Connector: Elbow 17">
            <a:extLst>
              <a:ext uri="{FF2B5EF4-FFF2-40B4-BE49-F238E27FC236}">
                <a16:creationId xmlns:a16="http://schemas.microsoft.com/office/drawing/2014/main" id="{6C7185E1-C563-EFEC-CD3D-98B98BA54A8D}"/>
              </a:ext>
            </a:extLst>
          </p:cNvPr>
          <p:cNvCxnSpPr/>
          <p:nvPr/>
        </p:nvCxnSpPr>
        <p:spPr>
          <a:xfrm rot="10800000" flipV="1">
            <a:off x="3248924" y="2385127"/>
            <a:ext cx="1055649" cy="931425"/>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048648F9-C8D1-D143-C318-49006EBD1152}"/>
              </a:ext>
            </a:extLst>
          </p:cNvPr>
          <p:cNvSpPr txBox="1"/>
          <p:nvPr/>
        </p:nvSpPr>
        <p:spPr>
          <a:xfrm>
            <a:off x="665557" y="3153728"/>
            <a:ext cx="2583367" cy="340519"/>
          </a:xfrm>
          <a:prstGeom prst="roundRect">
            <a:avLst/>
          </a:prstGeom>
          <a:noFill/>
          <a:ln w="38100">
            <a:solidFill>
              <a:schemeClr val="tx1"/>
            </a:solidFill>
          </a:ln>
        </p:spPr>
        <p:txBody>
          <a:bodyPr wrap="square" rtlCol="0">
            <a:spAutoFit/>
          </a:bodyPr>
          <a:lstStyle/>
          <a:p>
            <a:pPr algn="ctr"/>
            <a:r>
              <a:rPr lang="en-GB" b="1" dirty="0">
                <a:latin typeface="Sora" panose="020B0604020202020204" charset="0"/>
                <a:cs typeface="Sora" panose="020B0604020202020204" charset="0"/>
              </a:rPr>
              <a:t>Examples</a:t>
            </a:r>
          </a:p>
        </p:txBody>
      </p:sp>
      <p:cxnSp>
        <p:nvCxnSpPr>
          <p:cNvPr id="21" name="Straight Arrow Connector 20">
            <a:extLst>
              <a:ext uri="{FF2B5EF4-FFF2-40B4-BE49-F238E27FC236}">
                <a16:creationId xmlns:a16="http://schemas.microsoft.com/office/drawing/2014/main" id="{D3E991FB-38F2-AB3A-EA1B-92356D49737F}"/>
              </a:ext>
            </a:extLst>
          </p:cNvPr>
          <p:cNvCxnSpPr>
            <a:cxnSpLocks/>
          </p:cNvCxnSpPr>
          <p:nvPr/>
        </p:nvCxnSpPr>
        <p:spPr>
          <a:xfrm>
            <a:off x="4601733" y="2377692"/>
            <a:ext cx="0" cy="100888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3EDCC0C0-AC0A-70FF-327D-40DFBA111B03}"/>
              </a:ext>
            </a:extLst>
          </p:cNvPr>
          <p:cNvSpPr txBox="1"/>
          <p:nvPr/>
        </p:nvSpPr>
        <p:spPr>
          <a:xfrm>
            <a:off x="3583255" y="3401646"/>
            <a:ext cx="2036956" cy="340519"/>
          </a:xfrm>
          <a:prstGeom prst="roundRect">
            <a:avLst/>
          </a:prstGeom>
          <a:noFill/>
          <a:ln w="38100">
            <a:solidFill>
              <a:schemeClr val="tx1"/>
            </a:solidFill>
          </a:ln>
        </p:spPr>
        <p:txBody>
          <a:bodyPr wrap="square" rtlCol="0">
            <a:spAutoFit/>
          </a:bodyPr>
          <a:lstStyle/>
          <a:p>
            <a:pPr algn="ctr"/>
            <a:r>
              <a:rPr lang="en-GB" b="1" dirty="0">
                <a:latin typeface="Sora" panose="020B0604020202020204" charset="0"/>
                <a:cs typeface="Sora" panose="020B0604020202020204" charset="0"/>
              </a:rPr>
              <a:t>Parallel Algorithms</a:t>
            </a:r>
          </a:p>
        </p:txBody>
      </p:sp>
    </p:spTree>
    <p:extLst>
      <p:ext uri="{BB962C8B-B14F-4D97-AF65-F5344CB8AC3E}">
        <p14:creationId xmlns:p14="http://schemas.microsoft.com/office/powerpoint/2010/main" val="19026455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5301C88-65B5-5179-6599-5490BE147C35}"/>
              </a:ext>
            </a:extLst>
          </p:cNvPr>
          <p:cNvSpPr txBox="1"/>
          <p:nvPr/>
        </p:nvSpPr>
        <p:spPr>
          <a:xfrm>
            <a:off x="639336" y="475786"/>
            <a:ext cx="2594517" cy="307777"/>
          </a:xfrm>
          <a:prstGeom prst="rect">
            <a:avLst/>
          </a:prstGeom>
          <a:noFill/>
        </p:spPr>
        <p:txBody>
          <a:bodyPr wrap="square" rtlCol="0">
            <a:spAutoFit/>
          </a:bodyPr>
          <a:lstStyle/>
          <a:p>
            <a:r>
              <a:rPr lang="en-US" b="1" dirty="0">
                <a:latin typeface="Sora" panose="020B0604020202020204" charset="0"/>
                <a:cs typeface="Sora" panose="020B0604020202020204" charset="0"/>
              </a:rPr>
              <a:t>1-Types of </a:t>
            </a:r>
            <a:r>
              <a:rPr lang="en-GB" b="1" dirty="0">
                <a:latin typeface="Sora" panose="020B0604020202020204" charset="0"/>
                <a:cs typeface="Sora" panose="020B0604020202020204" charset="0"/>
              </a:rPr>
              <a:t>Parallelism</a:t>
            </a:r>
            <a:r>
              <a:rPr lang="en-US" b="1" dirty="0">
                <a:latin typeface="Sora" panose="020B0604020202020204" charset="0"/>
                <a:cs typeface="Sora" panose="020B0604020202020204" charset="0"/>
              </a:rPr>
              <a:t> </a:t>
            </a:r>
            <a:endParaRPr lang="en-GB" b="1" dirty="0">
              <a:latin typeface="Sora" panose="020B0604020202020204" charset="0"/>
              <a:cs typeface="Sora" panose="020B0604020202020204" charset="0"/>
            </a:endParaRPr>
          </a:p>
        </p:txBody>
      </p:sp>
      <p:sp>
        <p:nvSpPr>
          <p:cNvPr id="9" name="TextBox 8">
            <a:extLst>
              <a:ext uri="{FF2B5EF4-FFF2-40B4-BE49-F238E27FC236}">
                <a16:creationId xmlns:a16="http://schemas.microsoft.com/office/drawing/2014/main" id="{62EC5369-3E86-81B9-D990-D729496603FA}"/>
              </a:ext>
            </a:extLst>
          </p:cNvPr>
          <p:cNvSpPr txBox="1"/>
          <p:nvPr/>
        </p:nvSpPr>
        <p:spPr>
          <a:xfrm rot="10800000" flipH="1" flipV="1">
            <a:off x="867550" y="1467638"/>
            <a:ext cx="6788498" cy="646331"/>
          </a:xfrm>
          <a:prstGeom prst="rect">
            <a:avLst/>
          </a:prstGeom>
          <a:noFill/>
        </p:spPr>
        <p:txBody>
          <a:bodyPr wrap="square" rtlCol="0">
            <a:spAutoFit/>
          </a:bodyPr>
          <a:lstStyle/>
          <a:p>
            <a:pPr marL="285750" indent="-285750">
              <a:buFont typeface="Arial" panose="020B0604020202020204" pitchFamily="34" charset="0"/>
              <a:buChar char="•"/>
            </a:pPr>
            <a:r>
              <a:rPr lang="en-US" sz="1200" b="1" dirty="0">
                <a:solidFill>
                  <a:srgbClr val="2A826F"/>
                </a:solidFill>
                <a:latin typeface="+mj-lt"/>
                <a:cs typeface="Sora" panose="020B0604020202020204" charset="0"/>
              </a:rPr>
              <a:t>Task </a:t>
            </a:r>
            <a:r>
              <a:rPr lang="en-GB" sz="1200" b="1" dirty="0">
                <a:solidFill>
                  <a:srgbClr val="2A826F"/>
                </a:solidFill>
                <a:latin typeface="+mj-lt"/>
                <a:cs typeface="Sora" panose="020B0604020202020204" charset="0"/>
              </a:rPr>
              <a:t>Parallelism</a:t>
            </a:r>
            <a:r>
              <a:rPr lang="en-US" sz="1200" b="1" dirty="0">
                <a:solidFill>
                  <a:srgbClr val="2A826F"/>
                </a:solidFill>
                <a:latin typeface="+mj-lt"/>
                <a:cs typeface="Sora" panose="020B0604020202020204" charset="0"/>
              </a:rPr>
              <a:t> </a:t>
            </a:r>
            <a:r>
              <a:rPr lang="en-GB" sz="1200" dirty="0"/>
              <a:t>focuses on distributing tasks across different processors</a:t>
            </a:r>
          </a:p>
          <a:p>
            <a:pPr marL="285750" indent="-285750">
              <a:buFont typeface="Arial" panose="020B0604020202020204" pitchFamily="34" charset="0"/>
              <a:buChar char="•"/>
            </a:pPr>
            <a:r>
              <a:rPr lang="en-US" sz="1200" b="1" dirty="0">
                <a:solidFill>
                  <a:srgbClr val="2A826F"/>
                </a:solidFill>
                <a:latin typeface="+mj-lt"/>
                <a:cs typeface="Sora" panose="020B0604020202020204" charset="0"/>
              </a:rPr>
              <a:t>Task </a:t>
            </a:r>
            <a:r>
              <a:rPr lang="en-GB" sz="1200" b="1" dirty="0">
                <a:solidFill>
                  <a:srgbClr val="2A826F"/>
                </a:solidFill>
                <a:latin typeface="+mj-lt"/>
                <a:cs typeface="Sora" panose="020B0604020202020204" charset="0"/>
              </a:rPr>
              <a:t>Parallelism</a:t>
            </a:r>
            <a:r>
              <a:rPr lang="en-US" sz="1200" b="1" dirty="0">
                <a:solidFill>
                  <a:srgbClr val="2A826F"/>
                </a:solidFill>
                <a:latin typeface="+mj-lt"/>
                <a:cs typeface="Sora" panose="020B0604020202020204" charset="0"/>
              </a:rPr>
              <a:t> </a:t>
            </a:r>
            <a:r>
              <a:rPr lang="en-GB" sz="1200" dirty="0"/>
              <a:t>is distinguished by performing many different tasks simultaneously on the same data</a:t>
            </a:r>
          </a:p>
        </p:txBody>
      </p:sp>
      <p:sp>
        <p:nvSpPr>
          <p:cNvPr id="10" name="TextBox 9">
            <a:extLst>
              <a:ext uri="{FF2B5EF4-FFF2-40B4-BE49-F238E27FC236}">
                <a16:creationId xmlns:a16="http://schemas.microsoft.com/office/drawing/2014/main" id="{655B5610-587B-5B4E-0A97-D5F029A26607}"/>
              </a:ext>
            </a:extLst>
          </p:cNvPr>
          <p:cNvSpPr txBox="1"/>
          <p:nvPr/>
        </p:nvSpPr>
        <p:spPr>
          <a:xfrm>
            <a:off x="639336" y="927096"/>
            <a:ext cx="6690732" cy="523220"/>
          </a:xfrm>
          <a:prstGeom prst="rect">
            <a:avLst/>
          </a:prstGeom>
          <a:noFill/>
        </p:spPr>
        <p:txBody>
          <a:bodyPr wrap="square" rtlCol="0">
            <a:spAutoFit/>
          </a:bodyPr>
          <a:lstStyle/>
          <a:p>
            <a:pPr marL="285750" indent="-285750">
              <a:buFont typeface="Wingdings" panose="05000000000000000000" pitchFamily="2" charset="2"/>
              <a:buChar char="§"/>
            </a:pPr>
            <a:r>
              <a:rPr lang="en-US" b="1" dirty="0">
                <a:solidFill>
                  <a:srgbClr val="2A826F"/>
                </a:solidFill>
                <a:latin typeface="+mj-lt"/>
                <a:cs typeface="Sora" panose="020B0604020202020204" charset="0"/>
              </a:rPr>
              <a:t>Task </a:t>
            </a:r>
            <a:r>
              <a:rPr lang="en-GB" b="1" dirty="0">
                <a:solidFill>
                  <a:srgbClr val="2A826F"/>
                </a:solidFill>
                <a:latin typeface="+mj-lt"/>
                <a:cs typeface="Sora" panose="020B0604020202020204" charset="0"/>
              </a:rPr>
              <a:t>Parallelism</a:t>
            </a:r>
            <a:r>
              <a:rPr lang="en-US" b="1" dirty="0">
                <a:solidFill>
                  <a:srgbClr val="2A826F"/>
                </a:solidFill>
                <a:latin typeface="+mj-lt"/>
                <a:cs typeface="Sora" panose="020B0604020202020204" charset="0"/>
              </a:rPr>
              <a:t> </a:t>
            </a:r>
            <a:r>
              <a:rPr lang="en-GB" dirty="0">
                <a:latin typeface="Sora" panose="020B0604020202020204" charset="0"/>
                <a:cs typeface="Sora" panose="020B0604020202020204" charset="0"/>
              </a:rPr>
              <a:t>Is a form of parallelization of computer code across multiple processors in parallel computing environments.</a:t>
            </a:r>
          </a:p>
        </p:txBody>
      </p:sp>
      <p:sp>
        <p:nvSpPr>
          <p:cNvPr id="11" name="TextBox 10">
            <a:extLst>
              <a:ext uri="{FF2B5EF4-FFF2-40B4-BE49-F238E27FC236}">
                <a16:creationId xmlns:a16="http://schemas.microsoft.com/office/drawing/2014/main" id="{3C8AA492-246A-D57F-6D36-33A60F7C4648}"/>
              </a:ext>
            </a:extLst>
          </p:cNvPr>
          <p:cNvSpPr txBox="1"/>
          <p:nvPr/>
        </p:nvSpPr>
        <p:spPr>
          <a:xfrm>
            <a:off x="639336" y="2310140"/>
            <a:ext cx="8266771" cy="523220"/>
          </a:xfrm>
          <a:prstGeom prst="rect">
            <a:avLst/>
          </a:prstGeom>
          <a:noFill/>
        </p:spPr>
        <p:txBody>
          <a:bodyPr wrap="square" rtlCol="0">
            <a:spAutoFit/>
          </a:bodyPr>
          <a:lstStyle/>
          <a:p>
            <a:pPr marL="285750" indent="-285750">
              <a:buFont typeface="Wingdings" panose="05000000000000000000" pitchFamily="2" charset="2"/>
              <a:buChar char="§"/>
            </a:pPr>
            <a:r>
              <a:rPr lang="en-GB" b="1" dirty="0">
                <a:solidFill>
                  <a:srgbClr val="2A826F"/>
                </a:solidFill>
                <a:latin typeface="+mj-lt"/>
                <a:cs typeface="Sora" panose="020B0604020202020204" charset="0"/>
              </a:rPr>
              <a:t>Data Parallelism </a:t>
            </a:r>
            <a:r>
              <a:rPr lang="en-GB" dirty="0">
                <a:latin typeface="Sora" panose="020B0604020202020204" charset="0"/>
                <a:cs typeface="Sora" panose="020B0604020202020204" charset="0"/>
              </a:rPr>
              <a:t>is parallelization across multiple processors in parallel computing environments.</a:t>
            </a:r>
          </a:p>
        </p:txBody>
      </p:sp>
      <p:sp>
        <p:nvSpPr>
          <p:cNvPr id="12" name="TextBox 11">
            <a:extLst>
              <a:ext uri="{FF2B5EF4-FFF2-40B4-BE49-F238E27FC236}">
                <a16:creationId xmlns:a16="http://schemas.microsoft.com/office/drawing/2014/main" id="{2D83107C-801F-C898-F827-7FFBF512F3D8}"/>
              </a:ext>
            </a:extLst>
          </p:cNvPr>
          <p:cNvSpPr txBox="1"/>
          <p:nvPr/>
        </p:nvSpPr>
        <p:spPr>
          <a:xfrm>
            <a:off x="841529" y="3029530"/>
            <a:ext cx="6720468" cy="1015663"/>
          </a:xfrm>
          <a:prstGeom prst="rect">
            <a:avLst/>
          </a:prstGeom>
          <a:noFill/>
        </p:spPr>
        <p:txBody>
          <a:bodyPr wrap="square" rtlCol="0">
            <a:spAutoFit/>
          </a:bodyPr>
          <a:lstStyle/>
          <a:p>
            <a:pPr marL="285750" indent="-285750">
              <a:buFont typeface="Arial" panose="020B0604020202020204" pitchFamily="34" charset="0"/>
              <a:buChar char="•"/>
            </a:pPr>
            <a:r>
              <a:rPr lang="en-GB" sz="1200" b="1" dirty="0">
                <a:solidFill>
                  <a:srgbClr val="2A826F"/>
                </a:solidFill>
                <a:latin typeface="+mj-lt"/>
                <a:cs typeface="Sora" panose="020B0604020202020204" charset="0"/>
              </a:rPr>
              <a:t>Data Parallelism </a:t>
            </a:r>
            <a:r>
              <a:rPr lang="en-GB" sz="1200" dirty="0"/>
              <a:t>focuses on distributing the data across different nodes, which operate on the data in parallel.</a:t>
            </a:r>
          </a:p>
          <a:p>
            <a:pPr marL="285750" indent="-285750">
              <a:buFont typeface="Arial" panose="020B0604020202020204" pitchFamily="34" charset="0"/>
              <a:buChar char="•"/>
            </a:pPr>
            <a:r>
              <a:rPr lang="en-GB" sz="1200" b="1" dirty="0">
                <a:solidFill>
                  <a:srgbClr val="2A826F"/>
                </a:solidFill>
                <a:latin typeface="+mj-lt"/>
                <a:cs typeface="Sora" panose="020B0604020202020204" charset="0"/>
              </a:rPr>
              <a:t>Data Parallelism </a:t>
            </a:r>
            <a:r>
              <a:rPr lang="en-GB" sz="1200" dirty="0"/>
              <a:t>is the simultaneous execution on multiple cores of the same function across the elements of a dataset</a:t>
            </a:r>
          </a:p>
          <a:p>
            <a:pPr marL="285750" indent="-285750">
              <a:buFont typeface="Arial" panose="020B0604020202020204" pitchFamily="34" charset="0"/>
              <a:buChar char="•"/>
            </a:pPr>
            <a:r>
              <a:rPr lang="en-GB" sz="1200" dirty="0"/>
              <a:t>Each processor operates on a different subset of the data independently.</a:t>
            </a:r>
          </a:p>
        </p:txBody>
      </p:sp>
    </p:spTree>
    <p:extLst>
      <p:ext uri="{BB962C8B-B14F-4D97-AF65-F5344CB8AC3E}">
        <p14:creationId xmlns:p14="http://schemas.microsoft.com/office/powerpoint/2010/main" val="14063595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B6C09AC7-E8BF-595C-2D22-EF2033139802}"/>
              </a:ext>
            </a:extLst>
          </p:cNvPr>
          <p:cNvGraphicFramePr>
            <a:graphicFrameLocks noGrp="1"/>
          </p:cNvGraphicFramePr>
          <p:nvPr/>
        </p:nvGraphicFramePr>
        <p:xfrm>
          <a:off x="743416" y="987118"/>
          <a:ext cx="3828584" cy="1890898"/>
        </p:xfrm>
        <a:graphic>
          <a:graphicData uri="http://schemas.openxmlformats.org/drawingml/2006/table">
            <a:tbl>
              <a:tblPr/>
              <a:tblGrid>
                <a:gridCol w="1914292">
                  <a:extLst>
                    <a:ext uri="{9D8B030D-6E8A-4147-A177-3AD203B41FA5}">
                      <a16:colId xmlns:a16="http://schemas.microsoft.com/office/drawing/2014/main" val="1858507309"/>
                    </a:ext>
                  </a:extLst>
                </a:gridCol>
                <a:gridCol w="1914292">
                  <a:extLst>
                    <a:ext uri="{9D8B030D-6E8A-4147-A177-3AD203B41FA5}">
                      <a16:colId xmlns:a16="http://schemas.microsoft.com/office/drawing/2014/main" val="4052132084"/>
                    </a:ext>
                  </a:extLst>
                </a:gridCol>
              </a:tblGrid>
              <a:tr h="209771">
                <a:tc>
                  <a:txBody>
                    <a:bodyPr/>
                    <a:lstStyle/>
                    <a:p>
                      <a:pPr algn="ctr" fontAlgn="t"/>
                      <a:r>
                        <a:rPr lang="en-GB" sz="800" b="1" dirty="0">
                          <a:effectLst/>
                          <a:latin typeface="Sora" panose="020B0604020202020204" charset="0"/>
                          <a:cs typeface="Sora" panose="020B0604020202020204" charset="0"/>
                        </a:rPr>
                        <a:t>Data Parallelisms</a:t>
                      </a:r>
                    </a:p>
                  </a:txBody>
                  <a:tcPr marL="42491" marR="42491" marT="50990" marB="50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t"/>
                      <a:r>
                        <a:rPr lang="en-GB" sz="800" b="1" dirty="0">
                          <a:effectLst/>
                          <a:latin typeface="Sora" panose="020B0604020202020204" charset="0"/>
                          <a:cs typeface="Sora" panose="020B0604020202020204" charset="0"/>
                        </a:rPr>
                        <a:t>Task Parallelisms</a:t>
                      </a:r>
                    </a:p>
                  </a:txBody>
                  <a:tcPr marL="42491" marR="42491" marT="50990" marB="509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9762591"/>
                  </a:ext>
                </a:extLst>
              </a:tr>
              <a:tr h="406374">
                <a:tc>
                  <a:txBody>
                    <a:bodyPr/>
                    <a:lstStyle/>
                    <a:p>
                      <a:pPr algn="l" fontAlgn="t"/>
                      <a:r>
                        <a:rPr lang="en-GB" sz="800" dirty="0">
                          <a:effectLst/>
                          <a:latin typeface="Sora" panose="020B0604020202020204" charset="0"/>
                          <a:cs typeface="Sora" panose="020B0604020202020204" charset="0"/>
                        </a:rPr>
                        <a:t> Same task are performed on different subsets of same data.</a:t>
                      </a:r>
                      <a:br>
                        <a:rPr lang="en-GB" sz="800" dirty="0">
                          <a:effectLst/>
                          <a:latin typeface="Sora" panose="020B0604020202020204" charset="0"/>
                          <a:cs typeface="Sora" panose="020B0604020202020204" charset="0"/>
                        </a:rPr>
                      </a:br>
                      <a:endParaRPr lang="en-GB" sz="800" dirty="0">
                        <a:effectLst/>
                        <a:latin typeface="Sora" panose="020B0604020202020204" charset="0"/>
                        <a:cs typeface="Sora" panose="020B0604020202020204" charset="0"/>
                      </a:endParaRPr>
                    </a:p>
                  </a:txBody>
                  <a:tcPr marL="33993" marR="33993" marT="33993" marB="339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800" dirty="0">
                          <a:effectLst/>
                          <a:latin typeface="Sora" panose="020B0604020202020204" charset="0"/>
                          <a:cs typeface="Sora" panose="020B0604020202020204" charset="0"/>
                        </a:rPr>
                        <a:t> Different task are performed on the same or different data.</a:t>
                      </a:r>
                      <a:br>
                        <a:rPr lang="en-GB" sz="800" dirty="0">
                          <a:effectLst/>
                          <a:latin typeface="Sora" panose="020B0604020202020204" charset="0"/>
                          <a:cs typeface="Sora" panose="020B0604020202020204" charset="0"/>
                        </a:rPr>
                      </a:br>
                      <a:endParaRPr lang="en-GB" sz="800" dirty="0">
                        <a:effectLst/>
                        <a:latin typeface="Sora" panose="020B0604020202020204" charset="0"/>
                        <a:cs typeface="Sora" panose="020B0604020202020204" charset="0"/>
                      </a:endParaRPr>
                    </a:p>
                  </a:txBody>
                  <a:tcPr marL="33993" marR="33993" marT="33993" marB="339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1657200"/>
                  </a:ext>
                </a:extLst>
              </a:tr>
              <a:tr h="634827">
                <a:tc>
                  <a:txBody>
                    <a:bodyPr/>
                    <a:lstStyle/>
                    <a:p>
                      <a:pPr algn="l" fontAlgn="t"/>
                      <a:r>
                        <a:rPr lang="en-GB" sz="800" dirty="0">
                          <a:effectLst/>
                          <a:latin typeface="Sora" panose="020B0604020202020204" charset="0"/>
                          <a:cs typeface="Sora" panose="020B0604020202020204" charset="0"/>
                        </a:rPr>
                        <a:t> only one execution thread operating on all sets of data</a:t>
                      </a:r>
                    </a:p>
                    <a:p>
                      <a:pPr algn="l" fontAlgn="t"/>
                      <a:r>
                        <a:rPr lang="en-GB" sz="800" dirty="0">
                          <a:effectLst/>
                          <a:latin typeface="Sora" panose="020B0604020202020204" charset="0"/>
                          <a:cs typeface="Sora" panose="020B0604020202020204" charset="0"/>
                        </a:rPr>
                        <a:t> so the speedup is more.</a:t>
                      </a:r>
                      <a:br>
                        <a:rPr lang="en-GB" sz="800" dirty="0">
                          <a:effectLst/>
                          <a:latin typeface="Sora" panose="020B0604020202020204" charset="0"/>
                          <a:cs typeface="Sora" panose="020B0604020202020204" charset="0"/>
                        </a:rPr>
                      </a:br>
                      <a:endParaRPr lang="en-GB" sz="800" dirty="0">
                        <a:effectLst/>
                        <a:latin typeface="Sora" panose="020B0604020202020204" charset="0"/>
                        <a:cs typeface="Sora" panose="020B0604020202020204" charset="0"/>
                      </a:endParaRPr>
                    </a:p>
                  </a:txBody>
                  <a:tcPr marL="33993" marR="33993" marT="33993" marB="339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800" dirty="0">
                          <a:effectLst/>
                          <a:latin typeface="Sora" panose="020B0604020202020204" charset="0"/>
                          <a:cs typeface="Sora" panose="020B0604020202020204" charset="0"/>
                        </a:rPr>
                        <a:t> each processor will execute a different thread or process on the same or different set of data.</a:t>
                      </a:r>
                    </a:p>
                    <a:p>
                      <a:pPr algn="l" fontAlgn="t"/>
                      <a:r>
                        <a:rPr lang="en-GB" sz="800" dirty="0">
                          <a:effectLst/>
                          <a:latin typeface="Sora" panose="020B0604020202020204" charset="0"/>
                          <a:cs typeface="Sora" panose="020B0604020202020204" charset="0"/>
                        </a:rPr>
                        <a:t> so speedup is less.</a:t>
                      </a:r>
                      <a:br>
                        <a:rPr lang="en-GB" sz="800" dirty="0">
                          <a:effectLst/>
                          <a:latin typeface="Sora" panose="020B0604020202020204" charset="0"/>
                          <a:cs typeface="Sora" panose="020B0604020202020204" charset="0"/>
                        </a:rPr>
                      </a:br>
                      <a:endParaRPr lang="en-GB" sz="800" dirty="0">
                        <a:effectLst/>
                        <a:latin typeface="Sora" panose="020B0604020202020204" charset="0"/>
                        <a:cs typeface="Sora" panose="020B0604020202020204" charset="0"/>
                      </a:endParaRPr>
                    </a:p>
                  </a:txBody>
                  <a:tcPr marL="33993" marR="33993" marT="33993" marB="339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9191313"/>
                  </a:ext>
                </a:extLst>
              </a:tr>
              <a:tr h="522482">
                <a:tc>
                  <a:txBody>
                    <a:bodyPr/>
                    <a:lstStyle/>
                    <a:p>
                      <a:pPr algn="ctr" fontAlgn="t"/>
                      <a:r>
                        <a:rPr lang="en-GB" sz="800" dirty="0">
                          <a:effectLst/>
                          <a:latin typeface="Sora" panose="020B0604020202020204" charset="0"/>
                          <a:cs typeface="Sora" panose="020B0604020202020204" charset="0"/>
                        </a:rPr>
                        <a:t>parallelization is relative to the input size.</a:t>
                      </a:r>
                    </a:p>
                  </a:txBody>
                  <a:tcPr marL="33993" marR="33993" marT="33993" marB="339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GB" sz="800" dirty="0">
                          <a:effectLst/>
                          <a:latin typeface="Sora" panose="020B0604020202020204" charset="0"/>
                          <a:cs typeface="Sora" panose="020B0604020202020204" charset="0"/>
                        </a:rPr>
                        <a:t>parallelization is relative to the number of independent tasks is performed.</a:t>
                      </a:r>
                      <a:br>
                        <a:rPr lang="en-GB" sz="800" dirty="0">
                          <a:effectLst/>
                          <a:latin typeface="Sora" panose="020B0604020202020204" charset="0"/>
                          <a:cs typeface="Sora" panose="020B0604020202020204" charset="0"/>
                        </a:rPr>
                      </a:br>
                      <a:endParaRPr lang="en-GB" sz="800" dirty="0">
                        <a:effectLst/>
                        <a:latin typeface="Sora" panose="020B0604020202020204" charset="0"/>
                        <a:cs typeface="Sora" panose="020B0604020202020204" charset="0"/>
                      </a:endParaRPr>
                    </a:p>
                  </a:txBody>
                  <a:tcPr marL="33993" marR="33993" marT="33993" marB="339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5475925"/>
                  </a:ext>
                </a:extLst>
              </a:tr>
            </a:tbl>
          </a:graphicData>
        </a:graphic>
      </p:graphicFrame>
      <p:sp>
        <p:nvSpPr>
          <p:cNvPr id="8" name="TextBox 7">
            <a:extLst>
              <a:ext uri="{FF2B5EF4-FFF2-40B4-BE49-F238E27FC236}">
                <a16:creationId xmlns:a16="http://schemas.microsoft.com/office/drawing/2014/main" id="{5955639D-64A1-D925-25D2-E251C44B1F6D}"/>
              </a:ext>
            </a:extLst>
          </p:cNvPr>
          <p:cNvSpPr txBox="1"/>
          <p:nvPr/>
        </p:nvSpPr>
        <p:spPr>
          <a:xfrm>
            <a:off x="649675" y="535259"/>
            <a:ext cx="4100744" cy="340519"/>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Comparison between Task , Data parallelism. </a:t>
            </a:r>
            <a:endParaRPr lang="en-GB" b="1" dirty="0"/>
          </a:p>
        </p:txBody>
      </p:sp>
      <p:cxnSp>
        <p:nvCxnSpPr>
          <p:cNvPr id="10" name="Straight Connector 9">
            <a:extLst>
              <a:ext uri="{FF2B5EF4-FFF2-40B4-BE49-F238E27FC236}">
                <a16:creationId xmlns:a16="http://schemas.microsoft.com/office/drawing/2014/main" id="{45E736B7-9FAC-4E38-D46A-F8AE6EA16778}"/>
              </a:ext>
            </a:extLst>
          </p:cNvPr>
          <p:cNvCxnSpPr>
            <a:cxnSpLocks/>
          </p:cNvCxnSpPr>
          <p:nvPr/>
        </p:nvCxnSpPr>
        <p:spPr>
          <a:xfrm>
            <a:off x="4824760" y="401444"/>
            <a:ext cx="0" cy="4343276"/>
          </a:xfrm>
          <a:prstGeom prst="line">
            <a:avLst/>
          </a:prstGeom>
          <a:ln w="28575"/>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CACC2382-106E-CC90-C6B9-C72F924C3D01}"/>
              </a:ext>
            </a:extLst>
          </p:cNvPr>
          <p:cNvSpPr/>
          <p:nvPr/>
        </p:nvSpPr>
        <p:spPr>
          <a:xfrm>
            <a:off x="4899102" y="535260"/>
            <a:ext cx="3595223" cy="7880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Advantages of Data parallelism</a:t>
            </a:r>
          </a:p>
          <a:p>
            <a:pPr marL="285750" indent="-285750">
              <a:buFont typeface="Wingdings" panose="05000000000000000000" pitchFamily="2" charset="2"/>
              <a:buChar char="§"/>
            </a:pPr>
            <a:r>
              <a:rPr lang="en-GB" sz="1200" dirty="0">
                <a:solidFill>
                  <a:schemeClr val="tx1"/>
                </a:solidFill>
              </a:rPr>
              <a:t>Efficient for large datasets.</a:t>
            </a:r>
          </a:p>
          <a:p>
            <a:pPr marL="285750" indent="-285750">
              <a:buFont typeface="Wingdings" panose="05000000000000000000" pitchFamily="2" charset="2"/>
              <a:buChar char="§"/>
            </a:pPr>
            <a:r>
              <a:rPr lang="en-GB" sz="1200" dirty="0">
                <a:solidFill>
                  <a:schemeClr val="tx1"/>
                </a:solidFill>
              </a:rPr>
              <a:t>Well-suited for operations with a high degree of parallelism</a:t>
            </a:r>
          </a:p>
        </p:txBody>
      </p:sp>
      <p:sp>
        <p:nvSpPr>
          <p:cNvPr id="15" name="Rectangle: Rounded Corners 14">
            <a:extLst>
              <a:ext uri="{FF2B5EF4-FFF2-40B4-BE49-F238E27FC236}">
                <a16:creationId xmlns:a16="http://schemas.microsoft.com/office/drawing/2014/main" id="{589B4D71-E1FE-ACE5-8605-D40394A032CA}"/>
              </a:ext>
            </a:extLst>
          </p:cNvPr>
          <p:cNvSpPr/>
          <p:nvPr/>
        </p:nvSpPr>
        <p:spPr>
          <a:xfrm>
            <a:off x="4899100" y="1438508"/>
            <a:ext cx="3595223" cy="9329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Advantages of Task parallelism</a:t>
            </a:r>
          </a:p>
          <a:p>
            <a:pPr marL="285750" indent="-285750">
              <a:buFont typeface="Wingdings" panose="05000000000000000000" pitchFamily="2" charset="2"/>
              <a:buChar char="§"/>
            </a:pPr>
            <a:r>
              <a:rPr lang="en-GB" sz="1200" dirty="0">
                <a:solidFill>
                  <a:schemeClr val="tx1"/>
                </a:solidFill>
              </a:rPr>
              <a:t>Suitable for applications with diverse and independent tasks.</a:t>
            </a:r>
          </a:p>
          <a:p>
            <a:pPr marL="285750" indent="-285750">
              <a:buFont typeface="Wingdings" panose="05000000000000000000" pitchFamily="2" charset="2"/>
              <a:buChar char="§"/>
            </a:pPr>
            <a:r>
              <a:rPr lang="en-GB" sz="1200" dirty="0">
                <a:solidFill>
                  <a:schemeClr val="tx1"/>
                </a:solidFill>
              </a:rPr>
              <a:t>More flexibility in handling different types of computations.</a:t>
            </a:r>
          </a:p>
        </p:txBody>
      </p:sp>
      <p:sp>
        <p:nvSpPr>
          <p:cNvPr id="16" name="Rectangle: Rounded Corners 15">
            <a:extLst>
              <a:ext uri="{FF2B5EF4-FFF2-40B4-BE49-F238E27FC236}">
                <a16:creationId xmlns:a16="http://schemas.microsoft.com/office/drawing/2014/main" id="{EDE8BEBC-CFB5-B1EE-8DDB-3131672FF807}"/>
              </a:ext>
            </a:extLst>
          </p:cNvPr>
          <p:cNvSpPr/>
          <p:nvPr/>
        </p:nvSpPr>
        <p:spPr>
          <a:xfrm>
            <a:off x="4899100" y="2486722"/>
            <a:ext cx="3595223" cy="7880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Disadvantages of Task parallelism</a:t>
            </a:r>
          </a:p>
          <a:p>
            <a:pPr marL="285750" indent="-285750">
              <a:buFont typeface="Wingdings" panose="05000000000000000000" pitchFamily="2" charset="2"/>
              <a:buChar char="§"/>
            </a:pPr>
            <a:r>
              <a:rPr lang="en-GB" sz="1200" dirty="0">
                <a:solidFill>
                  <a:schemeClr val="tx1"/>
                </a:solidFill>
              </a:rPr>
              <a:t>Dependency Management.</a:t>
            </a:r>
          </a:p>
          <a:p>
            <a:pPr marL="285750" indent="-285750">
              <a:buFont typeface="Wingdings" panose="05000000000000000000" pitchFamily="2" charset="2"/>
              <a:buChar char="§"/>
            </a:pPr>
            <a:r>
              <a:rPr lang="en-GB" sz="1200" dirty="0">
                <a:solidFill>
                  <a:schemeClr val="tx1"/>
                </a:solidFill>
              </a:rPr>
              <a:t>Complexity in Task Division.</a:t>
            </a:r>
          </a:p>
        </p:txBody>
      </p:sp>
      <p:sp>
        <p:nvSpPr>
          <p:cNvPr id="17" name="Rectangle: Rounded Corners 16">
            <a:extLst>
              <a:ext uri="{FF2B5EF4-FFF2-40B4-BE49-F238E27FC236}">
                <a16:creationId xmlns:a16="http://schemas.microsoft.com/office/drawing/2014/main" id="{1EA6C35F-0A8A-8FF7-1E61-6E4FEBD4C043}"/>
              </a:ext>
            </a:extLst>
          </p:cNvPr>
          <p:cNvSpPr/>
          <p:nvPr/>
        </p:nvSpPr>
        <p:spPr>
          <a:xfrm>
            <a:off x="4899100" y="3389970"/>
            <a:ext cx="3595223" cy="6244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Disadvantages of Data parallelism</a:t>
            </a:r>
          </a:p>
          <a:p>
            <a:pPr marL="285750" indent="-285750">
              <a:buFont typeface="Wingdings" panose="05000000000000000000" pitchFamily="2" charset="2"/>
              <a:buChar char="§"/>
            </a:pPr>
            <a:r>
              <a:rPr lang="en-GB" sz="1200" dirty="0">
                <a:solidFill>
                  <a:schemeClr val="tx1"/>
                </a:solidFill>
              </a:rPr>
              <a:t>Data Dependency.</a:t>
            </a:r>
          </a:p>
          <a:p>
            <a:pPr marL="285750" indent="-285750">
              <a:buFont typeface="Wingdings" panose="05000000000000000000" pitchFamily="2" charset="2"/>
              <a:buChar char="§"/>
            </a:pPr>
            <a:r>
              <a:rPr lang="en-GB" sz="1200" dirty="0">
                <a:solidFill>
                  <a:schemeClr val="tx1"/>
                </a:solidFill>
              </a:rPr>
              <a:t>Communication Overhead.</a:t>
            </a:r>
          </a:p>
        </p:txBody>
      </p:sp>
      <p:sp>
        <p:nvSpPr>
          <p:cNvPr id="18" name="TextBox 17">
            <a:extLst>
              <a:ext uri="{FF2B5EF4-FFF2-40B4-BE49-F238E27FC236}">
                <a16:creationId xmlns:a16="http://schemas.microsoft.com/office/drawing/2014/main" id="{E6A490D9-E1B0-3EEF-ABDF-3FFCFBAD397E}"/>
              </a:ext>
            </a:extLst>
          </p:cNvPr>
          <p:cNvSpPr txBox="1"/>
          <p:nvPr/>
        </p:nvSpPr>
        <p:spPr>
          <a:xfrm>
            <a:off x="791980" y="3126058"/>
            <a:ext cx="3761680" cy="715089"/>
          </a:xfrm>
          <a:prstGeom prst="roundRect">
            <a:avLst/>
          </a:prstGeom>
          <a:solidFill>
            <a:schemeClr val="accent1"/>
          </a:solidFill>
          <a:ln w="38100">
            <a:solidFill>
              <a:schemeClr val="tx1"/>
            </a:solidFill>
          </a:ln>
        </p:spPr>
        <p:txBody>
          <a:bodyPr wrap="square" rtlCol="0">
            <a:spAutoFit/>
          </a:bodyPr>
          <a:lstStyle/>
          <a:p>
            <a:pPr algn="ctr"/>
            <a:r>
              <a:rPr lang="en-US" sz="1200" b="1" dirty="0"/>
              <a:t>Note </a:t>
            </a:r>
            <a:r>
              <a:rPr lang="en-US" sz="1200" dirty="0"/>
              <a:t>: I won’t be able to talk about all the differences between task , data parallelism because it’s a very big subject to cover in 1 presentation.</a:t>
            </a:r>
            <a:endParaRPr lang="en-GB" sz="1200" dirty="0"/>
          </a:p>
        </p:txBody>
      </p:sp>
    </p:spTree>
    <p:extLst>
      <p:ext uri="{BB962C8B-B14F-4D97-AF65-F5344CB8AC3E}">
        <p14:creationId xmlns:p14="http://schemas.microsoft.com/office/powerpoint/2010/main" val="18429759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subTitle" idx="1"/>
          </p:nvPr>
        </p:nvSpPr>
        <p:spPr>
          <a:xfrm>
            <a:off x="608389" y="1914568"/>
            <a:ext cx="4017405" cy="1982700"/>
          </a:xfrm>
          <a:prstGeom prst="rect">
            <a:avLst/>
          </a:prstGeom>
        </p:spPr>
        <p:txBody>
          <a:bodyPr spcFirstLastPara="1" wrap="square" lIns="91425" tIns="91425" rIns="91425" bIns="91425" anchor="t" anchorCtr="0">
            <a:noAutofit/>
          </a:bodyPr>
          <a:lstStyle/>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Shared Memory Machines are like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a team of friends working together on a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giant puzzle.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In this setup, each friend </a:t>
            </a:r>
            <a:r>
              <a:rPr lang="en-US" sz="1400" b="0" i="0" dirty="0">
                <a:solidFill>
                  <a:schemeClr val="accent1">
                    <a:lumMod val="50000"/>
                  </a:schemeClr>
                </a:solidFill>
                <a:effectLst/>
                <a:latin typeface="ADLaM Display" panose="02010000000000000000" pitchFamily="2" charset="0"/>
                <a:ea typeface="ADLaM Display" panose="02010000000000000000" pitchFamily="2" charset="0"/>
                <a:cs typeface="ADLaM Display" panose="02010000000000000000" pitchFamily="2" charset="0"/>
              </a:rPr>
              <a:t>(processor)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can directly look at and add pieces to a big table </a:t>
            </a:r>
            <a:r>
              <a:rPr lang="en-US" sz="1400" b="0" i="0" dirty="0">
                <a:solidFill>
                  <a:schemeClr val="accent1">
                    <a:lumMod val="50000"/>
                  </a:schemeClr>
                </a:solidFill>
                <a:effectLst/>
                <a:latin typeface="ADLaM Display" panose="02010000000000000000" pitchFamily="2" charset="0"/>
                <a:ea typeface="ADLaM Display" panose="02010000000000000000" pitchFamily="2" charset="0"/>
                <a:cs typeface="ADLaM Display" panose="02010000000000000000" pitchFamily="2" charset="0"/>
              </a:rPr>
              <a:t>(shared memory).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Unlike puzzles where each friend has their own pieces (distributed memory),</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here they all share the same set.</a:t>
            </a:r>
          </a:p>
          <a:p>
            <a:pPr algn="ctr"/>
            <a:br>
              <a:rPr lang="en-US" sz="1400" dirty="0">
                <a:latin typeface="ADLaM Display" panose="02010000000000000000" pitchFamily="2" charset="0"/>
                <a:ea typeface="ADLaM Display" panose="02010000000000000000" pitchFamily="2" charset="0"/>
                <a:cs typeface="ADLaM Display" panose="02010000000000000000" pitchFamily="2" charset="0"/>
              </a:rPr>
            </a:br>
            <a:endParaRPr lang="en-US" sz="8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213" name="Google Shape;1213;p27"/>
          <p:cNvSpPr txBox="1">
            <a:spLocks noGrp="1"/>
          </p:cNvSpPr>
          <p:nvPr>
            <p:ph type="title"/>
          </p:nvPr>
        </p:nvSpPr>
        <p:spPr>
          <a:xfrm>
            <a:off x="524118" y="1113982"/>
            <a:ext cx="43065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latin typeface="Sora" panose="020B0604020202020204" charset="0"/>
                <a:ea typeface="ADLaM Display" panose="02010000000000000000" pitchFamily="2" charset="0"/>
                <a:cs typeface="Sora" panose="020B0604020202020204" charset="0"/>
              </a:rPr>
              <a:t>What is Shared Memory Machine Means? </a:t>
            </a:r>
            <a:endParaRPr sz="2400" dirty="0">
              <a:latin typeface="Sora" panose="020B0604020202020204" charset="0"/>
              <a:ea typeface="ADLaM Display" panose="02010000000000000000" pitchFamily="2" charset="0"/>
              <a:cs typeface="Sora" panose="020B0604020202020204" charset="0"/>
            </a:endParaRPr>
          </a:p>
        </p:txBody>
      </p:sp>
      <p:pic>
        <p:nvPicPr>
          <p:cNvPr id="1214" name="Google Shape;1214;p27"/>
          <p:cNvPicPr preferRelativeResize="0">
            <a:picLocks noGrp="1"/>
          </p:cNvPicPr>
          <p:nvPr>
            <p:ph type="pic" idx="2"/>
          </p:nvPr>
        </p:nvPicPr>
        <p:blipFill rotWithShape="1">
          <a:blip r:embed="rId3"/>
          <a:srcRect l="1841" r="1841"/>
          <a:stretch/>
        </p:blipFill>
        <p:spPr>
          <a:xfrm>
            <a:off x="5019725" y="965076"/>
            <a:ext cx="2203377" cy="3213350"/>
          </a:xfrm>
          <a:prstGeom prst="rect">
            <a:avLst/>
          </a:prstGeom>
        </p:spPr>
      </p:pic>
      <p:grpSp>
        <p:nvGrpSpPr>
          <p:cNvPr id="1215" name="Google Shape;1215;p27"/>
          <p:cNvGrpSpPr/>
          <p:nvPr/>
        </p:nvGrpSpPr>
        <p:grpSpPr>
          <a:xfrm>
            <a:off x="6964178" y="2817557"/>
            <a:ext cx="1466650" cy="1625713"/>
            <a:chOff x="6964178" y="2817557"/>
            <a:chExt cx="1466650" cy="1625713"/>
          </a:xfrm>
        </p:grpSpPr>
        <p:sp>
          <p:nvSpPr>
            <p:cNvPr id="1216" name="Google Shape;1216;p27"/>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7"/>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7"/>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7"/>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7"/>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7"/>
            <p:cNvSpPr/>
            <p:nvPr/>
          </p:nvSpPr>
          <p:spPr>
            <a:xfrm>
              <a:off x="8344335" y="3571324"/>
              <a:ext cx="36238" cy="35521"/>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7"/>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7"/>
            <p:cNvSpPr/>
            <p:nvPr/>
          </p:nvSpPr>
          <p:spPr>
            <a:xfrm>
              <a:off x="8251948" y="3571324"/>
              <a:ext cx="36318" cy="35521"/>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7"/>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7"/>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7"/>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7"/>
            <p:cNvSpPr/>
            <p:nvPr/>
          </p:nvSpPr>
          <p:spPr>
            <a:xfrm>
              <a:off x="8376830" y="3208544"/>
              <a:ext cx="53999" cy="54795"/>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7"/>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7"/>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7"/>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7"/>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7"/>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7"/>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7"/>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7"/>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7"/>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7"/>
            <p:cNvSpPr/>
            <p:nvPr/>
          </p:nvSpPr>
          <p:spPr>
            <a:xfrm>
              <a:off x="7003284" y="3902326"/>
              <a:ext cx="295640" cy="127192"/>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7"/>
            <p:cNvSpPr/>
            <p:nvPr/>
          </p:nvSpPr>
          <p:spPr>
            <a:xfrm>
              <a:off x="6998107" y="3897627"/>
              <a:ext cx="305994" cy="136271"/>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7"/>
            <p:cNvSpPr/>
            <p:nvPr/>
          </p:nvSpPr>
          <p:spPr>
            <a:xfrm>
              <a:off x="6969355" y="3873495"/>
              <a:ext cx="48105" cy="48105"/>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7"/>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7"/>
            <p:cNvSpPr/>
            <p:nvPr/>
          </p:nvSpPr>
          <p:spPr>
            <a:xfrm>
              <a:off x="7282596" y="3887114"/>
              <a:ext cx="591120" cy="551935"/>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7"/>
            <p:cNvSpPr/>
            <p:nvPr/>
          </p:nvSpPr>
          <p:spPr>
            <a:xfrm>
              <a:off x="7277420" y="3882176"/>
              <a:ext cx="589687" cy="561094"/>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7"/>
            <p:cNvSpPr/>
            <p:nvPr/>
          </p:nvSpPr>
          <p:spPr>
            <a:xfrm>
              <a:off x="7236801" y="3869592"/>
              <a:ext cx="627358" cy="551776"/>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7"/>
            <p:cNvSpPr/>
            <p:nvPr/>
          </p:nvSpPr>
          <p:spPr>
            <a:xfrm>
              <a:off x="7250102" y="3865769"/>
              <a:ext cx="588890" cy="561254"/>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7"/>
            <p:cNvSpPr/>
            <p:nvPr/>
          </p:nvSpPr>
          <p:spPr>
            <a:xfrm>
              <a:off x="7643863" y="3925423"/>
              <a:ext cx="134599" cy="135077"/>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7"/>
            <p:cNvSpPr/>
            <p:nvPr/>
          </p:nvSpPr>
          <p:spPr>
            <a:xfrm>
              <a:off x="7895061" y="4209673"/>
              <a:ext cx="304480"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7"/>
            <p:cNvSpPr/>
            <p:nvPr/>
          </p:nvSpPr>
          <p:spPr>
            <a:xfrm>
              <a:off x="7890681" y="4205293"/>
              <a:ext cx="314038" cy="48105"/>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7"/>
            <p:cNvSpPr/>
            <p:nvPr/>
          </p:nvSpPr>
          <p:spPr>
            <a:xfrm>
              <a:off x="7895061" y="4136560"/>
              <a:ext cx="175218" cy="25884"/>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7"/>
            <p:cNvSpPr/>
            <p:nvPr/>
          </p:nvSpPr>
          <p:spPr>
            <a:xfrm>
              <a:off x="7890681" y="4132100"/>
              <a:ext cx="184058"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7"/>
            <p:cNvSpPr/>
            <p:nvPr/>
          </p:nvSpPr>
          <p:spPr>
            <a:xfrm>
              <a:off x="7895061" y="4064163"/>
              <a:ext cx="175218"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7"/>
            <p:cNvSpPr/>
            <p:nvPr/>
          </p:nvSpPr>
          <p:spPr>
            <a:xfrm>
              <a:off x="7890681" y="4059703"/>
              <a:ext cx="184058"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7"/>
            <p:cNvSpPr/>
            <p:nvPr/>
          </p:nvSpPr>
          <p:spPr>
            <a:xfrm>
              <a:off x="7475415" y="3969546"/>
              <a:ext cx="156023" cy="115325"/>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7"/>
            <p:cNvSpPr/>
            <p:nvPr/>
          </p:nvSpPr>
          <p:spPr>
            <a:xfrm>
              <a:off x="7471035" y="3964369"/>
              <a:ext cx="164784" cy="125679"/>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7"/>
            <p:cNvSpPr/>
            <p:nvPr/>
          </p:nvSpPr>
          <p:spPr>
            <a:xfrm>
              <a:off x="7437744" y="4085587"/>
              <a:ext cx="231367" cy="192899"/>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7"/>
            <p:cNvSpPr/>
            <p:nvPr/>
          </p:nvSpPr>
          <p:spPr>
            <a:xfrm>
              <a:off x="7433283" y="4080411"/>
              <a:ext cx="240207" cy="202536"/>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7"/>
            <p:cNvSpPr/>
            <p:nvPr/>
          </p:nvSpPr>
          <p:spPr>
            <a:xfrm>
              <a:off x="7532361" y="4141737"/>
              <a:ext cx="42132" cy="80600"/>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a:off x="7527901" y="4137277"/>
              <a:ext cx="51769" cy="89520"/>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Rounded Corners 1">
            <a:extLst>
              <a:ext uri="{FF2B5EF4-FFF2-40B4-BE49-F238E27FC236}">
                <a16:creationId xmlns:a16="http://schemas.microsoft.com/office/drawing/2014/main" id="{836BA7EF-36B8-1F83-C9AD-B29BFEB25B01}"/>
              </a:ext>
            </a:extLst>
          </p:cNvPr>
          <p:cNvSpPr/>
          <p:nvPr/>
        </p:nvSpPr>
        <p:spPr>
          <a:xfrm>
            <a:off x="592111" y="1901038"/>
            <a:ext cx="4171448" cy="212848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9F245E0-E3DF-5AD6-297E-D6A30556CF31}"/>
              </a:ext>
            </a:extLst>
          </p:cNvPr>
          <p:cNvSpPr txBox="1"/>
          <p:nvPr/>
        </p:nvSpPr>
        <p:spPr>
          <a:xfrm>
            <a:off x="3423287" y="431180"/>
            <a:ext cx="2297424" cy="338554"/>
          </a:xfrm>
          <a:prstGeom prst="rect">
            <a:avLst/>
          </a:prstGeom>
          <a:noFill/>
        </p:spPr>
        <p:txBody>
          <a:bodyPr wrap="none" rtlCol="0">
            <a:spAutoFit/>
          </a:bodyPr>
          <a:lstStyle/>
          <a:p>
            <a:r>
              <a:rPr lang="en-US" sz="1600" b="1" dirty="0"/>
              <a:t>2-Parallel Algorithms </a:t>
            </a:r>
            <a:endParaRPr lang="en-GB" sz="1600" b="1" dirty="0"/>
          </a:p>
        </p:txBody>
      </p:sp>
      <p:graphicFrame>
        <p:nvGraphicFramePr>
          <p:cNvPr id="8" name="Table 7">
            <a:extLst>
              <a:ext uri="{FF2B5EF4-FFF2-40B4-BE49-F238E27FC236}">
                <a16:creationId xmlns:a16="http://schemas.microsoft.com/office/drawing/2014/main" id="{38C4F91A-D39D-A1E9-0BF6-D0D41D204B95}"/>
              </a:ext>
            </a:extLst>
          </p:cNvPr>
          <p:cNvGraphicFramePr>
            <a:graphicFrameLocks noGrp="1"/>
          </p:cNvGraphicFramePr>
          <p:nvPr/>
        </p:nvGraphicFramePr>
        <p:xfrm>
          <a:off x="596916" y="1407465"/>
          <a:ext cx="7950165" cy="2328569"/>
        </p:xfrm>
        <a:graphic>
          <a:graphicData uri="http://schemas.openxmlformats.org/drawingml/2006/table">
            <a:tbl>
              <a:tblPr firstRow="1" bandRow="1">
                <a:tableStyleId>{3C2FFA5D-87B4-456A-9821-1D502468CF0F}</a:tableStyleId>
              </a:tblPr>
              <a:tblGrid>
                <a:gridCol w="1590033">
                  <a:extLst>
                    <a:ext uri="{9D8B030D-6E8A-4147-A177-3AD203B41FA5}">
                      <a16:colId xmlns:a16="http://schemas.microsoft.com/office/drawing/2014/main" val="1116151431"/>
                    </a:ext>
                  </a:extLst>
                </a:gridCol>
                <a:gridCol w="1590033">
                  <a:extLst>
                    <a:ext uri="{9D8B030D-6E8A-4147-A177-3AD203B41FA5}">
                      <a16:colId xmlns:a16="http://schemas.microsoft.com/office/drawing/2014/main" val="175216655"/>
                    </a:ext>
                  </a:extLst>
                </a:gridCol>
                <a:gridCol w="1590033">
                  <a:extLst>
                    <a:ext uri="{9D8B030D-6E8A-4147-A177-3AD203B41FA5}">
                      <a16:colId xmlns:a16="http://schemas.microsoft.com/office/drawing/2014/main" val="1016244342"/>
                    </a:ext>
                  </a:extLst>
                </a:gridCol>
                <a:gridCol w="1590033">
                  <a:extLst>
                    <a:ext uri="{9D8B030D-6E8A-4147-A177-3AD203B41FA5}">
                      <a16:colId xmlns:a16="http://schemas.microsoft.com/office/drawing/2014/main" val="942435757"/>
                    </a:ext>
                  </a:extLst>
                </a:gridCol>
                <a:gridCol w="1590033">
                  <a:extLst>
                    <a:ext uri="{9D8B030D-6E8A-4147-A177-3AD203B41FA5}">
                      <a16:colId xmlns:a16="http://schemas.microsoft.com/office/drawing/2014/main" val="784125996"/>
                    </a:ext>
                  </a:extLst>
                </a:gridCol>
              </a:tblGrid>
              <a:tr h="452807">
                <a:tc>
                  <a:txBody>
                    <a:bodyPr/>
                    <a:lstStyle/>
                    <a:p>
                      <a:pPr algn="ctr"/>
                      <a:r>
                        <a:rPr lang="en-GB" sz="1200" b="1" i="0" u="none" strike="noStrike" cap="none" dirty="0">
                          <a:solidFill>
                            <a:schemeClr val="tx1"/>
                          </a:solidFill>
                          <a:effectLst/>
                          <a:latin typeface="+mn-lt"/>
                          <a:ea typeface="+mn-ea"/>
                          <a:cs typeface="+mn-cs"/>
                          <a:sym typeface="Arial"/>
                        </a:rPr>
                        <a:t>Parallel File System Operations</a:t>
                      </a:r>
                    </a:p>
                    <a:p>
                      <a:pPr algn="ctr"/>
                      <a:br>
                        <a:rPr lang="en-GB" sz="1200" b="1" i="0" u="none" strike="noStrike" cap="none" dirty="0">
                          <a:solidFill>
                            <a:schemeClr val="tx1"/>
                          </a:solidFill>
                          <a:effectLst/>
                          <a:latin typeface="+mn-lt"/>
                          <a:ea typeface="+mn-ea"/>
                          <a:cs typeface="+mn-cs"/>
                          <a:sym typeface="Arial"/>
                        </a:rPr>
                      </a:br>
                      <a:endParaRPr lang="en-GB" sz="1200" b="1"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dirty="0">
                          <a:solidFill>
                            <a:schemeClr val="tx1"/>
                          </a:solidFill>
                        </a:rPr>
                        <a:t>Parallel Task Scheduling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u="none" strike="noStrike" cap="none" dirty="0">
                          <a:solidFill>
                            <a:schemeClr val="tx1"/>
                          </a:solidFill>
                          <a:effectLst/>
                          <a:latin typeface="+mn-lt"/>
                          <a:ea typeface="+mn-ea"/>
                          <a:cs typeface="+mn-cs"/>
                          <a:sym typeface="Arial"/>
                        </a:rPr>
                        <a:t>Parallel Memory Management</a:t>
                      </a:r>
                      <a:endParaRPr lang="en-GB"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u="none" strike="noStrike" cap="none" dirty="0">
                          <a:solidFill>
                            <a:schemeClr val="tx1"/>
                          </a:solidFill>
                          <a:effectLst/>
                          <a:latin typeface="+mn-lt"/>
                          <a:ea typeface="+mn-ea"/>
                          <a:cs typeface="+mn-cs"/>
                          <a:sym typeface="Arial"/>
                        </a:rPr>
                        <a:t>Parallel Page Replacement</a:t>
                      </a:r>
                      <a:endParaRPr lang="en-GB"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dirty="0">
                          <a:solidFill>
                            <a:schemeClr val="tx1"/>
                          </a:solidFill>
                        </a:rPr>
                        <a:t>Parallel I/O Operations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8536749"/>
                  </a:ext>
                </a:extLst>
              </a:tr>
              <a:tr h="1505609">
                <a:tc>
                  <a:txBody>
                    <a:bodyPr/>
                    <a:lstStyle/>
                    <a:p>
                      <a:pPr algn="ctr"/>
                      <a:r>
                        <a:rPr lang="en-GB" sz="1100" dirty="0"/>
                        <a:t>Parallel algorithms in file systems allow multiple threads or processes to read and write to different parts of a file simultaneously.</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GB" sz="1100" dirty="0"/>
                        <a:t>Parallel algorithms in task scheduling distribute the workload across multiple processors By allowing independent scheduling on different processors.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GB" sz="1100" dirty="0"/>
                        <a:t>Parallel algorithms optimize this process by enabling concurrent memory allocation and deallocation by multiple processes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GB" sz="1100" b="0" i="0" u="none" strike="noStrike" cap="none" dirty="0">
                          <a:solidFill>
                            <a:schemeClr val="dk1"/>
                          </a:solidFill>
                          <a:effectLst/>
                          <a:latin typeface="+mn-lt"/>
                          <a:ea typeface="+mn-ea"/>
                          <a:cs typeface="+mn-cs"/>
                          <a:sym typeface="Arial"/>
                        </a:rPr>
                        <a:t>Enhance efficiency by allowing multiple pages to be swapped simultaneously. Multiple threads can work on different parts of the page table.</a:t>
                      </a:r>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GB" sz="1100" b="0" i="0" u="none" strike="noStrike" cap="none" dirty="0">
                          <a:solidFill>
                            <a:schemeClr val="dk1"/>
                          </a:solidFill>
                          <a:effectLst/>
                          <a:latin typeface="+mn-lt"/>
                          <a:ea typeface="+mn-ea"/>
                          <a:cs typeface="+mn-cs"/>
                          <a:sym typeface="Arial"/>
                        </a:rPr>
                        <a:t>Parallel I/O algorithms enable concurrent execution of multiple I/O operations</a:t>
                      </a:r>
                      <a:r>
                        <a:rPr lang="en-US" sz="1100" b="0" i="0" u="none" strike="noStrike" cap="none" dirty="0">
                          <a:solidFill>
                            <a:schemeClr val="dk1"/>
                          </a:solidFill>
                          <a:effectLst/>
                          <a:latin typeface="+mn-lt"/>
                          <a:ea typeface="+mn-ea"/>
                          <a:cs typeface="+mn-cs"/>
                          <a:sym typeface="Arial"/>
                        </a:rPr>
                        <a:t>,</a:t>
                      </a:r>
                      <a:r>
                        <a:rPr lang="en-GB" sz="1100" b="0" i="0" u="none" strike="noStrike" cap="none" dirty="0">
                          <a:solidFill>
                            <a:schemeClr val="dk1"/>
                          </a:solidFill>
                          <a:effectLst/>
                          <a:latin typeface="+mn-lt"/>
                          <a:ea typeface="+mn-ea"/>
                          <a:cs typeface="+mn-cs"/>
                          <a:sym typeface="Arial"/>
                        </a:rPr>
                        <a:t>multiple threads can handle different I/O requests simultaneously.</a:t>
                      </a:r>
                      <a:endParaRPr lang="en-GB"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54545497"/>
                  </a:ext>
                </a:extLst>
              </a:tr>
            </a:tbl>
          </a:graphicData>
        </a:graphic>
      </p:graphicFrame>
    </p:spTree>
    <p:extLst>
      <p:ext uri="{BB962C8B-B14F-4D97-AF65-F5344CB8AC3E}">
        <p14:creationId xmlns:p14="http://schemas.microsoft.com/office/powerpoint/2010/main" val="36535072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09EA4BD-A099-84CE-9076-F7D17C783F26}"/>
              </a:ext>
            </a:extLst>
          </p:cNvPr>
          <p:cNvSpPr txBox="1"/>
          <p:nvPr/>
        </p:nvSpPr>
        <p:spPr>
          <a:xfrm>
            <a:off x="542692" y="449765"/>
            <a:ext cx="1851103" cy="338554"/>
          </a:xfrm>
          <a:prstGeom prst="rect">
            <a:avLst/>
          </a:prstGeom>
          <a:noFill/>
        </p:spPr>
        <p:txBody>
          <a:bodyPr wrap="square" rtlCol="0">
            <a:spAutoFit/>
          </a:bodyPr>
          <a:lstStyle/>
          <a:p>
            <a:r>
              <a:rPr lang="en-US" sz="1600" b="1" dirty="0"/>
              <a:t>5-Examples</a:t>
            </a:r>
            <a:endParaRPr lang="en-GB" sz="1600" b="1" dirty="0"/>
          </a:p>
        </p:txBody>
      </p:sp>
      <p:sp>
        <p:nvSpPr>
          <p:cNvPr id="8" name="TextBox 7">
            <a:extLst>
              <a:ext uri="{FF2B5EF4-FFF2-40B4-BE49-F238E27FC236}">
                <a16:creationId xmlns:a16="http://schemas.microsoft.com/office/drawing/2014/main" id="{1BFA7925-5AC1-51C0-FC69-CC631E05EA0D}"/>
              </a:ext>
            </a:extLst>
          </p:cNvPr>
          <p:cNvSpPr txBox="1"/>
          <p:nvPr/>
        </p:nvSpPr>
        <p:spPr>
          <a:xfrm>
            <a:off x="542692" y="810221"/>
            <a:ext cx="5187548" cy="276999"/>
          </a:xfrm>
          <a:prstGeom prst="rect">
            <a:avLst/>
          </a:prstGeom>
          <a:noFill/>
        </p:spPr>
        <p:txBody>
          <a:bodyPr wrap="square" rtlCol="0">
            <a:spAutoFit/>
          </a:bodyPr>
          <a:lstStyle/>
          <a:p>
            <a:r>
              <a:rPr lang="en-US" sz="1200" b="1" dirty="0">
                <a:solidFill>
                  <a:srgbClr val="2A826F"/>
                </a:solidFill>
              </a:rPr>
              <a:t>Parallel File System Example </a:t>
            </a:r>
            <a:r>
              <a:rPr lang="en-US" sz="1200" b="1" dirty="0">
                <a:solidFill>
                  <a:srgbClr val="2A826F"/>
                </a:solidFill>
                <a:sym typeface="Wingdings" panose="05000000000000000000" pitchFamily="2" charset="2"/>
              </a:rPr>
              <a:t> IBM’s Spectrum Scale :-</a:t>
            </a:r>
          </a:p>
        </p:txBody>
      </p:sp>
      <p:sp>
        <p:nvSpPr>
          <p:cNvPr id="9" name="TextBox 8">
            <a:extLst>
              <a:ext uri="{FF2B5EF4-FFF2-40B4-BE49-F238E27FC236}">
                <a16:creationId xmlns:a16="http://schemas.microsoft.com/office/drawing/2014/main" id="{9A466FA3-4002-23D9-62DB-FAA5646E6816}"/>
              </a:ext>
            </a:extLst>
          </p:cNvPr>
          <p:cNvSpPr txBox="1"/>
          <p:nvPr/>
        </p:nvSpPr>
        <p:spPr>
          <a:xfrm>
            <a:off x="542692" y="1087220"/>
            <a:ext cx="6363742" cy="612155"/>
          </a:xfrm>
          <a:prstGeom prst="rect">
            <a:avLst/>
          </a:prstGeom>
          <a:noFill/>
        </p:spPr>
        <p:txBody>
          <a:bodyPr wrap="square" rtlCol="0">
            <a:spAutoFit/>
          </a:bodyPr>
          <a:lstStyle/>
          <a:p>
            <a:pPr>
              <a:lnSpc>
                <a:spcPct val="150000"/>
              </a:lnSpc>
            </a:pPr>
            <a:r>
              <a:rPr lang="en-GB" sz="1200" dirty="0"/>
              <a:t>IBM’s GPFS/Spectrum Scale is a block-based parallel file system that uses blocks of adjustable width and dynamic metadata for information distribution</a:t>
            </a:r>
          </a:p>
        </p:txBody>
      </p:sp>
      <p:sp>
        <p:nvSpPr>
          <p:cNvPr id="10" name="TextBox 9">
            <a:extLst>
              <a:ext uri="{FF2B5EF4-FFF2-40B4-BE49-F238E27FC236}">
                <a16:creationId xmlns:a16="http://schemas.microsoft.com/office/drawing/2014/main" id="{B07DC6EE-271B-298F-E095-EA95418B9730}"/>
              </a:ext>
            </a:extLst>
          </p:cNvPr>
          <p:cNvSpPr txBox="1"/>
          <p:nvPr/>
        </p:nvSpPr>
        <p:spPr>
          <a:xfrm>
            <a:off x="542692" y="1736969"/>
            <a:ext cx="3842719" cy="276999"/>
          </a:xfrm>
          <a:prstGeom prst="rect">
            <a:avLst/>
          </a:prstGeom>
          <a:noFill/>
        </p:spPr>
        <p:txBody>
          <a:bodyPr wrap="none" rtlCol="0">
            <a:spAutoFit/>
          </a:bodyPr>
          <a:lstStyle/>
          <a:p>
            <a:r>
              <a:rPr lang="en-US" sz="1200" b="1" dirty="0">
                <a:solidFill>
                  <a:srgbClr val="2A826F"/>
                </a:solidFill>
                <a:latin typeface="+mj-lt"/>
              </a:rPr>
              <a:t>Parallel Task Scheduling Example </a:t>
            </a:r>
            <a:r>
              <a:rPr lang="en-US" sz="1200" b="1" dirty="0">
                <a:solidFill>
                  <a:srgbClr val="2A826F"/>
                </a:solidFill>
                <a:latin typeface="+mj-lt"/>
                <a:sym typeface="Wingdings" panose="05000000000000000000" pitchFamily="2" charset="2"/>
              </a:rPr>
              <a:t> </a:t>
            </a:r>
            <a:r>
              <a:rPr lang="en-GB" sz="1200" b="1" dirty="0">
                <a:solidFill>
                  <a:srgbClr val="2A826F"/>
                </a:solidFill>
                <a:latin typeface="+mj-lt"/>
                <a:sym typeface="Wingdings" panose="05000000000000000000" pitchFamily="2" charset="2"/>
              </a:rPr>
              <a:t>M</a:t>
            </a:r>
            <a:r>
              <a:rPr lang="en-GB" sz="1200" b="1" i="0" dirty="0">
                <a:solidFill>
                  <a:srgbClr val="2A826F"/>
                </a:solidFill>
                <a:effectLst/>
                <a:latin typeface="+mj-lt"/>
              </a:rPr>
              <a:t>ulti-Queue </a:t>
            </a:r>
            <a:endParaRPr lang="en-GB" sz="1200" b="1" dirty="0">
              <a:solidFill>
                <a:srgbClr val="2A826F"/>
              </a:solidFill>
              <a:latin typeface="+mj-lt"/>
            </a:endParaRPr>
          </a:p>
        </p:txBody>
      </p:sp>
      <p:sp>
        <p:nvSpPr>
          <p:cNvPr id="11" name="TextBox 10">
            <a:extLst>
              <a:ext uri="{FF2B5EF4-FFF2-40B4-BE49-F238E27FC236}">
                <a16:creationId xmlns:a16="http://schemas.microsoft.com/office/drawing/2014/main" id="{2C6FB1E6-507E-3133-F980-B59A500DA907}"/>
              </a:ext>
            </a:extLst>
          </p:cNvPr>
          <p:cNvSpPr txBox="1"/>
          <p:nvPr/>
        </p:nvSpPr>
        <p:spPr>
          <a:xfrm>
            <a:off x="542692" y="1950619"/>
            <a:ext cx="6957626" cy="889154"/>
          </a:xfrm>
          <a:prstGeom prst="rect">
            <a:avLst/>
          </a:prstGeom>
          <a:noFill/>
        </p:spPr>
        <p:txBody>
          <a:bodyPr wrap="square" rtlCol="0">
            <a:spAutoFit/>
          </a:bodyPr>
          <a:lstStyle/>
          <a:p>
            <a:pPr>
              <a:lnSpc>
                <a:spcPct val="150000"/>
              </a:lnSpc>
            </a:pPr>
            <a:r>
              <a:rPr lang="en-GB" sz="1200" dirty="0"/>
              <a:t>Each queue in the multi-level structure can be viewed as a separate parallel entity. Processes within the same priority level (queue) can be scheduled concurrently, making this approach a form of parallel task scheduling</a:t>
            </a:r>
          </a:p>
        </p:txBody>
      </p:sp>
      <p:sp>
        <p:nvSpPr>
          <p:cNvPr id="16" name="TextBox 15">
            <a:extLst>
              <a:ext uri="{FF2B5EF4-FFF2-40B4-BE49-F238E27FC236}">
                <a16:creationId xmlns:a16="http://schemas.microsoft.com/office/drawing/2014/main" id="{FC948390-CB2C-FB45-1550-44FDBC23D027}"/>
              </a:ext>
            </a:extLst>
          </p:cNvPr>
          <p:cNvSpPr txBox="1"/>
          <p:nvPr/>
        </p:nvSpPr>
        <p:spPr>
          <a:xfrm>
            <a:off x="542692" y="2843830"/>
            <a:ext cx="6133171" cy="276999"/>
          </a:xfrm>
          <a:prstGeom prst="rect">
            <a:avLst/>
          </a:prstGeom>
          <a:noFill/>
        </p:spPr>
        <p:txBody>
          <a:bodyPr wrap="square" rtlCol="0">
            <a:spAutoFit/>
          </a:bodyPr>
          <a:lstStyle/>
          <a:p>
            <a:r>
              <a:rPr lang="en-GB" sz="1200" b="1" i="0" u="none" strike="noStrike" cap="none" dirty="0">
                <a:solidFill>
                  <a:srgbClr val="2A826F"/>
                </a:solidFill>
                <a:effectLst/>
                <a:latin typeface="+mj-lt"/>
                <a:ea typeface="+mn-ea"/>
                <a:cs typeface="+mn-cs"/>
                <a:sym typeface="Arial"/>
              </a:rPr>
              <a:t>Parallel Memory Management Example </a:t>
            </a:r>
            <a:r>
              <a:rPr lang="en-GB" sz="1200" b="1" i="0" u="none" strike="noStrike" cap="none" dirty="0">
                <a:solidFill>
                  <a:srgbClr val="2A826F"/>
                </a:solidFill>
                <a:effectLst/>
                <a:latin typeface="+mj-lt"/>
                <a:ea typeface="+mn-ea"/>
                <a:cs typeface="+mn-cs"/>
                <a:sym typeface="Wingdings" panose="05000000000000000000" pitchFamily="2" charset="2"/>
              </a:rPr>
              <a:t>Buddy Memory Allocation</a:t>
            </a:r>
            <a:endParaRPr lang="en-GB" sz="1200" b="1" dirty="0">
              <a:solidFill>
                <a:srgbClr val="2A826F"/>
              </a:solidFill>
              <a:latin typeface="+mj-lt"/>
            </a:endParaRPr>
          </a:p>
        </p:txBody>
      </p:sp>
      <p:sp>
        <p:nvSpPr>
          <p:cNvPr id="17" name="TextBox 16">
            <a:extLst>
              <a:ext uri="{FF2B5EF4-FFF2-40B4-BE49-F238E27FC236}">
                <a16:creationId xmlns:a16="http://schemas.microsoft.com/office/drawing/2014/main" id="{917CBF28-FE90-FE21-25A9-7615CAE3FF94}"/>
              </a:ext>
            </a:extLst>
          </p:cNvPr>
          <p:cNvSpPr txBox="1"/>
          <p:nvPr/>
        </p:nvSpPr>
        <p:spPr>
          <a:xfrm>
            <a:off x="542692" y="3052334"/>
            <a:ext cx="6957626" cy="889154"/>
          </a:xfrm>
          <a:prstGeom prst="rect">
            <a:avLst/>
          </a:prstGeom>
          <a:noFill/>
        </p:spPr>
        <p:txBody>
          <a:bodyPr wrap="square" rtlCol="0">
            <a:spAutoFit/>
          </a:bodyPr>
          <a:lstStyle/>
          <a:p>
            <a:pPr>
              <a:lnSpc>
                <a:spcPct val="150000"/>
              </a:lnSpc>
            </a:pPr>
            <a:r>
              <a:rPr lang="en-GB" sz="1200" dirty="0"/>
              <a:t>Memory is partitioned into blocks, and each block is paired with its buddy. </a:t>
            </a:r>
          </a:p>
          <a:p>
            <a:pPr>
              <a:lnSpc>
                <a:spcPct val="150000"/>
              </a:lnSpc>
            </a:pPr>
            <a:r>
              <a:rPr lang="en-GB" sz="1200" dirty="0"/>
              <a:t>When a request for memory is made, the system allocates the smallest available block that fits the requested size. Upon deallocation, the system coalesces adjacent free blocks.</a:t>
            </a:r>
          </a:p>
        </p:txBody>
      </p:sp>
    </p:spTree>
    <p:extLst>
      <p:ext uri="{BB962C8B-B14F-4D97-AF65-F5344CB8AC3E}">
        <p14:creationId xmlns:p14="http://schemas.microsoft.com/office/powerpoint/2010/main" val="20978701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01FC1-3106-296E-1A3D-5970D492542F}"/>
              </a:ext>
            </a:extLst>
          </p:cNvPr>
          <p:cNvSpPr txBox="1"/>
          <p:nvPr/>
        </p:nvSpPr>
        <p:spPr>
          <a:xfrm>
            <a:off x="1209040" y="487680"/>
            <a:ext cx="6725920" cy="400110"/>
          </a:xfrm>
          <a:prstGeom prst="rect">
            <a:avLst/>
          </a:prstGeom>
          <a:noFill/>
        </p:spPr>
        <p:txBody>
          <a:bodyPr wrap="square" rtlCol="0">
            <a:spAutoFit/>
          </a:bodyPr>
          <a:lstStyle/>
          <a:p>
            <a:pPr algn="ctr"/>
            <a:r>
              <a:rPr lang="en-US" sz="2000" b="1" dirty="0">
                <a:latin typeface="Sora" panose="020B0604020202020204" charset="0"/>
                <a:cs typeface="Sora" panose="020B0604020202020204" charset="0"/>
              </a:rPr>
              <a:t>Synchronization and Concurrency</a:t>
            </a:r>
          </a:p>
        </p:txBody>
      </p:sp>
      <p:sp>
        <p:nvSpPr>
          <p:cNvPr id="3" name="TextBox 2">
            <a:extLst>
              <a:ext uri="{FF2B5EF4-FFF2-40B4-BE49-F238E27FC236}">
                <a16:creationId xmlns:a16="http://schemas.microsoft.com/office/drawing/2014/main" id="{7C4B39A2-54E5-0B28-782C-A9E99E4D7B03}"/>
              </a:ext>
            </a:extLst>
          </p:cNvPr>
          <p:cNvSpPr txBox="1"/>
          <p:nvPr/>
        </p:nvSpPr>
        <p:spPr>
          <a:xfrm>
            <a:off x="751840" y="1309866"/>
            <a:ext cx="7640320" cy="2523768"/>
          </a:xfrm>
          <a:prstGeom prst="rect">
            <a:avLst/>
          </a:prstGeom>
          <a:noFill/>
        </p:spPr>
        <p:txBody>
          <a:bodyPr wrap="square" rtlCol="0">
            <a:spAutoFit/>
          </a:bodyPr>
          <a:lstStyle/>
          <a:p>
            <a:r>
              <a:rPr lang="en-US" sz="1800" kern="100" dirty="0">
                <a:effectLst/>
                <a:latin typeface="Sora" panose="020B0604020202020204" charset="0"/>
                <a:ea typeface="Calibri" panose="020F0502020204030204" pitchFamily="34" charset="0"/>
                <a:cs typeface="Sora" panose="020B0604020202020204" charset="0"/>
              </a:rPr>
              <a:t>Syncing is a common element of our everyday interactions with other individuals. you and your spouse may need to coordinate who gets to take the car, buys the groceries, cleans up after the trash, drops the kids off at school, and uses the one computer you have. If you and your neighbor share a yard and your neighbor has a dog and you have a cat, you might want to work together to make sure that neither pet is ever in the yard at the same time.</a:t>
            </a:r>
          </a:p>
          <a:p>
            <a:endParaRPr lang="en-US" dirty="0"/>
          </a:p>
        </p:txBody>
      </p:sp>
      <p:pic>
        <p:nvPicPr>
          <p:cNvPr id="1026" name="Picture 2" descr="Why is time synchronization so important?">
            <a:extLst>
              <a:ext uri="{FF2B5EF4-FFF2-40B4-BE49-F238E27FC236}">
                <a16:creationId xmlns:a16="http://schemas.microsoft.com/office/drawing/2014/main" id="{00667F1B-AFD3-CE16-A52D-9A7D76581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0506" y="3247834"/>
            <a:ext cx="2221653" cy="1285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2927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13BDAC-CFDD-7D55-AD30-44A346BF5F05}"/>
              </a:ext>
            </a:extLst>
          </p:cNvPr>
          <p:cNvSpPr txBox="1"/>
          <p:nvPr/>
        </p:nvSpPr>
        <p:spPr>
          <a:xfrm>
            <a:off x="904240" y="711200"/>
            <a:ext cx="7335520" cy="2800767"/>
          </a:xfrm>
          <a:prstGeom prst="rect">
            <a:avLst/>
          </a:prstGeom>
          <a:noFill/>
        </p:spPr>
        <p:txBody>
          <a:bodyPr wrap="square" rtlCol="0">
            <a:spAutoFit/>
          </a:bodyPr>
          <a:lstStyle/>
          <a:p>
            <a:r>
              <a:rPr lang="en-US" sz="1800" kern="100" dirty="0">
                <a:effectLst/>
                <a:latin typeface="Sora" panose="020B0604020202020204" charset="0"/>
                <a:ea typeface="Calibri" panose="020F0502020204030204" pitchFamily="34" charset="0"/>
                <a:cs typeface="Sora" panose="020B0604020202020204" charset="0"/>
              </a:rPr>
              <a:t>All the above examples for synchronization between people have corresponding examples for synchronization between computers. Synchronization is needed in all systems and environments where several processors can be active at the same time. Without proper synchronization, the integrity of the data may be destroyed if two computers (or processors) update a common ﬁle at the same time, and as a result, deposits and withdrawals could be lost, conﬁrmed reservations might have disappeared, etc.</a:t>
            </a:r>
          </a:p>
          <a:p>
            <a:endParaRPr lang="en-US" dirty="0"/>
          </a:p>
        </p:txBody>
      </p:sp>
      <p:pic>
        <p:nvPicPr>
          <p:cNvPr id="6" name="Picture 5" descr="A diagram of a data&#10;&#10;Description automatically generated">
            <a:extLst>
              <a:ext uri="{FF2B5EF4-FFF2-40B4-BE49-F238E27FC236}">
                <a16:creationId xmlns:a16="http://schemas.microsoft.com/office/drawing/2014/main" id="{8EA74CCF-8A8F-EF88-2EDD-F8C56DEE9E96}"/>
              </a:ext>
            </a:extLst>
          </p:cNvPr>
          <p:cNvPicPr>
            <a:picLocks noChangeAspect="1"/>
          </p:cNvPicPr>
          <p:nvPr/>
        </p:nvPicPr>
        <p:blipFill>
          <a:blip r:embed="rId2"/>
          <a:stretch>
            <a:fillRect/>
          </a:stretch>
        </p:blipFill>
        <p:spPr>
          <a:xfrm>
            <a:off x="2331931" y="3274846"/>
            <a:ext cx="4480137" cy="1320859"/>
          </a:xfrm>
          <a:prstGeom prst="rect">
            <a:avLst/>
          </a:prstGeom>
        </p:spPr>
      </p:pic>
    </p:spTree>
    <p:extLst>
      <p:ext uri="{BB962C8B-B14F-4D97-AF65-F5344CB8AC3E}">
        <p14:creationId xmlns:p14="http://schemas.microsoft.com/office/powerpoint/2010/main" val="12283089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3A31DC-A8D4-FA7E-7165-845584545175}"/>
              </a:ext>
            </a:extLst>
          </p:cNvPr>
          <p:cNvSpPr txBox="1"/>
          <p:nvPr/>
        </p:nvSpPr>
        <p:spPr>
          <a:xfrm>
            <a:off x="836507" y="697543"/>
            <a:ext cx="7470986" cy="923330"/>
          </a:xfrm>
          <a:prstGeom prst="rect">
            <a:avLst/>
          </a:prstGeom>
          <a:noFill/>
        </p:spPr>
        <p:txBody>
          <a:bodyPr wrap="square" rtlCol="0">
            <a:spAutoFit/>
          </a:bodyPr>
          <a:lstStyle/>
          <a:p>
            <a:r>
              <a:rPr lang="en-US" sz="1800" dirty="0">
                <a:effectLst/>
                <a:latin typeface="Sora" panose="020B0604020202020204" charset="0"/>
                <a:ea typeface="Calibri" panose="020F0502020204030204" pitchFamily="34" charset="0"/>
                <a:cs typeface="Sora" panose="020B0604020202020204" charset="0"/>
              </a:rPr>
              <a:t>achieving synchronization between computers (processors) is challenging and difﬁcult. The reason is that computers communicate with each other in a very restricted way.</a:t>
            </a:r>
            <a:endParaRPr lang="en-US" dirty="0">
              <a:latin typeface="Sora" panose="020B0604020202020204" charset="0"/>
              <a:cs typeface="Sora" panose="020B0604020202020204" charset="0"/>
            </a:endParaRPr>
          </a:p>
        </p:txBody>
      </p:sp>
      <p:sp>
        <p:nvSpPr>
          <p:cNvPr id="3" name="TextBox 2">
            <a:extLst>
              <a:ext uri="{FF2B5EF4-FFF2-40B4-BE49-F238E27FC236}">
                <a16:creationId xmlns:a16="http://schemas.microsoft.com/office/drawing/2014/main" id="{83E3492D-D727-C662-9043-46BE9172545D}"/>
              </a:ext>
            </a:extLst>
          </p:cNvPr>
          <p:cNvSpPr txBox="1"/>
          <p:nvPr/>
        </p:nvSpPr>
        <p:spPr>
          <a:xfrm>
            <a:off x="836507" y="1853937"/>
            <a:ext cx="7200053" cy="646331"/>
          </a:xfrm>
          <a:prstGeom prst="rect">
            <a:avLst/>
          </a:prstGeom>
          <a:noFill/>
        </p:spPr>
        <p:txBody>
          <a:bodyPr wrap="square" rtlCol="0">
            <a:spAutoFit/>
          </a:bodyPr>
          <a:lstStyle/>
          <a:p>
            <a:r>
              <a:rPr lang="en-US" sz="1800" dirty="0">
                <a:latin typeface="Sora" panose="020B0604020202020204" charset="0"/>
                <a:cs typeface="Sora" panose="020B0604020202020204" charset="0"/>
              </a:rPr>
              <a:t>the problem we are tying to solve is </a:t>
            </a:r>
            <a:r>
              <a:rPr lang="en-US" sz="1800" b="1" i="0" dirty="0">
                <a:solidFill>
                  <a:srgbClr val="222222"/>
                </a:solidFill>
                <a:effectLst/>
                <a:latin typeface="Sora" panose="020B0604020202020204" charset="0"/>
                <a:cs typeface="Sora" panose="020B0604020202020204" charset="0"/>
              </a:rPr>
              <a:t>Process Synchronization.</a:t>
            </a:r>
          </a:p>
        </p:txBody>
      </p:sp>
      <p:sp>
        <p:nvSpPr>
          <p:cNvPr id="4" name="TextBox 3">
            <a:extLst>
              <a:ext uri="{FF2B5EF4-FFF2-40B4-BE49-F238E27FC236}">
                <a16:creationId xmlns:a16="http://schemas.microsoft.com/office/drawing/2014/main" id="{C1EA79E6-7D7D-9DA7-CC1D-C19E051F0B2A}"/>
              </a:ext>
            </a:extLst>
          </p:cNvPr>
          <p:cNvSpPr txBox="1"/>
          <p:nvPr/>
        </p:nvSpPr>
        <p:spPr>
          <a:xfrm>
            <a:off x="892387" y="2966397"/>
            <a:ext cx="7359226" cy="923330"/>
          </a:xfrm>
          <a:prstGeom prst="rect">
            <a:avLst/>
          </a:prstGeom>
          <a:noFill/>
        </p:spPr>
        <p:txBody>
          <a:bodyPr wrap="square" rtlCol="0">
            <a:spAutoFit/>
          </a:bodyPr>
          <a:lstStyle/>
          <a:p>
            <a:r>
              <a:rPr lang="en-US" sz="1800" b="1" i="0" dirty="0">
                <a:solidFill>
                  <a:srgbClr val="222222"/>
                </a:solidFill>
                <a:effectLst/>
                <a:latin typeface="Sora" panose="020B0604020202020204" charset="0"/>
                <a:cs typeface="Sora" panose="020B0604020202020204" charset="0"/>
              </a:rPr>
              <a:t>Process Synchronization</a:t>
            </a:r>
            <a:r>
              <a:rPr lang="en-US" sz="1800" b="0" i="0" dirty="0">
                <a:solidFill>
                  <a:srgbClr val="222222"/>
                </a:solidFill>
                <a:effectLst/>
                <a:latin typeface="Sora" panose="020B0604020202020204" charset="0"/>
                <a:cs typeface="Sora" panose="020B0604020202020204" charset="0"/>
              </a:rPr>
              <a:t> is the task of coordinating the execution of processes in a way that no two processes can have access to the same shared data and resources.</a:t>
            </a:r>
            <a:endParaRPr lang="en-US" sz="1800" dirty="0">
              <a:latin typeface="Sora" panose="020B0604020202020204" charset="0"/>
              <a:cs typeface="Sora" panose="020B0604020202020204" charset="0"/>
            </a:endParaRPr>
          </a:p>
        </p:txBody>
      </p:sp>
    </p:spTree>
    <p:extLst>
      <p:ext uri="{BB962C8B-B14F-4D97-AF65-F5344CB8AC3E}">
        <p14:creationId xmlns:p14="http://schemas.microsoft.com/office/powerpoint/2010/main" val="36695531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3C9DD2-ACEC-C1B7-8BF3-4E1760F56E92}"/>
              </a:ext>
            </a:extLst>
          </p:cNvPr>
          <p:cNvSpPr txBox="1"/>
          <p:nvPr/>
        </p:nvSpPr>
        <p:spPr>
          <a:xfrm>
            <a:off x="880533" y="717973"/>
            <a:ext cx="7382934" cy="1477328"/>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A </a:t>
            </a:r>
            <a:r>
              <a:rPr lang="en-US" sz="1800" dirty="0">
                <a:effectLst/>
                <a:latin typeface="Sora" panose="020B0604020202020204" charset="0"/>
                <a:ea typeface="Calibri" panose="020F0502020204030204" pitchFamily="34" charset="0"/>
                <a:cs typeface="Sora" panose="020B0604020202020204" charset="0"/>
              </a:rPr>
              <a:t>concurrent system is a collection of processors that communicate by reading and writing from a shared memory. A process corresponds to a given computation. That is given some program, its execution is a process. A process runs on a processor, which is the physical hardware.</a:t>
            </a:r>
            <a:endParaRPr lang="en-US" dirty="0">
              <a:latin typeface="Sora" panose="020B0604020202020204" charset="0"/>
              <a:cs typeface="Sora" panose="020B0604020202020204" charset="0"/>
            </a:endParaRPr>
          </a:p>
        </p:txBody>
      </p:sp>
      <p:sp>
        <p:nvSpPr>
          <p:cNvPr id="3" name="TextBox 2">
            <a:extLst>
              <a:ext uri="{FF2B5EF4-FFF2-40B4-BE49-F238E27FC236}">
                <a16:creationId xmlns:a16="http://schemas.microsoft.com/office/drawing/2014/main" id="{4C916727-E6FB-D963-1150-9C017EC563C1}"/>
              </a:ext>
            </a:extLst>
          </p:cNvPr>
          <p:cNvSpPr txBox="1"/>
          <p:nvPr/>
        </p:nvSpPr>
        <p:spPr>
          <a:xfrm>
            <a:off x="938106" y="2336800"/>
            <a:ext cx="7267787" cy="1200329"/>
          </a:xfrm>
          <a:prstGeom prst="rect">
            <a:avLst/>
          </a:prstGeom>
          <a:noFill/>
        </p:spPr>
        <p:txBody>
          <a:bodyPr wrap="square" rtlCol="0">
            <a:spAutoFit/>
          </a:bodyPr>
          <a:lstStyle/>
          <a:p>
            <a:r>
              <a:rPr lang="en-US" sz="1800" dirty="0">
                <a:effectLst/>
                <a:latin typeface="Sora" panose="020B0604020202020204" charset="0"/>
                <a:ea typeface="Calibri" panose="020F0502020204030204" pitchFamily="34" charset="0"/>
                <a:cs typeface="Sora" panose="020B0604020202020204" charset="0"/>
              </a:rPr>
              <a:t>Several processes can run on the same processor although in such a case only one of them may be active at any given time. Real concurrency is achieved when several processes are running simultaneously on several processors.</a:t>
            </a:r>
            <a:endParaRPr lang="en-US" dirty="0">
              <a:latin typeface="Sora" panose="020B0604020202020204" charset="0"/>
              <a:cs typeface="Sora" panose="020B0604020202020204" charset="0"/>
            </a:endParaRPr>
          </a:p>
        </p:txBody>
      </p:sp>
    </p:spTree>
    <p:extLst>
      <p:ext uri="{BB962C8B-B14F-4D97-AF65-F5344CB8AC3E}">
        <p14:creationId xmlns:p14="http://schemas.microsoft.com/office/powerpoint/2010/main" val="28954328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E0FE374-9BBD-1187-6533-ADE804356CCF}"/>
              </a:ext>
            </a:extLst>
          </p:cNvPr>
          <p:cNvSpPr txBox="1"/>
          <p:nvPr/>
        </p:nvSpPr>
        <p:spPr>
          <a:xfrm>
            <a:off x="684106" y="751839"/>
            <a:ext cx="6380480" cy="384721"/>
          </a:xfrm>
          <a:prstGeom prst="rect">
            <a:avLst/>
          </a:prstGeom>
          <a:noFill/>
        </p:spPr>
        <p:txBody>
          <a:bodyPr wrap="square" rtlCol="0">
            <a:spAutoFit/>
          </a:bodyPr>
          <a:lstStyle/>
          <a:p>
            <a:r>
              <a:rPr lang="en-US" sz="1900" b="1" i="0" dirty="0">
                <a:solidFill>
                  <a:srgbClr val="222222"/>
                </a:solidFill>
                <a:effectLst/>
                <a:latin typeface="Sora" panose="020B0604020202020204" charset="0"/>
                <a:cs typeface="Sora" panose="020B0604020202020204" charset="0"/>
              </a:rPr>
              <a:t>Process Synchronization algorithms examples: -</a:t>
            </a:r>
            <a:endParaRPr lang="en-US" sz="1900" dirty="0"/>
          </a:p>
        </p:txBody>
      </p:sp>
      <p:sp>
        <p:nvSpPr>
          <p:cNvPr id="9" name="TextBox 8">
            <a:extLst>
              <a:ext uri="{FF2B5EF4-FFF2-40B4-BE49-F238E27FC236}">
                <a16:creationId xmlns:a16="http://schemas.microsoft.com/office/drawing/2014/main" id="{F191FC99-ECDF-C42D-0180-5A9854F1E6D4}"/>
              </a:ext>
            </a:extLst>
          </p:cNvPr>
          <p:cNvSpPr txBox="1"/>
          <p:nvPr/>
        </p:nvSpPr>
        <p:spPr>
          <a:xfrm>
            <a:off x="765387" y="1317146"/>
            <a:ext cx="7694507" cy="954107"/>
          </a:xfrm>
          <a:prstGeom prst="rect">
            <a:avLst/>
          </a:prstGeom>
          <a:noFill/>
        </p:spPr>
        <p:txBody>
          <a:bodyPr wrap="square" rtlCol="0">
            <a:spAutoFit/>
          </a:bodyPr>
          <a:lstStyle/>
          <a:p>
            <a:r>
              <a:rPr lang="en-US" b="1" i="0" dirty="0">
                <a:effectLst/>
                <a:latin typeface="Sora" panose="020B0604020202020204" charset="0"/>
                <a:cs typeface="Sora" panose="020B0604020202020204" charset="0"/>
              </a:rPr>
              <a:t>Mutex:</a:t>
            </a:r>
          </a:p>
          <a:p>
            <a:r>
              <a:rPr lang="en-US" dirty="0">
                <a:latin typeface="Sora" panose="020B0604020202020204" charset="0"/>
                <a:cs typeface="Sora" panose="020B0604020202020204" charset="0"/>
              </a:rPr>
              <a:t>short for mutual exclusion, is a synchronization primitive that allows only one process at a time to access a shared resource. It is implemented using binary semaphores with operations like wait and signal.</a:t>
            </a:r>
          </a:p>
        </p:txBody>
      </p:sp>
      <p:sp>
        <p:nvSpPr>
          <p:cNvPr id="10" name="TextBox 9">
            <a:extLst>
              <a:ext uri="{FF2B5EF4-FFF2-40B4-BE49-F238E27FC236}">
                <a16:creationId xmlns:a16="http://schemas.microsoft.com/office/drawing/2014/main" id="{EAFD5472-9331-3942-F4CE-C987A48FB389}"/>
              </a:ext>
            </a:extLst>
          </p:cNvPr>
          <p:cNvSpPr txBox="1"/>
          <p:nvPr/>
        </p:nvSpPr>
        <p:spPr>
          <a:xfrm>
            <a:off x="765387" y="2812589"/>
            <a:ext cx="7599681" cy="1169551"/>
          </a:xfrm>
          <a:prstGeom prst="rect">
            <a:avLst/>
          </a:prstGeom>
          <a:noFill/>
        </p:spPr>
        <p:txBody>
          <a:bodyPr wrap="square" rtlCol="0">
            <a:spAutoFit/>
          </a:bodyPr>
          <a:lstStyle/>
          <a:p>
            <a:r>
              <a:rPr lang="en-US" b="1" i="0" dirty="0">
                <a:effectLst/>
                <a:latin typeface="Sora" panose="020B0604020202020204" charset="0"/>
                <a:cs typeface="Sora" panose="020B0604020202020204" charset="0"/>
              </a:rPr>
              <a:t>Monitors:</a:t>
            </a:r>
          </a:p>
          <a:p>
            <a:r>
              <a:rPr lang="en-US" i="0" dirty="0">
                <a:effectLst/>
                <a:latin typeface="Sora" panose="020B0604020202020204" charset="0"/>
                <a:cs typeface="Sora" panose="020B0604020202020204" charset="0"/>
              </a:rPr>
              <a:t> are high-level synchronization constructs that encapsulate shared data and procedures that operate on the data. Only one process can execute a procedure within a monitor at a time, ensuring exclusive access to shared resources.</a:t>
            </a:r>
          </a:p>
          <a:p>
            <a:endParaRPr lang="en-US" dirty="0"/>
          </a:p>
        </p:txBody>
      </p:sp>
    </p:spTree>
    <p:extLst>
      <p:ext uri="{BB962C8B-B14F-4D97-AF65-F5344CB8AC3E}">
        <p14:creationId xmlns:p14="http://schemas.microsoft.com/office/powerpoint/2010/main" val="9576452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D40F28-24CC-499B-4CAC-0E0B728D7CEF}"/>
              </a:ext>
            </a:extLst>
          </p:cNvPr>
          <p:cNvPicPr>
            <a:picLocks noChangeAspect="1"/>
          </p:cNvPicPr>
          <p:nvPr/>
        </p:nvPicPr>
        <p:blipFill>
          <a:blip r:embed="rId2"/>
          <a:stretch>
            <a:fillRect/>
          </a:stretch>
        </p:blipFill>
        <p:spPr>
          <a:xfrm>
            <a:off x="645835" y="401389"/>
            <a:ext cx="7852329" cy="816935"/>
          </a:xfrm>
          <a:prstGeom prst="rect">
            <a:avLst/>
          </a:prstGeom>
        </p:spPr>
      </p:pic>
      <p:sp>
        <p:nvSpPr>
          <p:cNvPr id="7" name="Subtitle 12">
            <a:extLst>
              <a:ext uri="{FF2B5EF4-FFF2-40B4-BE49-F238E27FC236}">
                <a16:creationId xmlns:a16="http://schemas.microsoft.com/office/drawing/2014/main" id="{08348F61-C3DE-41C3-0BB6-6FAA490550E5}"/>
              </a:ext>
            </a:extLst>
          </p:cNvPr>
          <p:cNvSpPr txBox="1">
            <a:spLocks/>
          </p:cNvSpPr>
          <p:nvPr/>
        </p:nvSpPr>
        <p:spPr>
          <a:xfrm>
            <a:off x="645835" y="1861789"/>
            <a:ext cx="4692059" cy="141992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Nirmala UI" panose="020B0502040204020203" pitchFamily="34" charset="0"/>
                <a:ea typeface="Nirmala UI" panose="020B0502040204020203" pitchFamily="34" charset="0"/>
                <a:cs typeface="Nirmala UI" panose="020B0502040204020203" pitchFamily="34" charset="0"/>
              </a:rPr>
              <a:t>eXtremeDB</a:t>
            </a:r>
            <a:r>
              <a:rPr lang="en-US" sz="1800" b="1" dirty="0">
                <a:latin typeface="Nirmala UI" panose="020B0502040204020203" pitchFamily="34" charset="0"/>
                <a:ea typeface="Nirmala UI" panose="020B0502040204020203" pitchFamily="34" charset="0"/>
                <a:cs typeface="Nirmala UI" panose="020B0502040204020203" pitchFamily="34" charset="0"/>
              </a:rPr>
              <a:t> allows two or more processes in a multi-processing operating environment (for example, Linux and Windows platforms) to share a common database.</a:t>
            </a:r>
          </a:p>
        </p:txBody>
      </p:sp>
    </p:spTree>
    <p:extLst>
      <p:ext uri="{BB962C8B-B14F-4D97-AF65-F5344CB8AC3E}">
        <p14:creationId xmlns:p14="http://schemas.microsoft.com/office/powerpoint/2010/main" val="7409396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B20CD8-5025-DF67-85B6-E33F801EE46A}"/>
              </a:ext>
            </a:extLst>
          </p:cNvPr>
          <p:cNvSpPr txBox="1"/>
          <p:nvPr/>
        </p:nvSpPr>
        <p:spPr>
          <a:xfrm>
            <a:off x="616478" y="674939"/>
            <a:ext cx="7880751" cy="3354765"/>
          </a:xfrm>
          <a:prstGeom prst="rect">
            <a:avLst/>
          </a:prstGeom>
          <a:noFill/>
        </p:spPr>
        <p:txBody>
          <a:bodyPr wrap="square" rtlCol="0">
            <a:spAutoFit/>
          </a:bodyPr>
          <a:lstStyle/>
          <a:p>
            <a:r>
              <a:rPr lang="en-US" sz="1800" b="1" dirty="0">
                <a:solidFill>
                  <a:schemeClr val="bg2">
                    <a:lumMod val="50000"/>
                  </a:schemeClr>
                </a:solidFill>
                <a:latin typeface="Aptos" panose="020B0004020202020204" pitchFamily="34" charset="0"/>
              </a:rPr>
              <a:t>Overview</a:t>
            </a:r>
          </a:p>
          <a:p>
            <a:endParaRPr lang="en-US" sz="1800" b="1" dirty="0">
              <a:solidFill>
                <a:schemeClr val="bg2">
                  <a:lumMod val="50000"/>
                </a:schemeClr>
              </a:solidFill>
              <a:latin typeface="Aptos" panose="020B0004020202020204" pitchFamily="34" charset="0"/>
            </a:endParaRPr>
          </a:p>
          <a:p>
            <a:r>
              <a:rPr lang="en-US" sz="1600" b="1" dirty="0">
                <a:latin typeface="Aptos" panose="020B0004020202020204" pitchFamily="34" charset="0"/>
              </a:rPr>
              <a:t>in order to share the data between multiple processes, the database must be created in shared memory. Multiple threads within a process share the memory of that process. The shared memory that is used by the </a:t>
            </a:r>
            <a:r>
              <a:rPr lang="en-US" sz="1600" b="1" dirty="0" err="1">
                <a:latin typeface="Aptos" panose="020B0004020202020204" pitchFamily="34" charset="0"/>
              </a:rPr>
              <a:t>eXtremeDB</a:t>
            </a:r>
            <a:r>
              <a:rPr lang="en-US" sz="1600" b="1" dirty="0">
                <a:latin typeface="Aptos" panose="020B0004020202020204" pitchFamily="34" charset="0"/>
              </a:rPr>
              <a:t> runtime is architecture and operating system dependent. In some environments, the </a:t>
            </a:r>
            <a:r>
              <a:rPr lang="en-US" sz="1600" b="1" dirty="0" err="1">
                <a:latin typeface="Aptos" panose="020B0004020202020204" pitchFamily="34" charset="0"/>
              </a:rPr>
              <a:t>eXtremeDB</a:t>
            </a:r>
            <a:r>
              <a:rPr lang="en-US" sz="1600" b="1" dirty="0">
                <a:latin typeface="Aptos" panose="020B0004020202020204" pitchFamily="34" charset="0"/>
              </a:rPr>
              <a:t> runtime uses a System V shared memory mechanism (for example, Sun Solaris and Linux) while for others it uses POSIX style shared memory. On Microsoft Windows platforms there is yet another shared memory mechanism. When the database is created, the runtime allocates two shared memory segments: one for the </a:t>
            </a:r>
            <a:r>
              <a:rPr lang="en-US" sz="1600" b="1" dirty="0" err="1">
                <a:latin typeface="Aptos" panose="020B0004020202020204" pitchFamily="34" charset="0"/>
              </a:rPr>
              <a:t>eXtremeDB</a:t>
            </a:r>
            <a:r>
              <a:rPr lang="en-US" sz="1600" b="1" dirty="0">
                <a:latin typeface="Aptos" panose="020B0004020202020204" pitchFamily="34" charset="0"/>
              </a:rPr>
              <a:t> “registry” that keeps information about all database instances created on the machine, and another segment for the data itself. All database operations are then done via </a:t>
            </a:r>
            <a:r>
              <a:rPr lang="en-US" sz="1600" b="1" dirty="0" err="1">
                <a:latin typeface="Aptos" panose="020B0004020202020204" pitchFamily="34" charset="0"/>
              </a:rPr>
              <a:t>eXtremeDB</a:t>
            </a:r>
            <a:r>
              <a:rPr lang="en-US" sz="1600" b="1" dirty="0">
                <a:latin typeface="Aptos" panose="020B0004020202020204" pitchFamily="34" charset="0"/>
              </a:rPr>
              <a:t> standard interfaces.</a:t>
            </a:r>
          </a:p>
        </p:txBody>
      </p:sp>
    </p:spTree>
    <p:extLst>
      <p:ext uri="{BB962C8B-B14F-4D97-AF65-F5344CB8AC3E}">
        <p14:creationId xmlns:p14="http://schemas.microsoft.com/office/powerpoint/2010/main" val="19193554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A1E8BD9-0E05-5D3A-869A-11E9CFCFFA44}"/>
              </a:ext>
            </a:extLst>
          </p:cNvPr>
          <p:cNvSpPr>
            <a:spLocks noGrp="1"/>
          </p:cNvSpPr>
          <p:nvPr>
            <p:ph type="subTitle" idx="1"/>
          </p:nvPr>
        </p:nvSpPr>
        <p:spPr>
          <a:xfrm>
            <a:off x="4118517" y="1965805"/>
            <a:ext cx="4386146" cy="841389"/>
          </a:xfrm>
        </p:spPr>
        <p:txBody>
          <a:bodyPr/>
          <a:lstStyle/>
          <a:p>
            <a:r>
              <a:rPr lang="en-US" b="1" dirty="0"/>
              <a:t>2) </a:t>
            </a:r>
            <a:r>
              <a:rPr lang="en-US" sz="1400" dirty="0"/>
              <a:t>the shared database is opened in only one process while other processes simply connect to it.</a:t>
            </a:r>
            <a:endParaRPr lang="en-US" dirty="0"/>
          </a:p>
        </p:txBody>
      </p:sp>
      <p:sp>
        <p:nvSpPr>
          <p:cNvPr id="3" name="Subtitle 2">
            <a:extLst>
              <a:ext uri="{FF2B5EF4-FFF2-40B4-BE49-F238E27FC236}">
                <a16:creationId xmlns:a16="http://schemas.microsoft.com/office/drawing/2014/main" id="{F8DFA574-F0FB-C70A-97DE-531728CAE5D7}"/>
              </a:ext>
            </a:extLst>
          </p:cNvPr>
          <p:cNvSpPr>
            <a:spLocks noGrp="1"/>
          </p:cNvSpPr>
          <p:nvPr>
            <p:ph type="subTitle" idx="2"/>
          </p:nvPr>
        </p:nvSpPr>
        <p:spPr>
          <a:xfrm>
            <a:off x="809209" y="1965805"/>
            <a:ext cx="3078850" cy="841389"/>
          </a:xfrm>
        </p:spPr>
        <p:txBody>
          <a:bodyPr/>
          <a:lstStyle/>
          <a:p>
            <a:r>
              <a:rPr lang="en-US" b="1" dirty="0"/>
              <a:t>1) </a:t>
            </a:r>
            <a:r>
              <a:rPr lang="en-US" sz="1400" dirty="0"/>
              <a:t>they must link with the shared-memory runtime libraries, and</a:t>
            </a:r>
            <a:endParaRPr lang="en-US" dirty="0"/>
          </a:p>
        </p:txBody>
      </p:sp>
      <p:sp>
        <p:nvSpPr>
          <p:cNvPr id="4" name="Subtitle 3">
            <a:extLst>
              <a:ext uri="{FF2B5EF4-FFF2-40B4-BE49-F238E27FC236}">
                <a16:creationId xmlns:a16="http://schemas.microsoft.com/office/drawing/2014/main" id="{52DCDBEB-6998-12F2-645D-21E4DCC576EA}"/>
              </a:ext>
            </a:extLst>
          </p:cNvPr>
          <p:cNvSpPr>
            <a:spLocks noGrp="1"/>
          </p:cNvSpPr>
          <p:nvPr>
            <p:ph type="subTitle" idx="3"/>
          </p:nvPr>
        </p:nvSpPr>
        <p:spPr>
          <a:xfrm>
            <a:off x="719999" y="1191537"/>
            <a:ext cx="7710900" cy="558900"/>
          </a:xfrm>
        </p:spPr>
        <p:txBody>
          <a:bodyPr/>
          <a:lstStyle/>
          <a:p>
            <a:r>
              <a:rPr lang="en-US" sz="1600" dirty="0" err="1"/>
              <a:t>eXtremeDB</a:t>
            </a:r>
            <a:r>
              <a:rPr lang="en-US" sz="1600" dirty="0"/>
              <a:t> shared memory applications are different in two ways from database applications that use conventional memory:</a:t>
            </a:r>
          </a:p>
        </p:txBody>
      </p:sp>
      <p:sp>
        <p:nvSpPr>
          <p:cNvPr id="5" name="Subtitle 4">
            <a:extLst>
              <a:ext uri="{FF2B5EF4-FFF2-40B4-BE49-F238E27FC236}">
                <a16:creationId xmlns:a16="http://schemas.microsoft.com/office/drawing/2014/main" id="{60BBFF5F-199F-B295-BFDD-8B034262BD04}"/>
              </a:ext>
            </a:extLst>
          </p:cNvPr>
          <p:cNvSpPr>
            <a:spLocks noGrp="1"/>
          </p:cNvSpPr>
          <p:nvPr>
            <p:ph type="subTitle" idx="4"/>
          </p:nvPr>
        </p:nvSpPr>
        <p:spPr>
          <a:xfrm>
            <a:off x="809209" y="3132869"/>
            <a:ext cx="7160196" cy="749086"/>
          </a:xfrm>
        </p:spPr>
        <p:txBody>
          <a:bodyPr/>
          <a:lstStyle/>
          <a:p>
            <a:r>
              <a:rPr lang="en-US" sz="1600" dirty="0"/>
              <a:t>The shared-memory libraries are operating system dependent and are explained in detail in the package contents pages.</a:t>
            </a:r>
          </a:p>
        </p:txBody>
      </p:sp>
      <p:sp>
        <p:nvSpPr>
          <p:cNvPr id="6" name="Title 5">
            <a:extLst>
              <a:ext uri="{FF2B5EF4-FFF2-40B4-BE49-F238E27FC236}">
                <a16:creationId xmlns:a16="http://schemas.microsoft.com/office/drawing/2014/main" id="{2F7E69F3-BE66-1183-C557-5B12FDA86B81}"/>
              </a:ext>
            </a:extLst>
          </p:cNvPr>
          <p:cNvSpPr>
            <a:spLocks noGrp="1"/>
          </p:cNvSpPr>
          <p:nvPr>
            <p:ph type="title"/>
          </p:nvPr>
        </p:nvSpPr>
        <p:spPr/>
        <p:txBody>
          <a:bodyPr/>
          <a:lstStyle/>
          <a:p>
            <a:pPr algn="ctr"/>
            <a:r>
              <a:rPr lang="en-US" sz="3200" dirty="0">
                <a:solidFill>
                  <a:schemeClr val="bg2">
                    <a:lumMod val="50000"/>
                  </a:schemeClr>
                </a:solidFill>
              </a:rPr>
              <a:t>Implementation</a:t>
            </a:r>
          </a:p>
        </p:txBody>
      </p:sp>
    </p:spTree>
    <p:extLst>
      <p:ext uri="{BB962C8B-B14F-4D97-AF65-F5344CB8AC3E}">
        <p14:creationId xmlns:p14="http://schemas.microsoft.com/office/powerpoint/2010/main" val="1305936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29"/>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Sora" panose="020B0604020202020204" charset="0"/>
                <a:ea typeface="ADLaM Display" panose="02010000000000000000" pitchFamily="2" charset="0"/>
                <a:cs typeface="Sora" panose="020B0604020202020204" charset="0"/>
              </a:rPr>
              <a:t>Communication</a:t>
            </a:r>
            <a:endParaRPr dirty="0">
              <a:latin typeface="Sora" panose="020B0604020202020204" charset="0"/>
              <a:ea typeface="ADLaM Display" panose="02010000000000000000" pitchFamily="2" charset="0"/>
              <a:cs typeface="Sora" panose="020B0604020202020204" charset="0"/>
            </a:endParaRPr>
          </a:p>
        </p:txBody>
      </p:sp>
      <p:sp>
        <p:nvSpPr>
          <p:cNvPr id="1500" name="Google Shape;1500;p29"/>
          <p:cNvSpPr txBox="1">
            <a:spLocks noGrp="1"/>
          </p:cNvSpPr>
          <p:nvPr>
            <p:ph type="title"/>
          </p:nvPr>
        </p:nvSpPr>
        <p:spPr>
          <a:xfrm>
            <a:off x="720000" y="541675"/>
            <a:ext cx="77109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Sora" panose="020B0604020202020204" charset="0"/>
                <a:ea typeface="ADLaM Display" panose="02010000000000000000" pitchFamily="2" charset="0"/>
                <a:cs typeface="Sora" panose="020B0604020202020204" charset="0"/>
              </a:rPr>
              <a:t>How can we Imagine SMM?</a:t>
            </a:r>
            <a:endParaRPr dirty="0">
              <a:latin typeface="Sora" panose="020B0604020202020204" charset="0"/>
              <a:ea typeface="ADLaM Display" panose="02010000000000000000" pitchFamily="2" charset="0"/>
              <a:cs typeface="Sora" panose="020B0604020202020204" charset="0"/>
            </a:endParaRPr>
          </a:p>
        </p:txBody>
      </p:sp>
      <p:sp>
        <p:nvSpPr>
          <p:cNvPr id="1501" name="Google Shape;1501;p29"/>
          <p:cNvSpPr txBox="1">
            <a:spLocks noGrp="1"/>
          </p:cNvSpPr>
          <p:nvPr>
            <p:ph type="subTitle" idx="1"/>
          </p:nvPr>
        </p:nvSpPr>
        <p:spPr>
          <a:xfrm>
            <a:off x="3773103" y="2639614"/>
            <a:ext cx="2742000" cy="15068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Communication is as simple as talking or pointing to parts of the puzzle on the shared table.</a:t>
            </a:r>
          </a:p>
          <a:p>
            <a:pPr marL="0" lvl="0" indent="0" algn="ctr" rtl="0">
              <a:spcBef>
                <a:spcPts val="0"/>
              </a:spcBef>
              <a:spcAft>
                <a:spcPts val="0"/>
              </a:spcAft>
              <a:buNone/>
            </a:pPr>
            <a:r>
              <a:rPr lang="en-US" b="1" dirty="0">
                <a:solidFill>
                  <a:schemeClr val="accent1">
                    <a:lumMod val="50000"/>
                  </a:schemeClr>
                </a:solidFill>
              </a:rPr>
              <a:t>Process is done with another one and shared memory like access point for each process by reading and writing</a:t>
            </a:r>
          </a:p>
        </p:txBody>
      </p:sp>
      <p:sp>
        <p:nvSpPr>
          <p:cNvPr id="1502" name="Google Shape;1502;p29"/>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tx1"/>
                </a:solidFill>
              </a:rPr>
              <a:t>Imagine friends sitting around a big table working </a:t>
            </a:r>
            <a:r>
              <a:rPr lang="en-US" b="1" dirty="0">
                <a:solidFill>
                  <a:schemeClr val="accent1">
                    <a:lumMod val="50000"/>
                  </a:schemeClr>
                </a:solidFill>
              </a:rPr>
              <a:t>(Shared memory) </a:t>
            </a:r>
            <a:r>
              <a:rPr lang="en-US" b="1" dirty="0">
                <a:solidFill>
                  <a:schemeClr val="tx1"/>
                </a:solidFill>
              </a:rPr>
              <a:t>on different sections of the puzzle </a:t>
            </a:r>
            <a:r>
              <a:rPr lang="en-US" b="1" dirty="0">
                <a:solidFill>
                  <a:schemeClr val="accent1">
                    <a:lumMod val="50000"/>
                  </a:schemeClr>
                </a:solidFill>
              </a:rPr>
              <a:t>(each process)</a:t>
            </a:r>
            <a:r>
              <a:rPr lang="en-US" b="1" dirty="0">
                <a:solidFill>
                  <a:schemeClr val="tx1"/>
                </a:solidFill>
              </a:rPr>
              <a:t>.</a:t>
            </a:r>
          </a:p>
          <a:p>
            <a:pPr marL="0" lvl="0" indent="0" algn="l" rtl="0">
              <a:spcBef>
                <a:spcPts val="0"/>
              </a:spcBef>
              <a:spcAft>
                <a:spcPts val="0"/>
              </a:spcAft>
              <a:buNone/>
            </a:pPr>
            <a:r>
              <a:rPr lang="en-US" b="1" dirty="0">
                <a:solidFill>
                  <a:schemeClr val="tx1"/>
                </a:solidFill>
              </a:rPr>
              <a:t>They can easily see what others are doing and share pieces since they all use the same table.</a:t>
            </a:r>
          </a:p>
        </p:txBody>
      </p:sp>
      <p:sp>
        <p:nvSpPr>
          <p:cNvPr id="1503" name="Google Shape;1503;p29"/>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Sora" panose="020B0604020202020204" charset="0"/>
                <a:ea typeface="ADLaM Display" panose="02010000000000000000" pitchFamily="2" charset="0"/>
                <a:cs typeface="Sora" panose="020B0604020202020204" charset="0"/>
              </a:rPr>
              <a:t>Working Together</a:t>
            </a:r>
          </a:p>
        </p:txBody>
      </p:sp>
      <p:grpSp>
        <p:nvGrpSpPr>
          <p:cNvPr id="1504" name="Google Shape;1504;p29"/>
          <p:cNvGrpSpPr/>
          <p:nvPr/>
        </p:nvGrpSpPr>
        <p:grpSpPr>
          <a:xfrm>
            <a:off x="7225068" y="3582212"/>
            <a:ext cx="1155488" cy="930983"/>
            <a:chOff x="7225068" y="3582212"/>
            <a:chExt cx="1155488" cy="930983"/>
          </a:xfrm>
        </p:grpSpPr>
        <p:grpSp>
          <p:nvGrpSpPr>
            <p:cNvPr id="1505" name="Google Shape;1505;p29"/>
            <p:cNvGrpSpPr/>
            <p:nvPr/>
          </p:nvGrpSpPr>
          <p:grpSpPr>
            <a:xfrm>
              <a:off x="8190795" y="3582212"/>
              <a:ext cx="189761" cy="189761"/>
              <a:chOff x="5448853" y="3419595"/>
              <a:chExt cx="78736" cy="78736"/>
            </a:xfrm>
          </p:grpSpPr>
          <p:sp>
            <p:nvSpPr>
              <p:cNvPr id="1506" name="Google Shape;1506;p29"/>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9"/>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9"/>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9"/>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9"/>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9"/>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9"/>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9"/>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4" name="Google Shape;1514;p29"/>
            <p:cNvSpPr/>
            <p:nvPr/>
          </p:nvSpPr>
          <p:spPr>
            <a:xfrm>
              <a:off x="7225068" y="3624794"/>
              <a:ext cx="890332" cy="888400"/>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29"/>
          <p:cNvGrpSpPr/>
          <p:nvPr/>
        </p:nvGrpSpPr>
        <p:grpSpPr>
          <a:xfrm>
            <a:off x="6959933" y="2357479"/>
            <a:ext cx="1298848" cy="1015848"/>
            <a:chOff x="781983" y="2939892"/>
            <a:chExt cx="1298848" cy="1015848"/>
          </a:xfrm>
        </p:grpSpPr>
        <p:sp>
          <p:nvSpPr>
            <p:cNvPr id="1516" name="Google Shape;1516;p29"/>
            <p:cNvSpPr/>
            <p:nvPr/>
          </p:nvSpPr>
          <p:spPr>
            <a:xfrm>
              <a:off x="786411" y="3238660"/>
              <a:ext cx="998615" cy="71184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9"/>
            <p:cNvSpPr/>
            <p:nvPr/>
          </p:nvSpPr>
          <p:spPr>
            <a:xfrm>
              <a:off x="781983" y="3234151"/>
              <a:ext cx="1008276" cy="72158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9"/>
            <p:cNvSpPr/>
            <p:nvPr/>
          </p:nvSpPr>
          <p:spPr>
            <a:xfrm>
              <a:off x="842445" y="3184880"/>
              <a:ext cx="998615" cy="12035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9"/>
            <p:cNvSpPr/>
            <p:nvPr/>
          </p:nvSpPr>
          <p:spPr>
            <a:xfrm>
              <a:off x="837937" y="3180371"/>
              <a:ext cx="1007632" cy="129295"/>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9"/>
            <p:cNvSpPr/>
            <p:nvPr/>
          </p:nvSpPr>
          <p:spPr>
            <a:xfrm>
              <a:off x="950731" y="3219982"/>
              <a:ext cx="45648" cy="46372"/>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9"/>
            <p:cNvSpPr/>
            <p:nvPr/>
          </p:nvSpPr>
          <p:spPr>
            <a:xfrm>
              <a:off x="1022465" y="3219982"/>
              <a:ext cx="46372" cy="46372"/>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9"/>
            <p:cNvSpPr/>
            <p:nvPr/>
          </p:nvSpPr>
          <p:spPr>
            <a:xfrm>
              <a:off x="879077" y="3219982"/>
              <a:ext cx="46372" cy="46372"/>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9"/>
            <p:cNvSpPr/>
            <p:nvPr/>
          </p:nvSpPr>
          <p:spPr>
            <a:xfrm>
              <a:off x="841721" y="3305160"/>
              <a:ext cx="999340" cy="587061"/>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9"/>
            <p:cNvSpPr/>
            <p:nvPr/>
          </p:nvSpPr>
          <p:spPr>
            <a:xfrm>
              <a:off x="837212" y="3299927"/>
              <a:ext cx="1008356" cy="596802"/>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9"/>
            <p:cNvSpPr/>
            <p:nvPr/>
          </p:nvSpPr>
          <p:spPr>
            <a:xfrm>
              <a:off x="1256989" y="3442589"/>
              <a:ext cx="458571" cy="9017"/>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9"/>
            <p:cNvSpPr/>
            <p:nvPr/>
          </p:nvSpPr>
          <p:spPr>
            <a:xfrm>
              <a:off x="1256989" y="3510538"/>
              <a:ext cx="167375" cy="9741"/>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9"/>
            <p:cNvSpPr/>
            <p:nvPr/>
          </p:nvSpPr>
          <p:spPr>
            <a:xfrm>
              <a:off x="1479518" y="3510538"/>
              <a:ext cx="200947" cy="9741"/>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9"/>
            <p:cNvSpPr/>
            <p:nvPr/>
          </p:nvSpPr>
          <p:spPr>
            <a:xfrm>
              <a:off x="1256989" y="3717365"/>
              <a:ext cx="297314" cy="909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9"/>
            <p:cNvSpPr/>
            <p:nvPr/>
          </p:nvSpPr>
          <p:spPr>
            <a:xfrm>
              <a:off x="1256989" y="3582191"/>
              <a:ext cx="462355" cy="9822"/>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9"/>
            <p:cNvSpPr/>
            <p:nvPr/>
          </p:nvSpPr>
          <p:spPr>
            <a:xfrm>
              <a:off x="1256989" y="3650140"/>
              <a:ext cx="153125" cy="9822"/>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9"/>
            <p:cNvSpPr/>
            <p:nvPr/>
          </p:nvSpPr>
          <p:spPr>
            <a:xfrm>
              <a:off x="1444416" y="3650140"/>
              <a:ext cx="271149" cy="9822"/>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9"/>
            <p:cNvSpPr/>
            <p:nvPr/>
          </p:nvSpPr>
          <p:spPr>
            <a:xfrm>
              <a:off x="912650" y="3420127"/>
              <a:ext cx="298844" cy="298844"/>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9"/>
            <p:cNvSpPr/>
            <p:nvPr/>
          </p:nvSpPr>
          <p:spPr>
            <a:xfrm>
              <a:off x="908141" y="3415699"/>
              <a:ext cx="307780" cy="307780"/>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9"/>
            <p:cNvSpPr/>
            <p:nvPr/>
          </p:nvSpPr>
          <p:spPr>
            <a:xfrm>
              <a:off x="899929" y="3422381"/>
              <a:ext cx="298119" cy="298039"/>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9"/>
            <p:cNvSpPr/>
            <p:nvPr/>
          </p:nvSpPr>
          <p:spPr>
            <a:xfrm>
              <a:off x="895501" y="3417148"/>
              <a:ext cx="307780" cy="307780"/>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9"/>
            <p:cNvSpPr/>
            <p:nvPr/>
          </p:nvSpPr>
          <p:spPr>
            <a:xfrm>
              <a:off x="1098627" y="3444038"/>
              <a:ext cx="74791" cy="74791"/>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9"/>
            <p:cNvSpPr/>
            <p:nvPr/>
          </p:nvSpPr>
          <p:spPr>
            <a:xfrm>
              <a:off x="1094118" y="3438805"/>
              <a:ext cx="83728" cy="84452"/>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9"/>
            <p:cNvSpPr/>
            <p:nvPr/>
          </p:nvSpPr>
          <p:spPr>
            <a:xfrm>
              <a:off x="1539981" y="2967184"/>
              <a:ext cx="514684" cy="46267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9"/>
            <p:cNvSpPr/>
            <p:nvPr/>
          </p:nvSpPr>
          <p:spPr>
            <a:xfrm>
              <a:off x="1560913" y="2962354"/>
              <a:ext cx="472096" cy="472096"/>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9"/>
            <p:cNvSpPr/>
            <p:nvPr/>
          </p:nvSpPr>
          <p:spPr>
            <a:xfrm>
              <a:off x="1555680" y="2944642"/>
              <a:ext cx="525150" cy="463079"/>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9"/>
            <p:cNvSpPr/>
            <p:nvPr/>
          </p:nvSpPr>
          <p:spPr>
            <a:xfrm>
              <a:off x="1581846" y="2939892"/>
              <a:ext cx="472096" cy="472096"/>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9"/>
            <p:cNvSpPr/>
            <p:nvPr/>
          </p:nvSpPr>
          <p:spPr>
            <a:xfrm>
              <a:off x="1655753" y="3061621"/>
              <a:ext cx="306331" cy="193540"/>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9"/>
            <p:cNvSpPr/>
            <p:nvPr/>
          </p:nvSpPr>
          <p:spPr>
            <a:xfrm>
              <a:off x="1650520" y="3057193"/>
              <a:ext cx="315992" cy="202476"/>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9"/>
          <p:cNvGrpSpPr/>
          <p:nvPr/>
        </p:nvGrpSpPr>
        <p:grpSpPr>
          <a:xfrm>
            <a:off x="6414297" y="1204526"/>
            <a:ext cx="1469314" cy="944106"/>
            <a:chOff x="5423018" y="1213448"/>
            <a:chExt cx="1203665" cy="773414"/>
          </a:xfrm>
        </p:grpSpPr>
        <p:sp>
          <p:nvSpPr>
            <p:cNvPr id="1545" name="Google Shape;1545;p29"/>
            <p:cNvSpPr/>
            <p:nvPr/>
          </p:nvSpPr>
          <p:spPr>
            <a:xfrm>
              <a:off x="6505138" y="1371577"/>
              <a:ext cx="121545" cy="121073"/>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9"/>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9"/>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9"/>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9"/>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9"/>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9"/>
            <p:cNvSpPr/>
            <p:nvPr/>
          </p:nvSpPr>
          <p:spPr>
            <a:xfrm>
              <a:off x="5442194" y="1567291"/>
              <a:ext cx="33985" cy="33159"/>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9"/>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9"/>
            <p:cNvSpPr/>
            <p:nvPr/>
          </p:nvSpPr>
          <p:spPr>
            <a:xfrm>
              <a:off x="5509517" y="1499968"/>
              <a:ext cx="33985" cy="33159"/>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9"/>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9"/>
            <p:cNvSpPr/>
            <p:nvPr/>
          </p:nvSpPr>
          <p:spPr>
            <a:xfrm>
              <a:off x="5442194" y="1499968"/>
              <a:ext cx="33985" cy="33159"/>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9"/>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9"/>
            <p:cNvSpPr/>
            <p:nvPr/>
          </p:nvSpPr>
          <p:spPr>
            <a:xfrm>
              <a:off x="5509517" y="1567291"/>
              <a:ext cx="33985" cy="33159"/>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9"/>
            <p:cNvSpPr/>
            <p:nvPr/>
          </p:nvSpPr>
          <p:spPr>
            <a:xfrm>
              <a:off x="6401705" y="1879536"/>
              <a:ext cx="52571" cy="52040"/>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9"/>
            <p:cNvSpPr/>
            <p:nvPr/>
          </p:nvSpPr>
          <p:spPr>
            <a:xfrm>
              <a:off x="5649591" y="1243540"/>
              <a:ext cx="33454" cy="32864"/>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9"/>
            <p:cNvSpPr/>
            <p:nvPr/>
          </p:nvSpPr>
          <p:spPr>
            <a:xfrm>
              <a:off x="5647408" y="1634318"/>
              <a:ext cx="784969" cy="105142"/>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9"/>
            <p:cNvSpPr/>
            <p:nvPr/>
          </p:nvSpPr>
          <p:spPr>
            <a:xfrm>
              <a:off x="5644163" y="1630483"/>
              <a:ext cx="791519" cy="112282"/>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9"/>
            <p:cNvSpPr/>
            <p:nvPr/>
          </p:nvSpPr>
          <p:spPr>
            <a:xfrm>
              <a:off x="5783174" y="1797993"/>
              <a:ext cx="513499"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9"/>
            <p:cNvSpPr/>
            <p:nvPr/>
          </p:nvSpPr>
          <p:spPr>
            <a:xfrm>
              <a:off x="5779870" y="1794689"/>
              <a:ext cx="520048" cy="67971"/>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9"/>
            <p:cNvSpPr/>
            <p:nvPr/>
          </p:nvSpPr>
          <p:spPr>
            <a:xfrm>
              <a:off x="5918351" y="1908565"/>
              <a:ext cx="243090" cy="75051"/>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9"/>
            <p:cNvSpPr/>
            <p:nvPr/>
          </p:nvSpPr>
          <p:spPr>
            <a:xfrm>
              <a:off x="5915106" y="1904730"/>
              <a:ext cx="249640" cy="82131"/>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9"/>
            <p:cNvSpPr/>
            <p:nvPr/>
          </p:nvSpPr>
          <p:spPr>
            <a:xfrm>
              <a:off x="5656199" y="1614611"/>
              <a:ext cx="784969" cy="105142"/>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9"/>
            <p:cNvSpPr/>
            <p:nvPr/>
          </p:nvSpPr>
          <p:spPr>
            <a:xfrm>
              <a:off x="5652895" y="1611366"/>
              <a:ext cx="792109" cy="112223"/>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9"/>
            <p:cNvSpPr/>
            <p:nvPr/>
          </p:nvSpPr>
          <p:spPr>
            <a:xfrm>
              <a:off x="5742698" y="1644172"/>
              <a:ext cx="607608"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9"/>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9"/>
            <p:cNvSpPr/>
            <p:nvPr/>
          </p:nvSpPr>
          <p:spPr>
            <a:xfrm>
              <a:off x="5788662" y="1775572"/>
              <a:ext cx="520048" cy="67912"/>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9"/>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9"/>
            <p:cNvSpPr/>
            <p:nvPr/>
          </p:nvSpPr>
          <p:spPr>
            <a:xfrm>
              <a:off x="5953399" y="1795810"/>
              <a:ext cx="27436" cy="27436"/>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9"/>
            <p:cNvSpPr/>
            <p:nvPr/>
          </p:nvSpPr>
          <p:spPr>
            <a:xfrm>
              <a:off x="6006502" y="1795810"/>
              <a:ext cx="27436" cy="27436"/>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9"/>
            <p:cNvSpPr/>
            <p:nvPr/>
          </p:nvSpPr>
          <p:spPr>
            <a:xfrm>
              <a:off x="6063440" y="1795810"/>
              <a:ext cx="27377" cy="27436"/>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9"/>
            <p:cNvSpPr/>
            <p:nvPr/>
          </p:nvSpPr>
          <p:spPr>
            <a:xfrm>
              <a:off x="6118136"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9"/>
            <p:cNvSpPr/>
            <p:nvPr/>
          </p:nvSpPr>
          <p:spPr>
            <a:xfrm>
              <a:off x="6175074" y="1795810"/>
              <a:ext cx="27436" cy="27436"/>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9"/>
            <p:cNvSpPr/>
            <p:nvPr/>
          </p:nvSpPr>
          <p:spPr>
            <a:xfrm>
              <a:off x="5860882" y="1237521"/>
              <a:ext cx="328467" cy="328998"/>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9"/>
            <p:cNvSpPr/>
            <p:nvPr/>
          </p:nvSpPr>
          <p:spPr>
            <a:xfrm>
              <a:off x="5857046" y="1234217"/>
              <a:ext cx="335606" cy="335606"/>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9"/>
            <p:cNvSpPr/>
            <p:nvPr/>
          </p:nvSpPr>
          <p:spPr>
            <a:xfrm>
              <a:off x="5884424" y="1216693"/>
              <a:ext cx="328998" cy="328998"/>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9"/>
            <p:cNvSpPr/>
            <p:nvPr/>
          </p:nvSpPr>
          <p:spPr>
            <a:xfrm>
              <a:off x="5881179" y="1213448"/>
              <a:ext cx="335547" cy="335547"/>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9"/>
            <p:cNvSpPr/>
            <p:nvPr/>
          </p:nvSpPr>
          <p:spPr>
            <a:xfrm>
              <a:off x="5975820" y="1391284"/>
              <a:ext cx="146208" cy="73104"/>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9"/>
            <p:cNvSpPr/>
            <p:nvPr/>
          </p:nvSpPr>
          <p:spPr>
            <a:xfrm>
              <a:off x="5972575" y="1387508"/>
              <a:ext cx="152757" cy="80479"/>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9"/>
            <p:cNvSpPr/>
            <p:nvPr/>
          </p:nvSpPr>
          <p:spPr>
            <a:xfrm>
              <a:off x="6007564" y="1298236"/>
              <a:ext cx="83253" cy="82722"/>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9"/>
            <p:cNvSpPr/>
            <p:nvPr/>
          </p:nvSpPr>
          <p:spPr>
            <a:xfrm>
              <a:off x="6004318" y="1294401"/>
              <a:ext cx="89802" cy="89861"/>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9"/>
            <p:cNvSpPr/>
            <p:nvPr/>
          </p:nvSpPr>
          <p:spPr>
            <a:xfrm>
              <a:off x="5927673" y="1888858"/>
              <a:ext cx="242559" cy="75582"/>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9"/>
            <p:cNvSpPr/>
            <p:nvPr/>
          </p:nvSpPr>
          <p:spPr>
            <a:xfrm>
              <a:off x="5924369" y="1885554"/>
              <a:ext cx="249109" cy="82190"/>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B572A0-7257-C06B-DA07-F5C512B17C12}"/>
              </a:ext>
            </a:extLst>
          </p:cNvPr>
          <p:cNvSpPr txBox="1"/>
          <p:nvPr/>
        </p:nvSpPr>
        <p:spPr>
          <a:xfrm>
            <a:off x="676507" y="713678"/>
            <a:ext cx="7753815" cy="461665"/>
          </a:xfrm>
          <a:prstGeom prst="rect">
            <a:avLst/>
          </a:prstGeom>
          <a:noFill/>
        </p:spPr>
        <p:txBody>
          <a:bodyPr wrap="square" rtlCol="0">
            <a:spAutoFit/>
          </a:bodyPr>
          <a:lstStyle/>
          <a:p>
            <a:pPr algn="ctr"/>
            <a:r>
              <a:rPr lang="en-US" sz="2400" b="1" dirty="0">
                <a:solidFill>
                  <a:schemeClr val="bg2">
                    <a:lumMod val="50000"/>
                  </a:schemeClr>
                </a:solidFill>
              </a:rPr>
              <a:t>Shared Memory Runtime Options</a:t>
            </a:r>
          </a:p>
        </p:txBody>
      </p:sp>
      <p:sp>
        <p:nvSpPr>
          <p:cNvPr id="4" name="TextBox 3">
            <a:extLst>
              <a:ext uri="{FF2B5EF4-FFF2-40B4-BE49-F238E27FC236}">
                <a16:creationId xmlns:a16="http://schemas.microsoft.com/office/drawing/2014/main" id="{224DC02F-DF48-FE2C-BE65-39173304EB95}"/>
              </a:ext>
            </a:extLst>
          </p:cNvPr>
          <p:cNvSpPr txBox="1"/>
          <p:nvPr/>
        </p:nvSpPr>
        <p:spPr>
          <a:xfrm>
            <a:off x="780585" y="1269824"/>
            <a:ext cx="5731727" cy="738664"/>
          </a:xfrm>
          <a:prstGeom prst="rect">
            <a:avLst/>
          </a:prstGeom>
          <a:noFill/>
        </p:spPr>
        <p:txBody>
          <a:bodyPr wrap="square" rtlCol="0">
            <a:spAutoFit/>
          </a:bodyPr>
          <a:lstStyle/>
          <a:p>
            <a:r>
              <a:rPr lang="en-US" dirty="0"/>
              <a:t>The </a:t>
            </a:r>
            <a:r>
              <a:rPr lang="en-US" dirty="0" err="1"/>
              <a:t>eXtremeDB</a:t>
            </a:r>
            <a:r>
              <a:rPr lang="en-US" dirty="0"/>
              <a:t> runtime must be informed of shared memory configuration through runtime options. The shared memory options are OS specific.</a:t>
            </a:r>
          </a:p>
        </p:txBody>
      </p:sp>
      <p:sp>
        <p:nvSpPr>
          <p:cNvPr id="5" name="TextBox 4">
            <a:extLst>
              <a:ext uri="{FF2B5EF4-FFF2-40B4-BE49-F238E27FC236}">
                <a16:creationId xmlns:a16="http://schemas.microsoft.com/office/drawing/2014/main" id="{604E372C-6491-D917-21CB-730374B39EE1}"/>
              </a:ext>
            </a:extLst>
          </p:cNvPr>
          <p:cNvSpPr txBox="1"/>
          <p:nvPr/>
        </p:nvSpPr>
        <p:spPr>
          <a:xfrm>
            <a:off x="862361" y="2387084"/>
            <a:ext cx="3248722" cy="369332"/>
          </a:xfrm>
          <a:prstGeom prst="rect">
            <a:avLst/>
          </a:prstGeom>
          <a:noFill/>
        </p:spPr>
        <p:txBody>
          <a:bodyPr wrap="square" rtlCol="0">
            <a:spAutoFit/>
          </a:bodyPr>
          <a:lstStyle/>
          <a:p>
            <a:r>
              <a:rPr lang="en-US" sz="1800" b="1" dirty="0">
                <a:solidFill>
                  <a:schemeClr val="bg2">
                    <a:lumMod val="50000"/>
                  </a:schemeClr>
                </a:solidFill>
              </a:rPr>
              <a:t>For Windows applications</a:t>
            </a:r>
          </a:p>
        </p:txBody>
      </p:sp>
      <p:sp>
        <p:nvSpPr>
          <p:cNvPr id="6" name="TextBox 5">
            <a:extLst>
              <a:ext uri="{FF2B5EF4-FFF2-40B4-BE49-F238E27FC236}">
                <a16:creationId xmlns:a16="http://schemas.microsoft.com/office/drawing/2014/main" id="{D1650064-E8C7-4ECF-1844-DF346FD1A1C3}"/>
              </a:ext>
            </a:extLst>
          </p:cNvPr>
          <p:cNvSpPr txBox="1"/>
          <p:nvPr/>
        </p:nvSpPr>
        <p:spPr>
          <a:xfrm>
            <a:off x="862361" y="3037443"/>
            <a:ext cx="6921190" cy="1384995"/>
          </a:xfrm>
          <a:prstGeom prst="rect">
            <a:avLst/>
          </a:prstGeom>
          <a:noFill/>
        </p:spPr>
        <p:txBody>
          <a:bodyPr wrap="square" rtlCol="0">
            <a:spAutoFit/>
          </a:bodyPr>
          <a:lstStyle/>
          <a:p>
            <a:r>
              <a:rPr lang="en-US" dirty="0"/>
              <a:t>There are two groups of runtime options: one for determining the scope of the shared memory block name (local or global), and one for determining the security level applied to the shared memory block. The combination of options are applied to the name specified in the shared (named) memory block device. Please see the Native Language APIs section for instructions on setting these runtime options for your development environment.</a:t>
            </a:r>
          </a:p>
        </p:txBody>
      </p:sp>
      <p:pic>
        <p:nvPicPr>
          <p:cNvPr id="8" name="Picture 7">
            <a:extLst>
              <a:ext uri="{FF2B5EF4-FFF2-40B4-BE49-F238E27FC236}">
                <a16:creationId xmlns:a16="http://schemas.microsoft.com/office/drawing/2014/main" id="{2106A21B-13A8-2325-FA74-9FC831EA9CBA}"/>
              </a:ext>
            </a:extLst>
          </p:cNvPr>
          <p:cNvPicPr>
            <a:picLocks noChangeAspect="1"/>
          </p:cNvPicPr>
          <p:nvPr/>
        </p:nvPicPr>
        <p:blipFill>
          <a:blip r:embed="rId2"/>
          <a:stretch>
            <a:fillRect/>
          </a:stretch>
        </p:blipFill>
        <p:spPr>
          <a:xfrm>
            <a:off x="6534616" y="1197443"/>
            <a:ext cx="1895706" cy="1731209"/>
          </a:xfrm>
          <a:prstGeom prst="rect">
            <a:avLst/>
          </a:prstGeom>
        </p:spPr>
      </p:pic>
    </p:spTree>
    <p:extLst>
      <p:ext uri="{BB962C8B-B14F-4D97-AF65-F5344CB8AC3E}">
        <p14:creationId xmlns:p14="http://schemas.microsoft.com/office/powerpoint/2010/main" val="2852810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C321120-5F4A-51CE-6890-CEFE90AC36D9}"/>
              </a:ext>
            </a:extLst>
          </p:cNvPr>
          <p:cNvSpPr>
            <a:spLocks noGrp="1"/>
          </p:cNvSpPr>
          <p:nvPr>
            <p:ph type="subTitle" idx="1"/>
          </p:nvPr>
        </p:nvSpPr>
        <p:spPr>
          <a:xfrm>
            <a:off x="661186" y="1112842"/>
            <a:ext cx="4306500" cy="1109967"/>
          </a:xfrm>
        </p:spPr>
        <p:txBody>
          <a:bodyPr/>
          <a:lstStyle/>
          <a:p>
            <a:r>
              <a:rPr lang="en-US" sz="1600" dirty="0"/>
              <a:t>Linux shared memory applications use the POSIX function </a:t>
            </a:r>
            <a:r>
              <a:rPr lang="en-US" sz="1600" dirty="0" err="1"/>
              <a:t>mmap</a:t>
            </a:r>
            <a:r>
              <a:rPr lang="en-US" sz="1600" dirty="0"/>
              <a:t>() to provide mapping of virtual shared memory to a current process. </a:t>
            </a:r>
          </a:p>
        </p:txBody>
      </p:sp>
      <p:sp>
        <p:nvSpPr>
          <p:cNvPr id="3" name="Title 2">
            <a:extLst>
              <a:ext uri="{FF2B5EF4-FFF2-40B4-BE49-F238E27FC236}">
                <a16:creationId xmlns:a16="http://schemas.microsoft.com/office/drawing/2014/main" id="{9EAD273A-93B0-5FEC-9B32-1237C2151244}"/>
              </a:ext>
            </a:extLst>
          </p:cNvPr>
          <p:cNvSpPr>
            <a:spLocks noGrp="1"/>
          </p:cNvSpPr>
          <p:nvPr>
            <p:ph type="title"/>
          </p:nvPr>
        </p:nvSpPr>
        <p:spPr>
          <a:xfrm>
            <a:off x="713225" y="535259"/>
            <a:ext cx="3692457" cy="481116"/>
          </a:xfrm>
        </p:spPr>
        <p:txBody>
          <a:bodyPr/>
          <a:lstStyle/>
          <a:p>
            <a:r>
              <a:rPr lang="en-US" sz="2400" b="0" dirty="0">
                <a:solidFill>
                  <a:srgbClr val="002060"/>
                </a:solidFill>
              </a:rPr>
              <a:t>For Linux applications</a:t>
            </a:r>
          </a:p>
        </p:txBody>
      </p:sp>
      <p:pic>
        <p:nvPicPr>
          <p:cNvPr id="6" name="Picture Placeholder 5">
            <a:extLst>
              <a:ext uri="{FF2B5EF4-FFF2-40B4-BE49-F238E27FC236}">
                <a16:creationId xmlns:a16="http://schemas.microsoft.com/office/drawing/2014/main" id="{D6E67CD5-27BE-EE19-C929-9822DCFE1FCC}"/>
              </a:ext>
            </a:extLst>
          </p:cNvPr>
          <p:cNvPicPr>
            <a:picLocks noGrp="1" noChangeAspect="1"/>
          </p:cNvPicPr>
          <p:nvPr>
            <p:ph type="pic" idx="2"/>
          </p:nvPr>
        </p:nvPicPr>
        <p:blipFill>
          <a:blip r:embed="rId2"/>
          <a:srcRect l="15711" r="15711"/>
          <a:stretch/>
        </p:blipFill>
        <p:spPr>
          <a:xfrm>
            <a:off x="6227275" y="593369"/>
            <a:ext cx="2203500" cy="1629441"/>
          </a:xfrm>
        </p:spPr>
      </p:pic>
      <p:pic>
        <p:nvPicPr>
          <p:cNvPr id="9" name="Picture 8">
            <a:extLst>
              <a:ext uri="{FF2B5EF4-FFF2-40B4-BE49-F238E27FC236}">
                <a16:creationId xmlns:a16="http://schemas.microsoft.com/office/drawing/2014/main" id="{EA513D0F-353A-0435-94BD-70B4326CF6A7}"/>
              </a:ext>
            </a:extLst>
          </p:cNvPr>
          <p:cNvPicPr>
            <a:picLocks noChangeAspect="1"/>
          </p:cNvPicPr>
          <p:nvPr/>
        </p:nvPicPr>
        <p:blipFill>
          <a:blip r:embed="rId3"/>
          <a:stretch>
            <a:fillRect/>
          </a:stretch>
        </p:blipFill>
        <p:spPr>
          <a:xfrm>
            <a:off x="6155473" y="2550198"/>
            <a:ext cx="2275302" cy="1936373"/>
          </a:xfrm>
          <a:prstGeom prst="rect">
            <a:avLst/>
          </a:prstGeom>
          <a:ln>
            <a:noFill/>
          </a:ln>
          <a:effectLst>
            <a:softEdge rad="112500"/>
          </a:effectLst>
        </p:spPr>
      </p:pic>
      <p:sp>
        <p:nvSpPr>
          <p:cNvPr id="10" name="Title 2">
            <a:extLst>
              <a:ext uri="{FF2B5EF4-FFF2-40B4-BE49-F238E27FC236}">
                <a16:creationId xmlns:a16="http://schemas.microsoft.com/office/drawing/2014/main" id="{0196A2B0-3DA9-E093-C792-2DC5FCB3ECB4}"/>
              </a:ext>
            </a:extLst>
          </p:cNvPr>
          <p:cNvSpPr txBox="1">
            <a:spLocks/>
          </p:cNvSpPr>
          <p:nvPr/>
        </p:nvSpPr>
        <p:spPr>
          <a:xfrm>
            <a:off x="879543" y="2439576"/>
            <a:ext cx="3915481" cy="48111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1pPr>
            <a:lvl2pPr marR="0" lvl="1"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2pPr>
            <a:lvl3pPr marR="0" lvl="2"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3pPr>
            <a:lvl4pPr marR="0" lvl="3"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4pPr>
            <a:lvl5pPr marR="0" lvl="4"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5pPr>
            <a:lvl6pPr marR="0" lvl="5"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6pPr>
            <a:lvl7pPr marR="0" lvl="6"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7pPr>
            <a:lvl8pPr marR="0" lvl="7"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8pPr>
            <a:lvl9pPr marR="0" lvl="8"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9pPr>
          </a:lstStyle>
          <a:p>
            <a:r>
              <a:rPr lang="en-US" sz="2400" b="0" dirty="0">
                <a:solidFill>
                  <a:srgbClr val="002060"/>
                </a:solidFill>
              </a:rPr>
              <a:t>For Unix applications</a:t>
            </a:r>
          </a:p>
        </p:txBody>
      </p:sp>
      <p:sp>
        <p:nvSpPr>
          <p:cNvPr id="11" name="Subtitle 1">
            <a:extLst>
              <a:ext uri="{FF2B5EF4-FFF2-40B4-BE49-F238E27FC236}">
                <a16:creationId xmlns:a16="http://schemas.microsoft.com/office/drawing/2014/main" id="{8DDCA7F2-33EB-3628-9AFF-E4329E1BBEFA}"/>
              </a:ext>
            </a:extLst>
          </p:cNvPr>
          <p:cNvSpPr txBox="1">
            <a:spLocks/>
          </p:cNvSpPr>
          <p:nvPr/>
        </p:nvSpPr>
        <p:spPr>
          <a:xfrm>
            <a:off x="711184" y="2911643"/>
            <a:ext cx="5273304" cy="16965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r>
              <a:rPr lang="en-US" sz="1600" dirty="0">
                <a:solidFill>
                  <a:schemeClr val="tx1"/>
                </a:solidFill>
              </a:rPr>
              <a:t>On Unix systems the shared memory access mode is specified by the Unix specific value of file system access rights. Shared memory and semaphores have the same system of permissions as ordinary files to restrict access by processes of different users and groups.</a:t>
            </a:r>
          </a:p>
        </p:txBody>
      </p:sp>
    </p:spTree>
    <p:extLst>
      <p:ext uri="{BB962C8B-B14F-4D97-AF65-F5344CB8AC3E}">
        <p14:creationId xmlns:p14="http://schemas.microsoft.com/office/powerpoint/2010/main" val="24888243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4E496D2-5FD5-1410-7ECC-2D87AAFDDF65}"/>
              </a:ext>
            </a:extLst>
          </p:cNvPr>
          <p:cNvSpPr>
            <a:spLocks noGrp="1"/>
          </p:cNvSpPr>
          <p:nvPr>
            <p:ph type="subTitle" idx="1"/>
          </p:nvPr>
        </p:nvSpPr>
        <p:spPr>
          <a:xfrm>
            <a:off x="415859" y="1382751"/>
            <a:ext cx="5479420" cy="2683727"/>
          </a:xfrm>
        </p:spPr>
        <p:txBody>
          <a:bodyPr/>
          <a:lstStyle/>
          <a:p>
            <a:r>
              <a:rPr lang="en-US" sz="1800" dirty="0"/>
              <a:t>When developing </a:t>
            </a:r>
            <a:r>
              <a:rPr lang="en-US" sz="1800" dirty="0" err="1"/>
              <a:t>eXtremeDB</a:t>
            </a:r>
            <a:r>
              <a:rPr lang="en-US" sz="1800" dirty="0"/>
              <a:t> applications on MacOS it might be necessary to reconfigure system shared memory settings – even for applications that do not intentionally use shared memory. This is because a small amount of shared memory is allocated to processes by default. (Actually, this is not only a Mac problem; some Linux distributions have similar settings by default.)</a:t>
            </a:r>
          </a:p>
        </p:txBody>
      </p:sp>
      <p:sp>
        <p:nvSpPr>
          <p:cNvPr id="3" name="Title 2">
            <a:extLst>
              <a:ext uri="{FF2B5EF4-FFF2-40B4-BE49-F238E27FC236}">
                <a16:creationId xmlns:a16="http://schemas.microsoft.com/office/drawing/2014/main" id="{B3AF1877-7793-E590-D735-5A600C99ACB0}"/>
              </a:ext>
            </a:extLst>
          </p:cNvPr>
          <p:cNvSpPr>
            <a:spLocks noGrp="1"/>
          </p:cNvSpPr>
          <p:nvPr>
            <p:ph type="title"/>
          </p:nvPr>
        </p:nvSpPr>
        <p:spPr>
          <a:xfrm>
            <a:off x="515597" y="708047"/>
            <a:ext cx="5479420" cy="734178"/>
          </a:xfrm>
        </p:spPr>
        <p:txBody>
          <a:bodyPr/>
          <a:lstStyle/>
          <a:p>
            <a:r>
              <a:rPr lang="en-US" sz="1800" dirty="0">
                <a:solidFill>
                  <a:srgbClr val="002060"/>
                </a:solidFill>
              </a:rPr>
              <a:t>Shared memory on MacOS and some Linux systems</a:t>
            </a:r>
          </a:p>
        </p:txBody>
      </p:sp>
      <p:pic>
        <p:nvPicPr>
          <p:cNvPr id="6" name="Picture Placeholder 5">
            <a:extLst>
              <a:ext uri="{FF2B5EF4-FFF2-40B4-BE49-F238E27FC236}">
                <a16:creationId xmlns:a16="http://schemas.microsoft.com/office/drawing/2014/main" id="{76E68053-C24A-3A16-1DA6-9B532FB2021D}"/>
              </a:ext>
            </a:extLst>
          </p:cNvPr>
          <p:cNvPicPr>
            <a:picLocks noGrp="1" noChangeAspect="1"/>
          </p:cNvPicPr>
          <p:nvPr>
            <p:ph type="pic" idx="2"/>
          </p:nvPr>
        </p:nvPicPr>
        <p:blipFill>
          <a:blip r:embed="rId2"/>
          <a:srcRect l="23178" r="23178"/>
          <a:stretch/>
        </p:blipFill>
        <p:spPr>
          <a:xfrm>
            <a:off x="6094755" y="936551"/>
            <a:ext cx="2301340" cy="1788063"/>
          </a:xfrm>
        </p:spPr>
      </p:pic>
    </p:spTree>
    <p:extLst>
      <p:ext uri="{BB962C8B-B14F-4D97-AF65-F5344CB8AC3E}">
        <p14:creationId xmlns:p14="http://schemas.microsoft.com/office/powerpoint/2010/main" val="36780967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BCAABC-B8B6-282F-0624-79711E24F273}"/>
              </a:ext>
            </a:extLst>
          </p:cNvPr>
          <p:cNvSpPr txBox="1"/>
          <p:nvPr/>
        </p:nvSpPr>
        <p:spPr>
          <a:xfrm>
            <a:off x="981306" y="1271240"/>
            <a:ext cx="7010401" cy="2308324"/>
          </a:xfrm>
          <a:prstGeom prst="rect">
            <a:avLst/>
          </a:prstGeom>
          <a:noFill/>
        </p:spPr>
        <p:txBody>
          <a:bodyPr wrap="square" rtlCol="0">
            <a:spAutoFit/>
          </a:bodyPr>
          <a:lstStyle/>
          <a:p>
            <a:r>
              <a:rPr lang="en-US" sz="1600" b="1" dirty="0">
                <a:solidFill>
                  <a:srgbClr val="002060"/>
                </a:solidFill>
              </a:rPr>
              <a:t>To resolve this the default shared memory settings should be changed by editing (or creating) file /</a:t>
            </a:r>
            <a:r>
              <a:rPr lang="en-US" sz="1600" b="1" dirty="0" err="1">
                <a:solidFill>
                  <a:srgbClr val="002060"/>
                </a:solidFill>
              </a:rPr>
              <a:t>etc</a:t>
            </a:r>
            <a:r>
              <a:rPr lang="en-US" sz="1600" b="1" dirty="0">
                <a:solidFill>
                  <a:srgbClr val="002060"/>
                </a:solidFill>
              </a:rPr>
              <a:t>/</a:t>
            </a:r>
            <a:r>
              <a:rPr lang="en-US" sz="1600" b="1" dirty="0" err="1">
                <a:solidFill>
                  <a:srgbClr val="002060"/>
                </a:solidFill>
              </a:rPr>
              <a:t>sysctl.conf</a:t>
            </a:r>
            <a:r>
              <a:rPr lang="en-US" sz="1600" b="1" dirty="0">
                <a:solidFill>
                  <a:srgbClr val="002060"/>
                </a:solidFill>
              </a:rPr>
              <a:t> with the following settings</a:t>
            </a:r>
            <a:r>
              <a:rPr lang="en-US" sz="1600" b="1" dirty="0"/>
              <a:t>:</a:t>
            </a:r>
          </a:p>
          <a:p>
            <a:r>
              <a:rPr lang="en-US" sz="1600" dirty="0"/>
              <a:t> </a:t>
            </a:r>
          </a:p>
          <a:p>
            <a:r>
              <a:rPr lang="en-US" sz="1600" dirty="0"/>
              <a:t>    </a:t>
            </a:r>
            <a:r>
              <a:rPr lang="en-US" sz="1600" dirty="0" err="1"/>
              <a:t>kern.sysv.shmmax</a:t>
            </a:r>
            <a:r>
              <a:rPr lang="en-US" sz="1600" dirty="0"/>
              <a:t>=1073741824</a:t>
            </a:r>
          </a:p>
          <a:p>
            <a:r>
              <a:rPr lang="en-US" sz="1600" dirty="0"/>
              <a:t>    </a:t>
            </a:r>
            <a:r>
              <a:rPr lang="en-US" sz="1600" dirty="0" err="1"/>
              <a:t>kern.sysv.shmall</a:t>
            </a:r>
            <a:r>
              <a:rPr lang="en-US" sz="1600" dirty="0"/>
              <a:t>=262144</a:t>
            </a:r>
          </a:p>
          <a:p>
            <a:r>
              <a:rPr lang="en-US" sz="1600" dirty="0"/>
              <a:t>    </a:t>
            </a:r>
            <a:r>
              <a:rPr lang="en-US" sz="1600" dirty="0" err="1"/>
              <a:t>kern.sysv.shmmin</a:t>
            </a:r>
            <a:r>
              <a:rPr lang="en-US" sz="1600" dirty="0"/>
              <a:t>=1</a:t>
            </a:r>
          </a:p>
          <a:p>
            <a:r>
              <a:rPr lang="en-US" sz="1600" dirty="0"/>
              <a:t>    </a:t>
            </a:r>
            <a:r>
              <a:rPr lang="en-US" sz="1600" dirty="0" err="1"/>
              <a:t>kern.sysv.shmseg</a:t>
            </a:r>
            <a:r>
              <a:rPr lang="en-US" sz="1600" dirty="0"/>
              <a:t>=32</a:t>
            </a:r>
          </a:p>
          <a:p>
            <a:r>
              <a:rPr lang="en-US" sz="1600" dirty="0"/>
              <a:t>    </a:t>
            </a:r>
            <a:r>
              <a:rPr lang="en-US" sz="1600" dirty="0" err="1"/>
              <a:t>kern.sysv.shmmni</a:t>
            </a:r>
            <a:r>
              <a:rPr lang="en-US" sz="1600" dirty="0"/>
              <a:t>=128</a:t>
            </a:r>
          </a:p>
        </p:txBody>
      </p:sp>
    </p:spTree>
    <p:extLst>
      <p:ext uri="{BB962C8B-B14F-4D97-AF65-F5344CB8AC3E}">
        <p14:creationId xmlns:p14="http://schemas.microsoft.com/office/powerpoint/2010/main" val="5097229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BA6B5C7-9DB2-4022-B00B-AF9C66B3151E}"/>
              </a:ext>
            </a:extLst>
          </p:cNvPr>
          <p:cNvSpPr>
            <a:spLocks noGrp="1"/>
          </p:cNvSpPr>
          <p:nvPr>
            <p:ph type="subTitle" idx="1"/>
          </p:nvPr>
        </p:nvSpPr>
        <p:spPr>
          <a:xfrm>
            <a:off x="901843" y="3471746"/>
            <a:ext cx="2196600" cy="959006"/>
          </a:xfrm>
        </p:spPr>
        <p:txBody>
          <a:bodyPr/>
          <a:lstStyle/>
          <a:p>
            <a:r>
              <a:rPr lang="en-US" sz="1600" dirty="0"/>
              <a:t>Shared memory applications in C/C#/C++</a:t>
            </a:r>
          </a:p>
        </p:txBody>
      </p:sp>
      <p:sp>
        <p:nvSpPr>
          <p:cNvPr id="3" name="Subtitle 2">
            <a:extLst>
              <a:ext uri="{FF2B5EF4-FFF2-40B4-BE49-F238E27FC236}">
                <a16:creationId xmlns:a16="http://schemas.microsoft.com/office/drawing/2014/main" id="{F380E55C-EC1F-8277-DCCD-B0BF9198ECA8}"/>
              </a:ext>
            </a:extLst>
          </p:cNvPr>
          <p:cNvSpPr>
            <a:spLocks noGrp="1"/>
          </p:cNvSpPr>
          <p:nvPr>
            <p:ph type="subTitle" idx="2"/>
          </p:nvPr>
        </p:nvSpPr>
        <p:spPr>
          <a:xfrm>
            <a:off x="3473632" y="3345265"/>
            <a:ext cx="2347305" cy="959007"/>
          </a:xfrm>
        </p:spPr>
        <p:txBody>
          <a:bodyPr/>
          <a:lstStyle/>
          <a:p>
            <a:r>
              <a:rPr lang="en-US" sz="1600" dirty="0"/>
              <a:t>Java Shared memory applications in Java</a:t>
            </a:r>
          </a:p>
        </p:txBody>
      </p:sp>
      <p:sp>
        <p:nvSpPr>
          <p:cNvPr id="4" name="Subtitle 3">
            <a:extLst>
              <a:ext uri="{FF2B5EF4-FFF2-40B4-BE49-F238E27FC236}">
                <a16:creationId xmlns:a16="http://schemas.microsoft.com/office/drawing/2014/main" id="{FE4302C9-EBAC-AB40-844E-BC0B3B33BC11}"/>
              </a:ext>
            </a:extLst>
          </p:cNvPr>
          <p:cNvSpPr>
            <a:spLocks noGrp="1"/>
          </p:cNvSpPr>
          <p:nvPr>
            <p:ph type="subTitle" idx="3"/>
          </p:nvPr>
        </p:nvSpPr>
        <p:spPr>
          <a:xfrm>
            <a:off x="6045420" y="3285892"/>
            <a:ext cx="2385479" cy="1018379"/>
          </a:xfrm>
        </p:spPr>
        <p:txBody>
          <a:bodyPr/>
          <a:lstStyle/>
          <a:p>
            <a:r>
              <a:rPr lang="en-US" sz="1600" dirty="0"/>
              <a:t>Python Shared memory applications in Python</a:t>
            </a:r>
          </a:p>
        </p:txBody>
      </p:sp>
      <p:sp>
        <p:nvSpPr>
          <p:cNvPr id="5" name="Subtitle 4">
            <a:extLst>
              <a:ext uri="{FF2B5EF4-FFF2-40B4-BE49-F238E27FC236}">
                <a16:creationId xmlns:a16="http://schemas.microsoft.com/office/drawing/2014/main" id="{0CB7876E-8F63-128F-4C77-B16192EA72F1}"/>
              </a:ext>
            </a:extLst>
          </p:cNvPr>
          <p:cNvSpPr>
            <a:spLocks noGrp="1"/>
          </p:cNvSpPr>
          <p:nvPr>
            <p:ph type="subTitle" idx="4"/>
          </p:nvPr>
        </p:nvSpPr>
        <p:spPr>
          <a:xfrm>
            <a:off x="983625" y="2795937"/>
            <a:ext cx="2196600" cy="448374"/>
          </a:xfrm>
        </p:spPr>
        <p:txBody>
          <a:bodyPr/>
          <a:lstStyle/>
          <a:p>
            <a:r>
              <a:rPr lang="en-US" dirty="0">
                <a:solidFill>
                  <a:srgbClr val="002060"/>
                </a:solidFill>
              </a:rPr>
              <a:t>C / C# / C++</a:t>
            </a:r>
          </a:p>
        </p:txBody>
      </p:sp>
      <p:sp>
        <p:nvSpPr>
          <p:cNvPr id="6" name="Subtitle 5">
            <a:extLst>
              <a:ext uri="{FF2B5EF4-FFF2-40B4-BE49-F238E27FC236}">
                <a16:creationId xmlns:a16="http://schemas.microsoft.com/office/drawing/2014/main" id="{10A8B84B-A1A5-8875-92D4-DA09AA45886E}"/>
              </a:ext>
            </a:extLst>
          </p:cNvPr>
          <p:cNvSpPr>
            <a:spLocks noGrp="1"/>
          </p:cNvSpPr>
          <p:nvPr>
            <p:ph type="subTitle" idx="5"/>
          </p:nvPr>
        </p:nvSpPr>
        <p:spPr>
          <a:xfrm>
            <a:off x="3624337" y="2849882"/>
            <a:ext cx="2196600" cy="340484"/>
          </a:xfrm>
        </p:spPr>
        <p:txBody>
          <a:bodyPr/>
          <a:lstStyle/>
          <a:p>
            <a:r>
              <a:rPr lang="en-US" dirty="0">
                <a:solidFill>
                  <a:srgbClr val="002060"/>
                </a:solidFill>
              </a:rPr>
              <a:t>Java</a:t>
            </a:r>
          </a:p>
        </p:txBody>
      </p:sp>
      <p:sp>
        <p:nvSpPr>
          <p:cNvPr id="7" name="Subtitle 6">
            <a:extLst>
              <a:ext uri="{FF2B5EF4-FFF2-40B4-BE49-F238E27FC236}">
                <a16:creationId xmlns:a16="http://schemas.microsoft.com/office/drawing/2014/main" id="{A3D3464A-0985-6C67-BE5A-66A0C916807A}"/>
              </a:ext>
            </a:extLst>
          </p:cNvPr>
          <p:cNvSpPr>
            <a:spLocks noGrp="1"/>
          </p:cNvSpPr>
          <p:nvPr>
            <p:ph type="subTitle" idx="6"/>
          </p:nvPr>
        </p:nvSpPr>
        <p:spPr>
          <a:xfrm>
            <a:off x="6045550" y="2694486"/>
            <a:ext cx="2196600" cy="517221"/>
          </a:xfrm>
        </p:spPr>
        <p:txBody>
          <a:bodyPr/>
          <a:lstStyle/>
          <a:p>
            <a:r>
              <a:rPr lang="en-US" dirty="0">
                <a:solidFill>
                  <a:srgbClr val="002060"/>
                </a:solidFill>
              </a:rPr>
              <a:t>Python</a:t>
            </a:r>
          </a:p>
        </p:txBody>
      </p:sp>
      <p:sp>
        <p:nvSpPr>
          <p:cNvPr id="8" name="Title 7">
            <a:extLst>
              <a:ext uri="{FF2B5EF4-FFF2-40B4-BE49-F238E27FC236}">
                <a16:creationId xmlns:a16="http://schemas.microsoft.com/office/drawing/2014/main" id="{3B830A71-7503-2A49-9D45-EF17C8E128CD}"/>
              </a:ext>
            </a:extLst>
          </p:cNvPr>
          <p:cNvSpPr>
            <a:spLocks noGrp="1"/>
          </p:cNvSpPr>
          <p:nvPr>
            <p:ph type="title"/>
          </p:nvPr>
        </p:nvSpPr>
        <p:spPr/>
        <p:txBody>
          <a:bodyPr/>
          <a:lstStyle/>
          <a:p>
            <a:r>
              <a:rPr lang="en-US" b="1" i="0" dirty="0">
                <a:solidFill>
                  <a:srgbClr val="003366"/>
                </a:solidFill>
                <a:effectLst/>
                <a:latin typeface="Arial" panose="020B0604020202020204" pitchFamily="34" charset="0"/>
              </a:rPr>
              <a:t>Native Language APIs</a:t>
            </a:r>
            <a:br>
              <a:rPr lang="en-US" b="1" i="0" dirty="0">
                <a:solidFill>
                  <a:srgbClr val="003366"/>
                </a:solidFill>
                <a:effectLst/>
                <a:latin typeface="Arial" panose="020B0604020202020204" pitchFamily="34" charset="0"/>
              </a:rPr>
            </a:br>
            <a:br>
              <a:rPr lang="en-US" dirty="0"/>
            </a:br>
            <a:endParaRPr lang="en-US" dirty="0"/>
          </a:p>
        </p:txBody>
      </p:sp>
      <p:sp>
        <p:nvSpPr>
          <p:cNvPr id="9" name="TextBox 8">
            <a:extLst>
              <a:ext uri="{FF2B5EF4-FFF2-40B4-BE49-F238E27FC236}">
                <a16:creationId xmlns:a16="http://schemas.microsoft.com/office/drawing/2014/main" id="{38BC5224-ABD5-BB7A-62C8-D45E44265584}"/>
              </a:ext>
            </a:extLst>
          </p:cNvPr>
          <p:cNvSpPr txBox="1"/>
          <p:nvPr/>
        </p:nvSpPr>
        <p:spPr>
          <a:xfrm>
            <a:off x="770833" y="1417088"/>
            <a:ext cx="7439262" cy="830997"/>
          </a:xfrm>
          <a:prstGeom prst="rect">
            <a:avLst/>
          </a:prstGeom>
          <a:noFill/>
        </p:spPr>
        <p:txBody>
          <a:bodyPr wrap="square" rtlCol="0">
            <a:spAutoFit/>
          </a:bodyPr>
          <a:lstStyle/>
          <a:p>
            <a:r>
              <a:rPr lang="en-US" sz="1600" b="0" i="0" dirty="0">
                <a:solidFill>
                  <a:srgbClr val="333333"/>
                </a:solidFill>
                <a:effectLst/>
                <a:latin typeface="Arial" panose="020B0604020202020204" pitchFamily="34" charset="0"/>
              </a:rPr>
              <a:t>The APIs for shared memory applications are specific to the programming language used. Please use the links below to view detailed explanations and examples for your development environment:</a:t>
            </a:r>
            <a:endParaRPr lang="en-US" sz="1600" dirty="0"/>
          </a:p>
        </p:txBody>
      </p:sp>
    </p:spTree>
    <p:extLst>
      <p:ext uri="{BB962C8B-B14F-4D97-AF65-F5344CB8AC3E}">
        <p14:creationId xmlns:p14="http://schemas.microsoft.com/office/powerpoint/2010/main" val="5570074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6" name="Title 5">
            <a:extLst>
              <a:ext uri="{FF2B5EF4-FFF2-40B4-BE49-F238E27FC236}">
                <a16:creationId xmlns:a16="http://schemas.microsoft.com/office/drawing/2014/main" id="{73E60DC6-89CC-6427-50AD-4D233C377B14}"/>
              </a:ext>
            </a:extLst>
          </p:cNvPr>
          <p:cNvSpPr>
            <a:spLocks noGrp="1"/>
          </p:cNvSpPr>
          <p:nvPr>
            <p:ph type="title"/>
          </p:nvPr>
        </p:nvSpPr>
        <p:spPr/>
        <p:txBody>
          <a:bodyPr/>
          <a:lstStyle/>
          <a:p>
            <a:pPr algn="ctr"/>
            <a:r>
              <a:rPr lang="en-US" dirty="0"/>
              <a:t>Thanks! </a:t>
            </a:r>
          </a:p>
        </p:txBody>
      </p:sp>
      <p:graphicFrame>
        <p:nvGraphicFramePr>
          <p:cNvPr id="2" name="Table 1">
            <a:extLst>
              <a:ext uri="{FF2B5EF4-FFF2-40B4-BE49-F238E27FC236}">
                <a16:creationId xmlns:a16="http://schemas.microsoft.com/office/drawing/2014/main" id="{9E480ADF-87F9-3B03-EAF0-46DA89BD885C}"/>
              </a:ext>
            </a:extLst>
          </p:cNvPr>
          <p:cNvGraphicFramePr>
            <a:graphicFrameLocks noGrp="1"/>
          </p:cNvGraphicFramePr>
          <p:nvPr>
            <p:extLst>
              <p:ext uri="{D42A27DB-BD31-4B8C-83A1-F6EECF244321}">
                <p14:modId xmlns:p14="http://schemas.microsoft.com/office/powerpoint/2010/main" val="1832247465"/>
              </p:ext>
            </p:extLst>
          </p:nvPr>
        </p:nvGraphicFramePr>
        <p:xfrm>
          <a:off x="1524000" y="1758950"/>
          <a:ext cx="6096000" cy="1854200"/>
        </p:xfrm>
        <a:graphic>
          <a:graphicData uri="http://schemas.openxmlformats.org/drawingml/2006/table">
            <a:tbl>
              <a:tblPr firstRow="1" bandRow="1">
                <a:tableStyleId>{69012ECD-51FC-41F1-AA8D-1B2483CD663E}</a:tableStyleId>
              </a:tblPr>
              <a:tblGrid>
                <a:gridCol w="3048000">
                  <a:extLst>
                    <a:ext uri="{9D8B030D-6E8A-4147-A177-3AD203B41FA5}">
                      <a16:colId xmlns:a16="http://schemas.microsoft.com/office/drawing/2014/main" val="1645642628"/>
                    </a:ext>
                  </a:extLst>
                </a:gridCol>
                <a:gridCol w="3048000">
                  <a:extLst>
                    <a:ext uri="{9D8B030D-6E8A-4147-A177-3AD203B41FA5}">
                      <a16:colId xmlns:a16="http://schemas.microsoft.com/office/drawing/2014/main" val="1198190597"/>
                    </a:ext>
                  </a:extLst>
                </a:gridCol>
              </a:tblGrid>
              <a:tr h="370840">
                <a:tc>
                  <a:txBody>
                    <a:bodyPr/>
                    <a:lstStyle/>
                    <a:p>
                      <a:pPr marL="0" marR="0" algn="ctr">
                        <a:lnSpc>
                          <a:spcPct val="107000"/>
                        </a:lnSpc>
                        <a:spcBef>
                          <a:spcPts val="0"/>
                        </a:spcBef>
                        <a:spcAft>
                          <a:spcPts val="0"/>
                        </a:spcAft>
                        <a:tabLst>
                          <a:tab pos="1828800" algn="l"/>
                        </a:tabLst>
                      </a:pPr>
                      <a:r>
                        <a:rPr lang="en-US" sz="1600" b="1" kern="100" dirty="0">
                          <a:solidFill>
                            <a:schemeClr val="accent1">
                              <a:lumMod val="50000"/>
                            </a:schemeClr>
                          </a:solidFill>
                          <a:effectLst/>
                        </a:rPr>
                        <a:t>Student name</a:t>
                      </a:r>
                      <a:endParaRPr lang="en-US" sz="1100" b="1" kern="100" dirty="0">
                        <a:solidFill>
                          <a:schemeClr val="accent1">
                            <a:lumMod val="50000"/>
                          </a:schemeClr>
                        </a:solidFill>
                        <a:effectLst/>
                        <a:latin typeface="Sora" panose="020B0604020202020204" charset="0"/>
                        <a:ea typeface="Calibri" panose="020F0502020204030204" pitchFamily="34" charset="0"/>
                        <a:cs typeface="Sora" panose="020B0604020202020204" charset="0"/>
                      </a:endParaRPr>
                    </a:p>
                  </a:txBody>
                  <a:tcPr marL="68580" marR="68580" marT="0" marB="0"/>
                </a:tc>
                <a:tc>
                  <a:txBody>
                    <a:bodyPr/>
                    <a:lstStyle/>
                    <a:p>
                      <a:pPr marL="0" marR="0" algn="ctr">
                        <a:lnSpc>
                          <a:spcPct val="107000"/>
                        </a:lnSpc>
                        <a:spcBef>
                          <a:spcPts val="0"/>
                        </a:spcBef>
                        <a:spcAft>
                          <a:spcPts val="0"/>
                        </a:spcAft>
                        <a:tabLst>
                          <a:tab pos="1828800" algn="l"/>
                        </a:tabLst>
                      </a:pPr>
                      <a:r>
                        <a:rPr lang="en-US" sz="1600" b="1" kern="100">
                          <a:solidFill>
                            <a:schemeClr val="accent1">
                              <a:lumMod val="50000"/>
                            </a:schemeClr>
                          </a:solidFill>
                          <a:effectLst/>
                        </a:rPr>
                        <a:t>ID</a:t>
                      </a:r>
                      <a:endParaRPr lang="en-US" sz="1100" b="1" kern="100">
                        <a:solidFill>
                          <a:schemeClr val="accent1">
                            <a:lumMod val="50000"/>
                          </a:schemeClr>
                        </a:solidFill>
                        <a:effectLst/>
                        <a:latin typeface="Sora" panose="020B0604020202020204" charset="0"/>
                        <a:ea typeface="Calibri" panose="020F0502020204030204" pitchFamily="34" charset="0"/>
                        <a:cs typeface="Sora" panose="020B0604020202020204" charset="0"/>
                      </a:endParaRPr>
                    </a:p>
                  </a:txBody>
                  <a:tcPr marL="68580" marR="68580" marT="0" marB="0"/>
                </a:tc>
                <a:extLst>
                  <a:ext uri="{0D108BD9-81ED-4DB2-BD59-A6C34878D82A}">
                    <a16:rowId xmlns:a16="http://schemas.microsoft.com/office/drawing/2014/main" val="3697672718"/>
                  </a:ext>
                </a:extLst>
              </a:tr>
              <a:tr h="370840">
                <a:tc>
                  <a:txBody>
                    <a:bodyPr/>
                    <a:lstStyle/>
                    <a:p>
                      <a:pPr marL="0" marR="0" algn="ctr">
                        <a:lnSpc>
                          <a:spcPct val="107000"/>
                        </a:lnSpc>
                        <a:spcBef>
                          <a:spcPts val="0"/>
                        </a:spcBef>
                        <a:spcAft>
                          <a:spcPts val="0"/>
                        </a:spcAft>
                        <a:tabLst>
                          <a:tab pos="1828800" algn="l"/>
                        </a:tabLst>
                      </a:pPr>
                      <a:r>
                        <a:rPr lang="en-US" sz="1600" b="1" kern="100">
                          <a:solidFill>
                            <a:schemeClr val="accent1">
                              <a:lumMod val="50000"/>
                            </a:schemeClr>
                          </a:solidFill>
                          <a:effectLst/>
                        </a:rPr>
                        <a:t>Mahmoud Essam Fathy </a:t>
                      </a:r>
                      <a:endParaRPr lang="en-US" sz="1100" b="1" kern="100">
                        <a:solidFill>
                          <a:schemeClr val="accent1">
                            <a:lumMod val="50000"/>
                          </a:schemeClr>
                        </a:solidFill>
                        <a:effectLst/>
                        <a:latin typeface="Sora" panose="020B0604020202020204" charset="0"/>
                        <a:ea typeface="Calibri" panose="020F0502020204030204" pitchFamily="34" charset="0"/>
                        <a:cs typeface="Sora" panose="020B0604020202020204" charset="0"/>
                      </a:endParaRPr>
                    </a:p>
                  </a:txBody>
                  <a:tcPr marL="68580" marR="68580" marT="0" marB="0"/>
                </a:tc>
                <a:tc>
                  <a:txBody>
                    <a:bodyPr/>
                    <a:lstStyle/>
                    <a:p>
                      <a:pPr marL="0" marR="0" algn="ctr">
                        <a:lnSpc>
                          <a:spcPct val="107000"/>
                        </a:lnSpc>
                        <a:spcBef>
                          <a:spcPts val="0"/>
                        </a:spcBef>
                        <a:spcAft>
                          <a:spcPts val="0"/>
                        </a:spcAft>
                        <a:tabLst>
                          <a:tab pos="1828800" algn="l"/>
                        </a:tabLst>
                      </a:pPr>
                      <a:r>
                        <a:rPr lang="en-US" sz="1600" b="1" kern="100">
                          <a:solidFill>
                            <a:schemeClr val="accent1">
                              <a:lumMod val="50000"/>
                            </a:schemeClr>
                          </a:solidFill>
                          <a:effectLst/>
                        </a:rPr>
                        <a:t>20221460231</a:t>
                      </a:r>
                      <a:endParaRPr lang="en-US" sz="1100" b="1" kern="100">
                        <a:solidFill>
                          <a:schemeClr val="accent1">
                            <a:lumMod val="50000"/>
                          </a:schemeClr>
                        </a:solidFill>
                        <a:effectLst/>
                        <a:latin typeface="Sora" panose="020B0604020202020204" charset="0"/>
                        <a:ea typeface="Calibri" panose="020F0502020204030204" pitchFamily="34" charset="0"/>
                        <a:cs typeface="Sora" panose="020B0604020202020204" charset="0"/>
                      </a:endParaRPr>
                    </a:p>
                  </a:txBody>
                  <a:tcPr marL="68580" marR="68580" marT="0" marB="0"/>
                </a:tc>
                <a:extLst>
                  <a:ext uri="{0D108BD9-81ED-4DB2-BD59-A6C34878D82A}">
                    <a16:rowId xmlns:a16="http://schemas.microsoft.com/office/drawing/2014/main" val="66995625"/>
                  </a:ext>
                </a:extLst>
              </a:tr>
              <a:tr h="370840">
                <a:tc>
                  <a:txBody>
                    <a:bodyPr/>
                    <a:lstStyle/>
                    <a:p>
                      <a:pPr marL="0" marR="0" algn="ctr">
                        <a:lnSpc>
                          <a:spcPct val="107000"/>
                        </a:lnSpc>
                        <a:spcBef>
                          <a:spcPts val="0"/>
                        </a:spcBef>
                        <a:spcAft>
                          <a:spcPts val="0"/>
                        </a:spcAft>
                        <a:tabLst>
                          <a:tab pos="1828800" algn="l"/>
                        </a:tabLst>
                      </a:pPr>
                      <a:r>
                        <a:rPr lang="en-US" sz="1600" b="1" kern="100">
                          <a:solidFill>
                            <a:schemeClr val="accent1">
                              <a:lumMod val="50000"/>
                            </a:schemeClr>
                          </a:solidFill>
                          <a:effectLst/>
                        </a:rPr>
                        <a:t>Abdelrahman Ashraf Ragab</a:t>
                      </a:r>
                      <a:endParaRPr lang="en-US" sz="1100" b="1" kern="100">
                        <a:solidFill>
                          <a:schemeClr val="accent1">
                            <a:lumMod val="50000"/>
                          </a:schemeClr>
                        </a:solidFill>
                        <a:effectLst/>
                        <a:latin typeface="Sora" panose="020B0604020202020204" charset="0"/>
                        <a:ea typeface="Calibri" panose="020F0502020204030204" pitchFamily="34" charset="0"/>
                        <a:cs typeface="Sora" panose="020B0604020202020204" charset="0"/>
                      </a:endParaRPr>
                    </a:p>
                  </a:txBody>
                  <a:tcPr marL="68580" marR="68580" marT="0" marB="0"/>
                </a:tc>
                <a:tc>
                  <a:txBody>
                    <a:bodyPr/>
                    <a:lstStyle/>
                    <a:p>
                      <a:pPr marL="0" marR="0" algn="ctr">
                        <a:lnSpc>
                          <a:spcPct val="107000"/>
                        </a:lnSpc>
                        <a:spcBef>
                          <a:spcPts val="0"/>
                        </a:spcBef>
                        <a:spcAft>
                          <a:spcPts val="0"/>
                        </a:spcAft>
                        <a:tabLst>
                          <a:tab pos="1828800" algn="l"/>
                        </a:tabLst>
                      </a:pPr>
                      <a:r>
                        <a:rPr lang="en-US" sz="1600" b="1" kern="100">
                          <a:solidFill>
                            <a:schemeClr val="accent1">
                              <a:lumMod val="50000"/>
                            </a:schemeClr>
                          </a:solidFill>
                          <a:effectLst/>
                        </a:rPr>
                        <a:t>20221374041</a:t>
                      </a:r>
                      <a:endParaRPr lang="en-US" sz="1100" b="1" kern="100">
                        <a:solidFill>
                          <a:schemeClr val="accent1">
                            <a:lumMod val="50000"/>
                          </a:schemeClr>
                        </a:solidFill>
                        <a:effectLst/>
                        <a:latin typeface="Sora" panose="020B0604020202020204" charset="0"/>
                        <a:ea typeface="Calibri" panose="020F0502020204030204" pitchFamily="34" charset="0"/>
                        <a:cs typeface="Sora" panose="020B0604020202020204" charset="0"/>
                      </a:endParaRPr>
                    </a:p>
                  </a:txBody>
                  <a:tcPr marL="68580" marR="68580" marT="0" marB="0"/>
                </a:tc>
                <a:extLst>
                  <a:ext uri="{0D108BD9-81ED-4DB2-BD59-A6C34878D82A}">
                    <a16:rowId xmlns:a16="http://schemas.microsoft.com/office/drawing/2014/main" val="3892941312"/>
                  </a:ext>
                </a:extLst>
              </a:tr>
              <a:tr h="370840">
                <a:tc>
                  <a:txBody>
                    <a:bodyPr/>
                    <a:lstStyle/>
                    <a:p>
                      <a:pPr marL="0" marR="0" algn="ctr">
                        <a:lnSpc>
                          <a:spcPct val="107000"/>
                        </a:lnSpc>
                        <a:spcBef>
                          <a:spcPts val="0"/>
                        </a:spcBef>
                        <a:spcAft>
                          <a:spcPts val="0"/>
                        </a:spcAft>
                        <a:tabLst>
                          <a:tab pos="1828800" algn="l"/>
                        </a:tabLst>
                      </a:pPr>
                      <a:r>
                        <a:rPr lang="en-US" sz="1600" b="1" kern="100">
                          <a:solidFill>
                            <a:schemeClr val="accent1">
                              <a:lumMod val="50000"/>
                            </a:schemeClr>
                          </a:solidFill>
                          <a:effectLst/>
                        </a:rPr>
                        <a:t>Abdullah Hussein Ibrahim</a:t>
                      </a:r>
                      <a:endParaRPr lang="en-US" sz="1100" b="1" kern="100">
                        <a:solidFill>
                          <a:schemeClr val="accent1">
                            <a:lumMod val="50000"/>
                          </a:schemeClr>
                        </a:solidFill>
                        <a:effectLst/>
                        <a:latin typeface="Sora" panose="020B0604020202020204" charset="0"/>
                        <a:ea typeface="Calibri" panose="020F0502020204030204" pitchFamily="34" charset="0"/>
                        <a:cs typeface="Sora" panose="020B0604020202020204" charset="0"/>
                      </a:endParaRPr>
                    </a:p>
                  </a:txBody>
                  <a:tcPr marL="68580" marR="68580" marT="0" marB="0"/>
                </a:tc>
                <a:tc>
                  <a:txBody>
                    <a:bodyPr/>
                    <a:lstStyle/>
                    <a:p>
                      <a:pPr marL="0" marR="0" algn="ctr">
                        <a:lnSpc>
                          <a:spcPct val="107000"/>
                        </a:lnSpc>
                        <a:spcBef>
                          <a:spcPts val="0"/>
                        </a:spcBef>
                        <a:spcAft>
                          <a:spcPts val="0"/>
                        </a:spcAft>
                        <a:tabLst>
                          <a:tab pos="1828800" algn="l"/>
                        </a:tabLst>
                      </a:pPr>
                      <a:r>
                        <a:rPr lang="en-US" sz="1600" b="1" kern="100">
                          <a:solidFill>
                            <a:schemeClr val="accent1">
                              <a:lumMod val="50000"/>
                            </a:schemeClr>
                          </a:solidFill>
                          <a:effectLst/>
                        </a:rPr>
                        <a:t>20221427861</a:t>
                      </a:r>
                      <a:endParaRPr lang="en-US" sz="1100" b="1" kern="100">
                        <a:solidFill>
                          <a:schemeClr val="accent1">
                            <a:lumMod val="50000"/>
                          </a:schemeClr>
                        </a:solidFill>
                        <a:effectLst/>
                        <a:latin typeface="Sora" panose="020B0604020202020204" charset="0"/>
                        <a:ea typeface="Calibri" panose="020F0502020204030204" pitchFamily="34" charset="0"/>
                        <a:cs typeface="Sora" panose="020B0604020202020204" charset="0"/>
                      </a:endParaRPr>
                    </a:p>
                  </a:txBody>
                  <a:tcPr marL="68580" marR="68580" marT="0" marB="0"/>
                </a:tc>
                <a:extLst>
                  <a:ext uri="{0D108BD9-81ED-4DB2-BD59-A6C34878D82A}">
                    <a16:rowId xmlns:a16="http://schemas.microsoft.com/office/drawing/2014/main" val="223532111"/>
                  </a:ext>
                </a:extLst>
              </a:tr>
              <a:tr h="370840">
                <a:tc>
                  <a:txBody>
                    <a:bodyPr/>
                    <a:lstStyle/>
                    <a:p>
                      <a:pPr marL="0" marR="0" algn="ctr">
                        <a:lnSpc>
                          <a:spcPct val="107000"/>
                        </a:lnSpc>
                        <a:spcBef>
                          <a:spcPts val="0"/>
                        </a:spcBef>
                        <a:spcAft>
                          <a:spcPts val="0"/>
                        </a:spcAft>
                        <a:tabLst>
                          <a:tab pos="1828800" algn="l"/>
                        </a:tabLst>
                      </a:pPr>
                      <a:r>
                        <a:rPr lang="en-US" sz="1600" b="1" kern="100">
                          <a:solidFill>
                            <a:schemeClr val="accent1">
                              <a:lumMod val="50000"/>
                            </a:schemeClr>
                          </a:solidFill>
                          <a:effectLst/>
                        </a:rPr>
                        <a:t>Zyad Ashraf Hafez</a:t>
                      </a:r>
                      <a:endParaRPr lang="en-US" sz="1100" b="1" kern="100">
                        <a:solidFill>
                          <a:schemeClr val="accent1">
                            <a:lumMod val="50000"/>
                          </a:schemeClr>
                        </a:solidFill>
                        <a:effectLst/>
                        <a:latin typeface="Sora" panose="020B0604020202020204" charset="0"/>
                        <a:ea typeface="Calibri" panose="020F0502020204030204" pitchFamily="34" charset="0"/>
                        <a:cs typeface="Sora" panose="020B0604020202020204" charset="0"/>
                      </a:endParaRPr>
                    </a:p>
                  </a:txBody>
                  <a:tcPr marL="68580" marR="68580" marT="0" marB="0"/>
                </a:tc>
                <a:tc>
                  <a:txBody>
                    <a:bodyPr/>
                    <a:lstStyle/>
                    <a:p>
                      <a:pPr marL="0" marR="0" algn="ctr">
                        <a:lnSpc>
                          <a:spcPct val="107000"/>
                        </a:lnSpc>
                        <a:spcBef>
                          <a:spcPts val="0"/>
                        </a:spcBef>
                        <a:spcAft>
                          <a:spcPts val="0"/>
                        </a:spcAft>
                        <a:tabLst>
                          <a:tab pos="1828800" algn="l"/>
                        </a:tabLst>
                      </a:pPr>
                      <a:r>
                        <a:rPr lang="en-US" sz="1600" b="1" kern="100" dirty="0">
                          <a:solidFill>
                            <a:schemeClr val="accent1">
                              <a:lumMod val="50000"/>
                            </a:schemeClr>
                          </a:solidFill>
                          <a:effectLst/>
                        </a:rPr>
                        <a:t>20221374025</a:t>
                      </a:r>
                      <a:endParaRPr lang="en-US" sz="1100" b="1" kern="100" dirty="0">
                        <a:solidFill>
                          <a:schemeClr val="accent1">
                            <a:lumMod val="50000"/>
                          </a:schemeClr>
                        </a:solidFill>
                        <a:effectLst/>
                        <a:latin typeface="Sora" panose="020B0604020202020204" charset="0"/>
                        <a:ea typeface="Calibri" panose="020F0502020204030204" pitchFamily="34" charset="0"/>
                        <a:cs typeface="Sora" panose="020B0604020202020204" charset="0"/>
                      </a:endParaRPr>
                    </a:p>
                  </a:txBody>
                  <a:tcPr marL="68580" marR="68580" marT="0" marB="0"/>
                </a:tc>
                <a:extLst>
                  <a:ext uri="{0D108BD9-81ED-4DB2-BD59-A6C34878D82A}">
                    <a16:rowId xmlns:a16="http://schemas.microsoft.com/office/drawing/2014/main" val="2745894229"/>
                  </a:ext>
                </a:extLst>
              </a:tr>
            </a:tbl>
          </a:graphicData>
        </a:graphic>
      </p:graphicFrame>
    </p:spTree>
    <p:extLst>
      <p:ext uri="{BB962C8B-B14F-4D97-AF65-F5344CB8AC3E}">
        <p14:creationId xmlns:p14="http://schemas.microsoft.com/office/powerpoint/2010/main" val="505983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algn="l"/>
            <a:r>
              <a:rPr lang="en-US" sz="2800" b="1" i="0" dirty="0">
                <a:effectLst/>
                <a:latin typeface="Sora" panose="020B0604020202020204" charset="0"/>
                <a:ea typeface="ADLaM Display" panose="02010000000000000000" pitchFamily="2" charset="0"/>
                <a:cs typeface="Sora" panose="020B0604020202020204" charset="0"/>
              </a:rPr>
              <a:t>Types of Shared Memory Architectures?</a:t>
            </a:r>
            <a:endParaRPr lang="en-US" sz="2800" dirty="0">
              <a:latin typeface="Sora" panose="020B0604020202020204" charset="0"/>
              <a:ea typeface="ADLaM Display" panose="02010000000000000000" pitchFamily="2" charset="0"/>
              <a:cs typeface="Sora" panose="020B0604020202020204" charset="0"/>
            </a:endParaRPr>
          </a:p>
        </p:txBody>
      </p:sp>
      <p:sp>
        <p:nvSpPr>
          <p:cNvPr id="1592" name="Google Shape;1592;p30"/>
          <p:cNvSpPr txBox="1">
            <a:spLocks noGrp="1"/>
          </p:cNvSpPr>
          <p:nvPr>
            <p:ph type="subTitle" idx="4"/>
          </p:nvPr>
        </p:nvSpPr>
        <p:spPr>
          <a:xfrm>
            <a:off x="901850" y="126888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uniform memory access (UMA)</a:t>
            </a:r>
          </a:p>
        </p:txBody>
      </p:sp>
      <p:sp>
        <p:nvSpPr>
          <p:cNvPr id="1594" name="Google Shape;1594;p30"/>
          <p:cNvSpPr txBox="1">
            <a:spLocks noGrp="1"/>
          </p:cNvSpPr>
          <p:nvPr>
            <p:ph type="subTitle" idx="1"/>
          </p:nvPr>
        </p:nvSpPr>
        <p:spPr>
          <a:xfrm>
            <a:off x="901850" y="2070454"/>
            <a:ext cx="2196600" cy="166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Everyone in the library has equal access to all the books and </a:t>
            </a:r>
            <a:endParaRPr lang="ar-EG" b="1" dirty="0"/>
          </a:p>
          <a:p>
            <a:pPr marL="0" lvl="0" indent="0" algn="ctr" rtl="0">
              <a:spcBef>
                <a:spcPts val="0"/>
              </a:spcBef>
              <a:spcAft>
                <a:spcPts val="0"/>
              </a:spcAft>
              <a:buNone/>
            </a:pPr>
            <a:r>
              <a:rPr lang="en-US" b="1" dirty="0"/>
              <a:t>resources.</a:t>
            </a:r>
            <a:endParaRPr lang="ar-EG" b="1" dirty="0"/>
          </a:p>
          <a:p>
            <a:pPr marL="0" lvl="0" indent="0" algn="ctr" rtl="0">
              <a:spcBef>
                <a:spcPts val="0"/>
              </a:spcBef>
              <a:spcAft>
                <a:spcPts val="0"/>
              </a:spcAft>
              <a:buNone/>
            </a:pPr>
            <a:r>
              <a:rPr lang="en-US" b="1" dirty="0"/>
              <a:t>No matter where you sit, the time it takes to get a book is the same for everyone</a:t>
            </a:r>
            <a:endParaRPr lang="ar-EG" b="1" dirty="0"/>
          </a:p>
          <a:p>
            <a:pPr marL="0" lvl="0" indent="0" algn="ctr" rtl="0">
              <a:spcBef>
                <a:spcPts val="0"/>
              </a:spcBef>
              <a:spcAft>
                <a:spcPts val="0"/>
              </a:spcAft>
              <a:buNone/>
            </a:pPr>
            <a:r>
              <a:rPr lang="en-US" b="1" dirty="0">
                <a:solidFill>
                  <a:schemeClr val="accent1">
                    <a:lumMod val="50000"/>
                  </a:schemeClr>
                </a:solidFill>
              </a:rPr>
              <a:t> each processor has equal access time to any part of the shared memory</a:t>
            </a:r>
          </a:p>
          <a:p>
            <a:pPr marL="0" lvl="0" indent="0" algn="ctr" rtl="0">
              <a:spcBef>
                <a:spcPts val="0"/>
              </a:spcBef>
              <a:spcAft>
                <a:spcPts val="0"/>
              </a:spcAft>
              <a:buNone/>
            </a:pPr>
            <a:endParaRPr lang="en-US" b="1" dirty="0"/>
          </a:p>
        </p:txBody>
      </p:sp>
      <p:sp>
        <p:nvSpPr>
          <p:cNvPr id="1596" name="Google Shape;1596;p30"/>
          <p:cNvSpPr txBox="1">
            <a:spLocks noGrp="1"/>
          </p:cNvSpPr>
          <p:nvPr>
            <p:ph type="subTitle" idx="3"/>
          </p:nvPr>
        </p:nvSpPr>
        <p:spPr>
          <a:xfrm>
            <a:off x="3534568" y="2444334"/>
            <a:ext cx="2196600" cy="18411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The café has different sections, and the time it takes to get a coffee may vary depending on where you're seated.</a:t>
            </a:r>
          </a:p>
          <a:p>
            <a:pPr marL="0" lvl="0" indent="0" algn="ctr" rtl="1">
              <a:spcBef>
                <a:spcPts val="0"/>
              </a:spcBef>
              <a:spcAft>
                <a:spcPts val="0"/>
              </a:spcAft>
              <a:buNone/>
            </a:pPr>
            <a:r>
              <a:rPr lang="en-US" b="1" dirty="0"/>
              <a:t>Those sitting near the coffee counter get their coffee faster than those at a distance.</a:t>
            </a:r>
          </a:p>
          <a:p>
            <a:pPr marL="0" lvl="0" indent="0" algn="ctr" rtl="1">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7" name="Google Shape;1597;p30"/>
          <p:cNvSpPr txBox="1">
            <a:spLocks noGrp="1"/>
          </p:cNvSpPr>
          <p:nvPr>
            <p:ph type="subTitle" idx="6"/>
          </p:nvPr>
        </p:nvSpPr>
        <p:spPr>
          <a:xfrm>
            <a:off x="3534568" y="153882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Non-uniform memory access (NUMA)</a:t>
            </a:r>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744624E-9912-9C3C-B545-719190374A3E}"/>
              </a:ext>
            </a:extLst>
          </p:cNvPr>
          <p:cNvSpPr txBox="1"/>
          <p:nvPr/>
        </p:nvSpPr>
        <p:spPr>
          <a:xfrm>
            <a:off x="5858256" y="1886397"/>
            <a:ext cx="3206496" cy="1770698"/>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dirty="0">
                <a:solidFill>
                  <a:schemeClr val="accent1">
                    <a:lumMod val="50000"/>
                  </a:schemeClr>
                </a:solidFill>
                <a:latin typeface="Open Sans" pitchFamily="2" charset="0"/>
                <a:ea typeface="Open Sans" pitchFamily="2" charset="0"/>
                <a:cs typeface="Open Sans" pitchFamily="2" charset="0"/>
              </a:rPr>
              <a:t>access times to different parts of the shared memory may vary. It's like some parts of the memory are closer to specific processors, and accessing data in those areas is faster for the nearby processors.</a:t>
            </a:r>
          </a:p>
        </p:txBody>
      </p:sp>
      <p:cxnSp>
        <p:nvCxnSpPr>
          <p:cNvPr id="5" name="Connector: Curved 4">
            <a:extLst>
              <a:ext uri="{FF2B5EF4-FFF2-40B4-BE49-F238E27FC236}">
                <a16:creationId xmlns:a16="http://schemas.microsoft.com/office/drawing/2014/main" id="{9FF73247-800F-6861-4B71-033D76AB7928}"/>
              </a:ext>
            </a:extLst>
          </p:cNvPr>
          <p:cNvCxnSpPr>
            <a:stCxn id="1596" idx="2"/>
            <a:endCxn id="2" idx="2"/>
          </p:cNvCxnSpPr>
          <p:nvPr/>
        </p:nvCxnSpPr>
        <p:spPr>
          <a:xfrm rot="5400000" flipH="1" flipV="1">
            <a:off x="5732989" y="2556974"/>
            <a:ext cx="628393" cy="2828636"/>
          </a:xfrm>
          <a:prstGeom prst="curvedConnector3">
            <a:avLst>
              <a:gd name="adj1" fmla="val -36379"/>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algn="ctr"/>
            <a:r>
              <a:rPr lang="en-US" sz="2800" b="1" i="0" dirty="0">
                <a:effectLst/>
                <a:latin typeface="Sora" panose="020B0604020202020204" charset="0"/>
                <a:ea typeface="ADLaM Display" panose="02010000000000000000" pitchFamily="2" charset="0"/>
                <a:cs typeface="Sora" panose="020B0604020202020204" charset="0"/>
              </a:rPr>
              <a:t>Scientific Definition</a:t>
            </a:r>
            <a:endParaRPr lang="en-US" sz="2800" dirty="0">
              <a:latin typeface="Sora" panose="020B0604020202020204" charset="0"/>
              <a:ea typeface="ADLaM Display" panose="02010000000000000000" pitchFamily="2" charset="0"/>
              <a:cs typeface="Sora" panose="020B0604020202020204" charset="0"/>
            </a:endParaRPr>
          </a:p>
        </p:txBody>
      </p:sp>
      <p:sp>
        <p:nvSpPr>
          <p:cNvPr id="1592" name="Google Shape;1592;p30"/>
          <p:cNvSpPr txBox="1">
            <a:spLocks noGrp="1"/>
          </p:cNvSpPr>
          <p:nvPr>
            <p:ph type="subTitle" idx="4"/>
          </p:nvPr>
        </p:nvSpPr>
        <p:spPr>
          <a:xfrm>
            <a:off x="901850" y="126888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uniform memory access (UMA)</a:t>
            </a:r>
          </a:p>
        </p:txBody>
      </p:sp>
      <p:sp>
        <p:nvSpPr>
          <p:cNvPr id="1594" name="Google Shape;1594;p30"/>
          <p:cNvSpPr txBox="1">
            <a:spLocks noGrp="1"/>
          </p:cNvSpPr>
          <p:nvPr>
            <p:ph type="subTitle" idx="1"/>
          </p:nvPr>
        </p:nvSpPr>
        <p:spPr>
          <a:xfrm>
            <a:off x="901850" y="2070454"/>
            <a:ext cx="2196600" cy="15947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In shared memory multiprocessor systems, all processors access a single memory through an interconnection network, ensuring equal access time and speed</a:t>
            </a:r>
          </a:p>
          <a:p>
            <a:pPr marL="0" lvl="0" indent="0" algn="ctr" rtl="0">
              <a:spcBef>
                <a:spcPts val="0"/>
              </a:spcBef>
              <a:spcAft>
                <a:spcPts val="0"/>
              </a:spcAft>
              <a:buNone/>
            </a:pPr>
            <a:r>
              <a:rPr lang="en-US" b="1" dirty="0"/>
              <a:t>it is also known as </a:t>
            </a:r>
            <a:r>
              <a:rPr lang="en-US" b="1" dirty="0">
                <a:solidFill>
                  <a:schemeClr val="accent1">
                    <a:lumMod val="50000"/>
                  </a:schemeClr>
                </a:solidFill>
              </a:rPr>
              <a:t>SMP (Symmetric multiprocessor) systems.</a:t>
            </a:r>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6" name="Google Shape;1596;p30"/>
          <p:cNvSpPr txBox="1">
            <a:spLocks noGrp="1"/>
          </p:cNvSpPr>
          <p:nvPr>
            <p:ph type="subTitle" idx="3"/>
          </p:nvPr>
        </p:nvSpPr>
        <p:spPr>
          <a:xfrm>
            <a:off x="5429309" y="2310075"/>
            <a:ext cx="2196600" cy="18411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In this model, each processor connects to </a:t>
            </a:r>
            <a:r>
              <a:rPr lang="en-US" b="1" dirty="0">
                <a:solidFill>
                  <a:schemeClr val="accent1">
                    <a:lumMod val="50000"/>
                  </a:schemeClr>
                </a:solidFill>
              </a:rPr>
              <a:t>dedicated memory</a:t>
            </a:r>
            <a:r>
              <a:rPr lang="en-US" b="1" dirty="0"/>
              <a:t>, creating a unified address space with variable memory access times based on processor distance. </a:t>
            </a:r>
            <a:endParaRPr lang="ar-EG" b="1" dirty="0"/>
          </a:p>
          <a:p>
            <a:pPr marL="0" lvl="0" indent="0" algn="ctr" rtl="0">
              <a:spcBef>
                <a:spcPts val="0"/>
              </a:spcBef>
              <a:spcAft>
                <a:spcPts val="0"/>
              </a:spcAft>
              <a:buNone/>
            </a:pPr>
            <a:r>
              <a:rPr lang="en-US" b="1" dirty="0"/>
              <a:t>Access to any memory location is achieved using </a:t>
            </a:r>
            <a:r>
              <a:rPr lang="en-US" b="1" dirty="0">
                <a:solidFill>
                  <a:schemeClr val="accent1">
                    <a:lumMod val="50000"/>
                  </a:schemeClr>
                </a:solidFill>
              </a:rPr>
              <a:t>physical addresses</a:t>
            </a:r>
            <a:r>
              <a:rPr lang="en-US" b="1" dirty="0"/>
              <a:t>.</a:t>
            </a:r>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7" name="Google Shape;1597;p30"/>
          <p:cNvSpPr txBox="1">
            <a:spLocks noGrp="1"/>
          </p:cNvSpPr>
          <p:nvPr>
            <p:ph type="subTitle" idx="6"/>
          </p:nvPr>
        </p:nvSpPr>
        <p:spPr>
          <a:xfrm>
            <a:off x="5429309" y="1508852"/>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Non-uniform memory access (NUMA)</a:t>
            </a:r>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1" name="Picture 3" descr="Vs versus letters icon Royalty Free Vector Image">
            <a:extLst>
              <a:ext uri="{FF2B5EF4-FFF2-40B4-BE49-F238E27FC236}">
                <a16:creationId xmlns:a16="http://schemas.microsoft.com/office/drawing/2014/main" id="{9EE838EC-0DE2-146D-760B-50C7ED08A9C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63518" y1="51738" x2="63564" y2="56296"/>
                        <a14:foregroundMark x1="63463" y1="46111" x2="63480" y2="47784"/>
                        <a14:foregroundMark x1="58236" y1="59143" x2="51952" y2="62500"/>
                        <a14:foregroundMark x1="63564" y1="56296" x2="62224" y2="57012"/>
                        <a14:foregroundMark x1="51952" y1="62500" x2="50851" y2="62222"/>
                        <a14:backgroundMark x1="60861" y1="49444" x2="63664" y2="49444"/>
                        <a14:backgroundMark x1="62963" y1="58241" x2="58659" y2="57315"/>
                        <a14:backgroundMark x1="63263" y1="49444" x2="66967" y2="51296"/>
                        <a14:backgroundMark x1="60260" y1="60000" x2="58058" y2="58796"/>
                        <a14:backgroundMark x1="57658" y1="58241" x2="57558" y2="59074"/>
                      </a14:backgroundRemoval>
                    </a14:imgEffect>
                  </a14:imgLayer>
                </a14:imgProps>
              </a:ext>
              <a:ext uri="{28A0092B-C50C-407E-A947-70E740481C1C}">
                <a14:useLocalDpi xmlns:a14="http://schemas.microsoft.com/office/drawing/2010/main" val="0"/>
              </a:ext>
            </a:extLst>
          </a:blip>
          <a:srcRect/>
          <a:stretch>
            <a:fillRect/>
          </a:stretch>
        </p:blipFill>
        <p:spPr bwMode="auto">
          <a:xfrm>
            <a:off x="3346011" y="1508852"/>
            <a:ext cx="2079307"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1918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pic>
        <p:nvPicPr>
          <p:cNvPr id="1026" name="Picture 2" descr="Difference between Uniform Memory Access (UMA) and Non-Uniform Memory  Access (NUMA). - YouTube">
            <a:extLst>
              <a:ext uri="{FF2B5EF4-FFF2-40B4-BE49-F238E27FC236}">
                <a16:creationId xmlns:a16="http://schemas.microsoft.com/office/drawing/2014/main" id="{3AE77D90-5802-14BB-D1D6-960787998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6458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4635829F-653E-F781-7ACC-B63719696369}"/>
              </a:ext>
            </a:extLst>
          </p:cNvPr>
          <p:cNvGraphicFramePr>
            <a:graphicFrameLocks noGrp="1"/>
          </p:cNvGraphicFramePr>
          <p:nvPr>
            <p:extLst>
              <p:ext uri="{D42A27DB-BD31-4B8C-83A1-F6EECF244321}">
                <p14:modId xmlns:p14="http://schemas.microsoft.com/office/powerpoint/2010/main" val="2794532427"/>
              </p:ext>
            </p:extLst>
          </p:nvPr>
        </p:nvGraphicFramePr>
        <p:xfrm>
          <a:off x="697042" y="642873"/>
          <a:ext cx="7749915" cy="3857754"/>
        </p:xfrm>
        <a:graphic>
          <a:graphicData uri="http://schemas.openxmlformats.org/drawingml/2006/table">
            <a:tbl>
              <a:tblPr>
                <a:tableStyleId>{3C2FFA5D-87B4-456A-9821-1D502468CF0F}</a:tableStyleId>
              </a:tblPr>
              <a:tblGrid>
                <a:gridCol w="2583305">
                  <a:extLst>
                    <a:ext uri="{9D8B030D-6E8A-4147-A177-3AD203B41FA5}">
                      <a16:colId xmlns:a16="http://schemas.microsoft.com/office/drawing/2014/main" val="1896281997"/>
                    </a:ext>
                  </a:extLst>
                </a:gridCol>
                <a:gridCol w="2583305">
                  <a:extLst>
                    <a:ext uri="{9D8B030D-6E8A-4147-A177-3AD203B41FA5}">
                      <a16:colId xmlns:a16="http://schemas.microsoft.com/office/drawing/2014/main" val="696338556"/>
                    </a:ext>
                  </a:extLst>
                </a:gridCol>
                <a:gridCol w="2583305">
                  <a:extLst>
                    <a:ext uri="{9D8B030D-6E8A-4147-A177-3AD203B41FA5}">
                      <a16:colId xmlns:a16="http://schemas.microsoft.com/office/drawing/2014/main" val="1323997898"/>
                    </a:ext>
                  </a:extLst>
                </a:gridCol>
              </a:tblGrid>
              <a:tr h="324232">
                <a:tc>
                  <a:txBody>
                    <a:bodyPr/>
                    <a:lstStyle/>
                    <a:p>
                      <a:pPr algn="l" fontAlgn="t"/>
                      <a:r>
                        <a:rPr lang="en-US" sz="1000" b="1" dirty="0">
                          <a:solidFill>
                            <a:srgbClr val="000000"/>
                          </a:solidFill>
                          <a:effectLst/>
                          <a:latin typeface="Open Sans" pitchFamily="2" charset="0"/>
                          <a:ea typeface="Open Sans" pitchFamily="2" charset="0"/>
                          <a:cs typeface="Open Sans" pitchFamily="2" charset="0"/>
                        </a:rPr>
                        <a:t>Features</a:t>
                      </a:r>
                    </a:p>
                  </a:txBody>
                  <a:tcPr marL="64056" marR="64056" marT="64056" marB="64056"/>
                </a:tc>
                <a:tc>
                  <a:txBody>
                    <a:bodyPr/>
                    <a:lstStyle/>
                    <a:p>
                      <a:pPr algn="l" fontAlgn="t"/>
                      <a:r>
                        <a:rPr lang="en-US" sz="1000" b="1" dirty="0">
                          <a:solidFill>
                            <a:srgbClr val="000000"/>
                          </a:solidFill>
                          <a:effectLst/>
                          <a:latin typeface="Open Sans" pitchFamily="2" charset="0"/>
                          <a:ea typeface="Open Sans" pitchFamily="2" charset="0"/>
                          <a:cs typeface="Open Sans" pitchFamily="2" charset="0"/>
                        </a:rPr>
                        <a:t>UMA</a:t>
                      </a:r>
                    </a:p>
                  </a:txBody>
                  <a:tcPr marL="64056" marR="64056" marT="64056" marB="64056"/>
                </a:tc>
                <a:tc>
                  <a:txBody>
                    <a:bodyPr/>
                    <a:lstStyle/>
                    <a:p>
                      <a:pPr algn="l" fontAlgn="t"/>
                      <a:r>
                        <a:rPr lang="en-US" sz="1000" b="1" dirty="0">
                          <a:solidFill>
                            <a:srgbClr val="000000"/>
                          </a:solidFill>
                          <a:effectLst/>
                          <a:latin typeface="Open Sans" pitchFamily="2" charset="0"/>
                          <a:ea typeface="Open Sans" pitchFamily="2" charset="0"/>
                          <a:cs typeface="Open Sans" pitchFamily="2" charset="0"/>
                        </a:rPr>
                        <a:t>NUMA</a:t>
                      </a:r>
                    </a:p>
                  </a:txBody>
                  <a:tcPr marL="64056" marR="64056" marT="64056" marB="64056"/>
                </a:tc>
                <a:extLst>
                  <a:ext uri="{0D108BD9-81ED-4DB2-BD59-A6C34878D82A}">
                    <a16:rowId xmlns:a16="http://schemas.microsoft.com/office/drawing/2014/main" val="200210434"/>
                  </a:ext>
                </a:extLst>
              </a:tr>
              <a:tr h="627178">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Full Forms</a:t>
                      </a:r>
                    </a:p>
                  </a:txBody>
                  <a:tcPr marL="42704" marR="42704" marT="42704" marB="42704"/>
                </a:tc>
                <a:tc>
                  <a:txBody>
                    <a:bodyPr/>
                    <a:lstStyle/>
                    <a:p>
                      <a:pPr lvl="1" algn="ctr" fontAlgn="t"/>
                      <a:r>
                        <a:rPr lang="en-US" sz="1000" b="0" dirty="0">
                          <a:solidFill>
                            <a:srgbClr val="333333"/>
                          </a:solidFill>
                          <a:effectLst/>
                          <a:latin typeface="Open Sans" pitchFamily="2" charset="0"/>
                          <a:ea typeface="Open Sans" pitchFamily="2" charset="0"/>
                          <a:cs typeface="Open Sans" pitchFamily="2" charset="0"/>
                        </a:rPr>
                        <a:t>UMA is an abbreviation for Uniform Memory Access.</a:t>
                      </a:r>
                    </a:p>
                  </a:txBody>
                  <a:tcPr marL="42704" marR="42704" marT="42704" marB="42704" anchor="ctr"/>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NUMA is an abbreviation for Non-Uniform Memory Access.</a:t>
                      </a:r>
                    </a:p>
                  </a:txBody>
                  <a:tcPr marL="42704" marR="42704" marT="42704" marB="42704" anchor="ctr"/>
                </a:tc>
                <a:extLst>
                  <a:ext uri="{0D108BD9-81ED-4DB2-BD59-A6C34878D82A}">
                    <a16:rowId xmlns:a16="http://schemas.microsoft.com/office/drawing/2014/main" val="1015394449"/>
                  </a:ext>
                </a:extLst>
              </a:tr>
              <a:tr h="451026">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Memory Controller</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contains a single memory controller.</a:t>
                      </a:r>
                    </a:p>
                  </a:txBody>
                  <a:tcPr marL="42704" marR="42704" marT="42704" marB="42704" anchor="ctr"/>
                </a:tc>
                <a:tc>
                  <a:txBody>
                    <a:bodyPr/>
                    <a:lstStyle/>
                    <a:p>
                      <a:pPr algn="ctr" fontAlgn="t"/>
                      <a:r>
                        <a:rPr lang="en-US" sz="1000" b="0">
                          <a:solidFill>
                            <a:srgbClr val="333333"/>
                          </a:solidFill>
                          <a:effectLst/>
                          <a:latin typeface="Open Sans" pitchFamily="2" charset="0"/>
                          <a:ea typeface="Open Sans" pitchFamily="2" charset="0"/>
                          <a:cs typeface="Open Sans" pitchFamily="2" charset="0"/>
                        </a:rPr>
                        <a:t>It contains several memory controllers.</a:t>
                      </a:r>
                    </a:p>
                  </a:txBody>
                  <a:tcPr marL="42704" marR="42704" marT="42704" marB="42704" anchor="ctr"/>
                </a:tc>
                <a:extLst>
                  <a:ext uri="{0D108BD9-81ED-4DB2-BD59-A6C34878D82A}">
                    <a16:rowId xmlns:a16="http://schemas.microsoft.com/office/drawing/2014/main" val="1727388762"/>
                  </a:ext>
                </a:extLst>
              </a:tr>
              <a:tr h="651216">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Memory Access Time</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contains balanced or equal memory access time.</a:t>
                      </a:r>
                    </a:p>
                  </a:txBody>
                  <a:tcPr marL="42704" marR="42704" marT="42704" marB="42704" anchor="ctr"/>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Its memory access time changes according to the distance of the microprocessor.</a:t>
                      </a:r>
                    </a:p>
                  </a:txBody>
                  <a:tcPr marL="42704" marR="42704" marT="42704" marB="42704" anchor="ctr"/>
                </a:tc>
                <a:extLst>
                  <a:ext uri="{0D108BD9-81ED-4DB2-BD59-A6C34878D82A}">
                    <a16:rowId xmlns:a16="http://schemas.microsoft.com/office/drawing/2014/main" val="3394396528"/>
                  </a:ext>
                </a:extLst>
              </a:tr>
              <a:tr h="274873">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Memory Access</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Its memory access is slow.</a:t>
                      </a:r>
                    </a:p>
                  </a:txBody>
                  <a:tcPr marL="42704" marR="42704" marT="42704" marB="42704" anchor="ctr"/>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Its memory access is faster.</a:t>
                      </a:r>
                    </a:p>
                  </a:txBody>
                  <a:tcPr marL="42704" marR="42704" marT="42704" marB="42704" anchor="ctr"/>
                </a:tc>
                <a:extLst>
                  <a:ext uri="{0D108BD9-81ED-4DB2-BD59-A6C34878D82A}">
                    <a16:rowId xmlns:a16="http://schemas.microsoft.com/office/drawing/2014/main" val="3487082234"/>
                  </a:ext>
                </a:extLst>
              </a:tr>
              <a:tr h="627178">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Suitability</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is mainly utilized in time-sharing and general-purpose applications.</a:t>
                      </a:r>
                    </a:p>
                  </a:txBody>
                  <a:tcPr marL="42704" marR="42704" marT="42704" marB="42704" anchor="ctr"/>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is mainly utilized in time-critical and real-time apps.</a:t>
                      </a:r>
                    </a:p>
                  </a:txBody>
                  <a:tcPr marL="42704" marR="42704" marT="42704" marB="42704" anchor="ctr"/>
                </a:tc>
                <a:extLst>
                  <a:ext uri="{0D108BD9-81ED-4DB2-BD59-A6C34878D82A}">
                    <a16:rowId xmlns:a16="http://schemas.microsoft.com/office/drawing/2014/main" val="1224004055"/>
                  </a:ext>
                </a:extLst>
              </a:tr>
              <a:tr h="274873">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Bandwidth</a:t>
                      </a:r>
                    </a:p>
                  </a:txBody>
                  <a:tcPr marL="42704" marR="42704" marT="42704" marB="42704"/>
                </a:tc>
                <a:tc>
                  <a:txBody>
                    <a:bodyPr/>
                    <a:lstStyle/>
                    <a:p>
                      <a:pPr algn="ctr" fontAlgn="t"/>
                      <a:r>
                        <a:rPr lang="en-US" sz="1000" b="0">
                          <a:solidFill>
                            <a:srgbClr val="333333"/>
                          </a:solidFill>
                          <a:effectLst/>
                          <a:latin typeface="Open Sans" pitchFamily="2" charset="0"/>
                          <a:ea typeface="Open Sans" pitchFamily="2" charset="0"/>
                          <a:cs typeface="Open Sans" pitchFamily="2" charset="0"/>
                        </a:rPr>
                        <a:t>It has limited bandwidth.</a:t>
                      </a:r>
                    </a:p>
                  </a:txBody>
                  <a:tcPr marL="42704" marR="42704" marT="42704" marB="42704" anchor="ctr"/>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has more bandwidth.</a:t>
                      </a:r>
                    </a:p>
                  </a:txBody>
                  <a:tcPr marL="42704" marR="42704" marT="42704" marB="42704" anchor="ctr"/>
                </a:tc>
                <a:extLst>
                  <a:ext uri="{0D108BD9-81ED-4DB2-BD59-A6C34878D82A}">
                    <a16:rowId xmlns:a16="http://schemas.microsoft.com/office/drawing/2014/main" val="198480299"/>
                  </a:ext>
                </a:extLst>
              </a:tr>
              <a:tr h="627178">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Bus type</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employs single, multiple, and crossbar buses.</a:t>
                      </a:r>
                    </a:p>
                  </a:txBody>
                  <a:tcPr marL="42704" marR="42704" marT="42704" marB="42704" anchor="ctr"/>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employs hierarchical and tree-structured buses and network connections.</a:t>
                      </a:r>
                    </a:p>
                  </a:txBody>
                  <a:tcPr marL="42704" marR="42704" marT="42704" marB="42704" anchor="ctr"/>
                </a:tc>
                <a:extLst>
                  <a:ext uri="{0D108BD9-81ED-4DB2-BD59-A6C34878D82A}">
                    <a16:rowId xmlns:a16="http://schemas.microsoft.com/office/drawing/2014/main" val="3372092653"/>
                  </a:ext>
                </a:extLst>
              </a:tr>
            </a:tbl>
          </a:graphicData>
        </a:graphic>
      </p:graphicFrame>
    </p:spTree>
    <p:extLst>
      <p:ext uri="{BB962C8B-B14F-4D97-AF65-F5344CB8AC3E}">
        <p14:creationId xmlns:p14="http://schemas.microsoft.com/office/powerpoint/2010/main" val="25559202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63492B9B-E31A-A43D-3118-450A1893A0DD}"/>
              </a:ext>
            </a:extLst>
          </p:cNvPr>
          <p:cNvSpPr>
            <a:spLocks noGrp="1"/>
          </p:cNvSpPr>
          <p:nvPr>
            <p:ph type="title"/>
          </p:nvPr>
        </p:nvSpPr>
        <p:spPr/>
        <p:txBody>
          <a:bodyPr/>
          <a:lstStyle/>
          <a:p>
            <a:pPr algn="ctr"/>
            <a:r>
              <a:rPr lang="en-US" dirty="0"/>
              <a:t>Advantages on SMM?</a:t>
            </a:r>
          </a:p>
        </p:txBody>
      </p:sp>
      <p:sp>
        <p:nvSpPr>
          <p:cNvPr id="9" name="Subtitle 8">
            <a:extLst>
              <a:ext uri="{FF2B5EF4-FFF2-40B4-BE49-F238E27FC236}">
                <a16:creationId xmlns:a16="http://schemas.microsoft.com/office/drawing/2014/main" id="{BE776212-CA3A-8974-3684-6C844BC66A3A}"/>
              </a:ext>
            </a:extLst>
          </p:cNvPr>
          <p:cNvSpPr>
            <a:spLocks noGrp="1"/>
          </p:cNvSpPr>
          <p:nvPr>
            <p:ph type="subTitle" idx="1"/>
          </p:nvPr>
        </p:nvSpPr>
        <p:spPr>
          <a:xfrm>
            <a:off x="901979" y="2503625"/>
            <a:ext cx="2192313" cy="1668300"/>
          </a:xfrm>
        </p:spPr>
        <p:txBody>
          <a:bodyPr/>
          <a:lstStyle/>
          <a:p>
            <a:r>
              <a:rPr lang="en-US" b="1" dirty="0"/>
              <a:t>Working on the same </a:t>
            </a:r>
          </a:p>
          <a:p>
            <a:r>
              <a:rPr lang="en-US" b="1" dirty="0"/>
              <a:t>puzzle table is simpler </a:t>
            </a:r>
          </a:p>
          <a:p>
            <a:r>
              <a:rPr lang="en-US" b="1" dirty="0"/>
              <a:t>than managing </a:t>
            </a:r>
          </a:p>
          <a:p>
            <a:r>
              <a:rPr lang="en-US" b="1" dirty="0"/>
              <a:t>separate ones for each </a:t>
            </a:r>
          </a:p>
          <a:p>
            <a:r>
              <a:rPr lang="en-US" b="1" dirty="0"/>
              <a:t>friend.</a:t>
            </a:r>
            <a:endParaRPr lang="ar-EG" b="1" dirty="0"/>
          </a:p>
          <a:p>
            <a:endParaRPr lang="en-US" b="1" dirty="0"/>
          </a:p>
          <a:p>
            <a:pPr algn="ctr"/>
            <a:r>
              <a:rPr lang="en-US" b="1" dirty="0">
                <a:solidFill>
                  <a:schemeClr val="accent1">
                    <a:lumMod val="50000"/>
                  </a:schemeClr>
                </a:solidFill>
              </a:rPr>
              <a:t>Programming for </a:t>
            </a:r>
          </a:p>
          <a:p>
            <a:pPr algn="ctr"/>
            <a:r>
              <a:rPr lang="en-US" b="1" dirty="0">
                <a:solidFill>
                  <a:schemeClr val="accent1">
                    <a:lumMod val="50000"/>
                  </a:schemeClr>
                </a:solidFill>
              </a:rPr>
              <a:t>shared memory</a:t>
            </a:r>
          </a:p>
          <a:p>
            <a:pPr algn="ctr"/>
            <a:r>
              <a:rPr lang="en-US" b="1" dirty="0">
                <a:solidFill>
                  <a:schemeClr val="accent1">
                    <a:lumMod val="50000"/>
                  </a:schemeClr>
                </a:solidFill>
              </a:rPr>
              <a:t>systems is generally </a:t>
            </a:r>
          </a:p>
          <a:p>
            <a:pPr algn="ctr"/>
            <a:r>
              <a:rPr lang="en-US" b="1" dirty="0">
                <a:solidFill>
                  <a:schemeClr val="accent1">
                    <a:lumMod val="50000"/>
                  </a:schemeClr>
                </a:solidFill>
              </a:rPr>
              <a:t>Easier</a:t>
            </a:r>
          </a:p>
        </p:txBody>
      </p:sp>
      <p:sp>
        <p:nvSpPr>
          <p:cNvPr id="11" name="Subtitle 10">
            <a:extLst>
              <a:ext uri="{FF2B5EF4-FFF2-40B4-BE49-F238E27FC236}">
                <a16:creationId xmlns:a16="http://schemas.microsoft.com/office/drawing/2014/main" id="{2ABAA779-8A00-2E6F-0704-BF1C59217070}"/>
              </a:ext>
            </a:extLst>
          </p:cNvPr>
          <p:cNvSpPr>
            <a:spLocks noGrp="1"/>
          </p:cNvSpPr>
          <p:nvPr>
            <p:ph type="subTitle" idx="3"/>
          </p:nvPr>
        </p:nvSpPr>
        <p:spPr/>
        <p:txBody>
          <a:bodyPr/>
          <a:lstStyle/>
          <a:p>
            <a:r>
              <a:rPr lang="en-US" b="1" dirty="0"/>
              <a:t>All friends share the</a:t>
            </a:r>
            <a:r>
              <a:rPr lang="ar-EG" b="1" dirty="0"/>
              <a:t> </a:t>
            </a:r>
          </a:p>
          <a:p>
            <a:r>
              <a:rPr lang="en-US" b="1" dirty="0"/>
              <a:t>same puzzle pieces, </a:t>
            </a:r>
            <a:endParaRPr lang="ar-EG" b="1" dirty="0"/>
          </a:p>
          <a:p>
            <a:r>
              <a:rPr lang="en-US" b="1" dirty="0"/>
              <a:t>making the best use of </a:t>
            </a:r>
            <a:endParaRPr lang="ar-EG" b="1" dirty="0"/>
          </a:p>
          <a:p>
            <a:r>
              <a:rPr lang="en-US" b="1" dirty="0"/>
              <a:t>Resources</a:t>
            </a:r>
            <a:endParaRPr lang="ar-EG" b="1" dirty="0"/>
          </a:p>
          <a:p>
            <a:endParaRPr lang="ar-EG" b="1" dirty="0">
              <a:solidFill>
                <a:schemeClr val="accent1">
                  <a:lumMod val="50000"/>
                </a:schemeClr>
              </a:solidFill>
            </a:endParaRPr>
          </a:p>
          <a:p>
            <a:pPr algn="ctr"/>
            <a:r>
              <a:rPr lang="en-US" b="1" dirty="0">
                <a:solidFill>
                  <a:schemeClr val="accent1">
                    <a:lumMod val="50000"/>
                  </a:schemeClr>
                </a:solidFill>
              </a:rPr>
              <a:t>Shared Memory </a:t>
            </a:r>
            <a:endParaRPr lang="ar-EG" b="1" dirty="0">
              <a:solidFill>
                <a:schemeClr val="accent1">
                  <a:lumMod val="50000"/>
                </a:schemeClr>
              </a:solidFill>
            </a:endParaRPr>
          </a:p>
          <a:p>
            <a:pPr algn="ctr"/>
            <a:r>
              <a:rPr lang="en-US" b="1" dirty="0">
                <a:solidFill>
                  <a:schemeClr val="accent1">
                    <a:lumMod val="50000"/>
                  </a:schemeClr>
                </a:solidFill>
              </a:rPr>
              <a:t>Machines efficiently </a:t>
            </a:r>
            <a:endParaRPr lang="ar-EG" b="1" dirty="0">
              <a:solidFill>
                <a:schemeClr val="accent1">
                  <a:lumMod val="50000"/>
                </a:schemeClr>
              </a:solidFill>
            </a:endParaRPr>
          </a:p>
          <a:p>
            <a:pPr algn="ctr"/>
            <a:r>
              <a:rPr lang="en-US" b="1" dirty="0">
                <a:solidFill>
                  <a:schemeClr val="accent1">
                    <a:lumMod val="50000"/>
                  </a:schemeClr>
                </a:solidFill>
              </a:rPr>
              <a:t>share data and</a:t>
            </a:r>
            <a:endParaRPr lang="ar-EG" b="1" dirty="0">
              <a:solidFill>
                <a:schemeClr val="accent1">
                  <a:lumMod val="50000"/>
                </a:schemeClr>
              </a:solidFill>
            </a:endParaRPr>
          </a:p>
          <a:p>
            <a:pPr algn="ctr"/>
            <a:r>
              <a:rPr lang="en-US" b="1" dirty="0">
                <a:solidFill>
                  <a:schemeClr val="accent1">
                    <a:lumMod val="50000"/>
                  </a:schemeClr>
                </a:solidFill>
              </a:rPr>
              <a:t>variables among </a:t>
            </a:r>
            <a:endParaRPr lang="ar-EG" b="1" dirty="0">
              <a:solidFill>
                <a:schemeClr val="accent1">
                  <a:lumMod val="50000"/>
                </a:schemeClr>
              </a:solidFill>
            </a:endParaRPr>
          </a:p>
          <a:p>
            <a:pPr algn="ctr"/>
            <a:r>
              <a:rPr lang="en-US" b="1" dirty="0">
                <a:solidFill>
                  <a:schemeClr val="accent1">
                    <a:lumMod val="50000"/>
                  </a:schemeClr>
                </a:solidFill>
              </a:rPr>
              <a:t>processors</a:t>
            </a:r>
          </a:p>
        </p:txBody>
      </p:sp>
      <p:sp>
        <p:nvSpPr>
          <p:cNvPr id="13" name="Subtitle 12">
            <a:extLst>
              <a:ext uri="{FF2B5EF4-FFF2-40B4-BE49-F238E27FC236}">
                <a16:creationId xmlns:a16="http://schemas.microsoft.com/office/drawing/2014/main" id="{26C49AE4-8246-1CE3-A59F-4C25AEF70A11}"/>
              </a:ext>
            </a:extLst>
          </p:cNvPr>
          <p:cNvSpPr>
            <a:spLocks noGrp="1"/>
          </p:cNvSpPr>
          <p:nvPr>
            <p:ph type="subTitle" idx="6"/>
          </p:nvPr>
        </p:nvSpPr>
        <p:spPr>
          <a:xfrm>
            <a:off x="3192905" y="1636950"/>
            <a:ext cx="2749518" cy="572700"/>
          </a:xfrm>
        </p:spPr>
        <p:txBody>
          <a:bodyPr/>
          <a:lstStyle/>
          <a:p>
            <a:pPr algn="ctr"/>
            <a:r>
              <a:rPr lang="en-US" dirty="0"/>
              <a:t>Quick Collaboration</a:t>
            </a:r>
          </a:p>
        </p:txBody>
      </p:sp>
      <p:sp>
        <p:nvSpPr>
          <p:cNvPr id="2" name="Subtitle 12">
            <a:extLst>
              <a:ext uri="{FF2B5EF4-FFF2-40B4-BE49-F238E27FC236}">
                <a16:creationId xmlns:a16="http://schemas.microsoft.com/office/drawing/2014/main" id="{9EEB0F4D-08F2-E8C1-849D-51DD45A30790}"/>
              </a:ext>
            </a:extLst>
          </p:cNvPr>
          <p:cNvSpPr txBox="1">
            <a:spLocks/>
          </p:cNvSpPr>
          <p:nvPr/>
        </p:nvSpPr>
        <p:spPr>
          <a:xfrm>
            <a:off x="1225655" y="1636950"/>
            <a:ext cx="1544959"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Simplicity</a:t>
            </a:r>
          </a:p>
        </p:txBody>
      </p:sp>
      <p:sp>
        <p:nvSpPr>
          <p:cNvPr id="3" name="Subtitle 12">
            <a:extLst>
              <a:ext uri="{FF2B5EF4-FFF2-40B4-BE49-F238E27FC236}">
                <a16:creationId xmlns:a16="http://schemas.microsoft.com/office/drawing/2014/main" id="{D01AEC9B-BE6C-FAB4-C3F0-0C9D60F98731}"/>
              </a:ext>
            </a:extLst>
          </p:cNvPr>
          <p:cNvSpPr txBox="1">
            <a:spLocks/>
          </p:cNvSpPr>
          <p:nvPr/>
        </p:nvSpPr>
        <p:spPr>
          <a:xfrm>
            <a:off x="5827848" y="1636950"/>
            <a:ext cx="2631746"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Sharing Resources</a:t>
            </a:r>
          </a:p>
        </p:txBody>
      </p:sp>
      <p:sp>
        <p:nvSpPr>
          <p:cNvPr id="5" name="Subtitle 8">
            <a:extLst>
              <a:ext uri="{FF2B5EF4-FFF2-40B4-BE49-F238E27FC236}">
                <a16:creationId xmlns:a16="http://schemas.microsoft.com/office/drawing/2014/main" id="{D323C94E-500E-79D7-FB65-5677EE477337}"/>
              </a:ext>
            </a:extLst>
          </p:cNvPr>
          <p:cNvSpPr txBox="1">
            <a:spLocks/>
          </p:cNvSpPr>
          <p:nvPr/>
        </p:nvSpPr>
        <p:spPr>
          <a:xfrm>
            <a:off x="3473635" y="2503625"/>
            <a:ext cx="2196600" cy="166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r>
              <a:rPr lang="en-US" b="1" dirty="0"/>
              <a:t>Friends can quickly </a:t>
            </a:r>
            <a:endParaRPr lang="ar-EG" b="1" dirty="0"/>
          </a:p>
          <a:p>
            <a:r>
              <a:rPr lang="en-US" b="1" dirty="0"/>
              <a:t>exchange pieces and </a:t>
            </a:r>
            <a:endParaRPr lang="ar-EG" b="1" dirty="0"/>
          </a:p>
          <a:p>
            <a:r>
              <a:rPr lang="en-US" b="1" dirty="0"/>
              <a:t>ideas by using the </a:t>
            </a:r>
            <a:endParaRPr lang="ar-EG" b="1" dirty="0"/>
          </a:p>
          <a:p>
            <a:r>
              <a:rPr lang="en-US" b="1" dirty="0"/>
              <a:t>shared puzzle table</a:t>
            </a:r>
            <a:endParaRPr lang="ar-EG" b="1" dirty="0"/>
          </a:p>
          <a:p>
            <a:endParaRPr lang="ar-EG" b="1" dirty="0"/>
          </a:p>
          <a:p>
            <a:pPr algn="ctr"/>
            <a:r>
              <a:rPr lang="en-US" b="1" dirty="0"/>
              <a:t> </a:t>
            </a:r>
            <a:r>
              <a:rPr lang="en-US" b="1" dirty="0">
                <a:solidFill>
                  <a:schemeClr val="accent1">
                    <a:lumMod val="50000"/>
                  </a:schemeClr>
                </a:solidFill>
              </a:rPr>
              <a:t>processors</a:t>
            </a:r>
            <a:endParaRPr lang="ar-EG" b="1" dirty="0">
              <a:solidFill>
                <a:schemeClr val="accent1">
                  <a:lumMod val="50000"/>
                </a:schemeClr>
              </a:solidFill>
            </a:endParaRPr>
          </a:p>
          <a:p>
            <a:pPr algn="ctr"/>
            <a:r>
              <a:rPr lang="en-US" b="1" dirty="0">
                <a:solidFill>
                  <a:schemeClr val="accent1">
                    <a:lumMod val="50000"/>
                  </a:schemeClr>
                </a:solidFill>
              </a:rPr>
              <a:t>communicate faster </a:t>
            </a:r>
            <a:endParaRPr lang="ar-EG" b="1" dirty="0">
              <a:solidFill>
                <a:schemeClr val="accent1">
                  <a:lumMod val="50000"/>
                </a:schemeClr>
              </a:solidFill>
            </a:endParaRPr>
          </a:p>
          <a:p>
            <a:pPr algn="ctr"/>
            <a:r>
              <a:rPr lang="en-US" b="1" dirty="0">
                <a:solidFill>
                  <a:schemeClr val="accent1">
                    <a:lumMod val="50000"/>
                  </a:schemeClr>
                </a:solidFill>
              </a:rPr>
              <a:t>due to direct access to </a:t>
            </a:r>
            <a:endParaRPr lang="ar-EG" b="1" dirty="0">
              <a:solidFill>
                <a:schemeClr val="accent1">
                  <a:lumMod val="50000"/>
                </a:schemeClr>
              </a:solidFill>
            </a:endParaRPr>
          </a:p>
          <a:p>
            <a:pPr algn="ctr"/>
            <a:r>
              <a:rPr lang="en-US" b="1" dirty="0">
                <a:solidFill>
                  <a:schemeClr val="accent1">
                    <a:lumMod val="50000"/>
                  </a:schemeClr>
                </a:solidFill>
              </a:rPr>
              <a:t>shared memory</a:t>
            </a:r>
          </a:p>
        </p:txBody>
      </p:sp>
      <p:cxnSp>
        <p:nvCxnSpPr>
          <p:cNvPr id="8" name="Connector: Curved 7">
            <a:extLst>
              <a:ext uri="{FF2B5EF4-FFF2-40B4-BE49-F238E27FC236}">
                <a16:creationId xmlns:a16="http://schemas.microsoft.com/office/drawing/2014/main" id="{9EDBFFF6-7EEF-1D82-639A-F24EACB81E4B}"/>
              </a:ext>
            </a:extLst>
          </p:cNvPr>
          <p:cNvCxnSpPr>
            <a:cxnSpLocks/>
            <a:stCxn id="2" idx="1"/>
            <a:endCxn id="9" idx="1"/>
          </p:cNvCxnSpPr>
          <p:nvPr/>
        </p:nvCxnSpPr>
        <p:spPr>
          <a:xfrm rot="10800000" flipV="1">
            <a:off x="901979" y="1923299"/>
            <a:ext cx="323676" cy="1414475"/>
          </a:xfrm>
          <a:prstGeom prst="curvedConnector3">
            <a:avLst>
              <a:gd name="adj1" fmla="val 170626"/>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Connector: Curved 16">
            <a:extLst>
              <a:ext uri="{FF2B5EF4-FFF2-40B4-BE49-F238E27FC236}">
                <a16:creationId xmlns:a16="http://schemas.microsoft.com/office/drawing/2014/main" id="{0EDD35F6-17F9-AFA1-9ED2-07BD4EF5ACC8}"/>
              </a:ext>
            </a:extLst>
          </p:cNvPr>
          <p:cNvCxnSpPr>
            <a:cxnSpLocks/>
            <a:stCxn id="13" idx="1"/>
            <a:endCxn id="5" idx="1"/>
          </p:cNvCxnSpPr>
          <p:nvPr/>
        </p:nvCxnSpPr>
        <p:spPr>
          <a:xfrm rot="10800000" flipH="1" flipV="1">
            <a:off x="3192905" y="1923299"/>
            <a:ext cx="280730" cy="1414475"/>
          </a:xfrm>
          <a:prstGeom prst="curvedConnector3">
            <a:avLst>
              <a:gd name="adj1" fmla="val -8143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Connector: Curved 19">
            <a:extLst>
              <a:ext uri="{FF2B5EF4-FFF2-40B4-BE49-F238E27FC236}">
                <a16:creationId xmlns:a16="http://schemas.microsoft.com/office/drawing/2014/main" id="{257CD1DD-7A43-359F-CC77-1246550E454F}"/>
              </a:ext>
            </a:extLst>
          </p:cNvPr>
          <p:cNvCxnSpPr>
            <a:stCxn id="3" idx="3"/>
            <a:endCxn id="11" idx="3"/>
          </p:cNvCxnSpPr>
          <p:nvPr/>
        </p:nvCxnSpPr>
        <p:spPr>
          <a:xfrm flipH="1">
            <a:off x="8242021" y="1923300"/>
            <a:ext cx="217573" cy="1414475"/>
          </a:xfrm>
          <a:prstGeom prst="curvedConnector3">
            <a:avLst>
              <a:gd name="adj1" fmla="val -105068"/>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86260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63492B9B-E31A-A43D-3118-450A1893A0DD}"/>
              </a:ext>
            </a:extLst>
          </p:cNvPr>
          <p:cNvSpPr>
            <a:spLocks noGrp="1"/>
          </p:cNvSpPr>
          <p:nvPr>
            <p:ph type="title"/>
          </p:nvPr>
        </p:nvSpPr>
        <p:spPr/>
        <p:txBody>
          <a:bodyPr/>
          <a:lstStyle/>
          <a:p>
            <a:pPr algn="ctr"/>
            <a:r>
              <a:rPr lang="en-US" dirty="0"/>
              <a:t>Challenges faced with SMM?</a:t>
            </a:r>
          </a:p>
        </p:txBody>
      </p:sp>
      <p:sp>
        <p:nvSpPr>
          <p:cNvPr id="9" name="Subtitle 8">
            <a:extLst>
              <a:ext uri="{FF2B5EF4-FFF2-40B4-BE49-F238E27FC236}">
                <a16:creationId xmlns:a16="http://schemas.microsoft.com/office/drawing/2014/main" id="{BE776212-CA3A-8974-3684-6C844BC66A3A}"/>
              </a:ext>
            </a:extLst>
          </p:cNvPr>
          <p:cNvSpPr>
            <a:spLocks noGrp="1"/>
          </p:cNvSpPr>
          <p:nvPr>
            <p:ph type="subTitle" idx="1"/>
          </p:nvPr>
        </p:nvSpPr>
        <p:spPr>
          <a:xfrm>
            <a:off x="1802670" y="2316248"/>
            <a:ext cx="2192313" cy="1668300"/>
          </a:xfrm>
        </p:spPr>
        <p:txBody>
          <a:bodyPr/>
          <a:lstStyle/>
          <a:p>
            <a:pPr algn="ctr"/>
            <a:r>
              <a:rPr lang="en-US" b="1" dirty="0"/>
              <a:t>If too many friends </a:t>
            </a:r>
          </a:p>
          <a:p>
            <a:pPr algn="ctr"/>
            <a:r>
              <a:rPr lang="en-US" b="1" dirty="0"/>
              <a:t>want to use the same </a:t>
            </a:r>
          </a:p>
          <a:p>
            <a:pPr algn="ctr"/>
            <a:r>
              <a:rPr lang="en-US" b="1" dirty="0"/>
              <a:t>puzzle table, it might </a:t>
            </a:r>
          </a:p>
          <a:p>
            <a:pPr algn="ctr"/>
            <a:r>
              <a:rPr lang="en-US" b="1" dirty="0"/>
              <a:t>get crowded</a:t>
            </a:r>
          </a:p>
          <a:p>
            <a:pPr algn="ctr"/>
            <a:r>
              <a:rPr lang="en-US" b="1" dirty="0">
                <a:solidFill>
                  <a:schemeClr val="accent1">
                    <a:lumMod val="50000"/>
                  </a:schemeClr>
                </a:solidFill>
              </a:rPr>
              <a:t> </a:t>
            </a:r>
          </a:p>
          <a:p>
            <a:pPr algn="ctr"/>
            <a:r>
              <a:rPr lang="en-US" b="1" dirty="0">
                <a:solidFill>
                  <a:schemeClr val="accent1">
                    <a:lumMod val="50000"/>
                  </a:schemeClr>
                </a:solidFill>
              </a:rPr>
              <a:t>scalability can be a </a:t>
            </a:r>
          </a:p>
          <a:p>
            <a:pPr algn="ctr"/>
            <a:r>
              <a:rPr lang="en-US" b="1" dirty="0">
                <a:solidFill>
                  <a:schemeClr val="accent1">
                    <a:lumMod val="50000"/>
                  </a:schemeClr>
                </a:solidFill>
              </a:rPr>
              <a:t>challenge in large </a:t>
            </a:r>
          </a:p>
          <a:p>
            <a:pPr algn="ctr"/>
            <a:r>
              <a:rPr lang="en-US" b="1" dirty="0">
                <a:solidFill>
                  <a:schemeClr val="accent1">
                    <a:lumMod val="50000"/>
                  </a:schemeClr>
                </a:solidFill>
              </a:rPr>
              <a:t>shared memory </a:t>
            </a:r>
          </a:p>
          <a:p>
            <a:pPr algn="ctr"/>
            <a:r>
              <a:rPr lang="en-US" b="1" dirty="0">
                <a:solidFill>
                  <a:schemeClr val="accent1">
                    <a:lumMod val="50000"/>
                  </a:schemeClr>
                </a:solidFill>
              </a:rPr>
              <a:t>systems.</a:t>
            </a:r>
          </a:p>
        </p:txBody>
      </p:sp>
      <p:sp>
        <p:nvSpPr>
          <p:cNvPr id="11" name="Subtitle 10">
            <a:extLst>
              <a:ext uri="{FF2B5EF4-FFF2-40B4-BE49-F238E27FC236}">
                <a16:creationId xmlns:a16="http://schemas.microsoft.com/office/drawing/2014/main" id="{2ABAA779-8A00-2E6F-0704-BF1C59217070}"/>
              </a:ext>
            </a:extLst>
          </p:cNvPr>
          <p:cNvSpPr>
            <a:spLocks noGrp="1"/>
          </p:cNvSpPr>
          <p:nvPr>
            <p:ph type="subTitle" idx="3"/>
          </p:nvPr>
        </p:nvSpPr>
        <p:spPr>
          <a:xfrm>
            <a:off x="5149019" y="2316248"/>
            <a:ext cx="2196600" cy="1668300"/>
          </a:xfrm>
        </p:spPr>
        <p:txBody>
          <a:bodyPr/>
          <a:lstStyle/>
          <a:p>
            <a:pPr algn="ctr"/>
            <a:r>
              <a:rPr lang="en-US" b="1" dirty="0">
                <a:solidFill>
                  <a:schemeClr val="tx1"/>
                </a:solidFill>
              </a:rPr>
              <a:t>Organizing who works </a:t>
            </a:r>
          </a:p>
          <a:p>
            <a:pPr algn="ctr"/>
            <a:r>
              <a:rPr lang="en-US" b="1" dirty="0">
                <a:solidFill>
                  <a:schemeClr val="tx1"/>
                </a:solidFill>
              </a:rPr>
              <a:t>on what part of the </a:t>
            </a:r>
          </a:p>
          <a:p>
            <a:pPr algn="ctr"/>
            <a:r>
              <a:rPr lang="en-US" b="1" dirty="0">
                <a:solidFill>
                  <a:schemeClr val="tx1"/>
                </a:solidFill>
              </a:rPr>
              <a:t>puzzle needs careful </a:t>
            </a:r>
          </a:p>
          <a:p>
            <a:pPr algn="ctr"/>
            <a:r>
              <a:rPr lang="en-US" b="1" dirty="0">
                <a:solidFill>
                  <a:schemeClr val="tx1"/>
                </a:solidFill>
              </a:rPr>
              <a:t>Planning</a:t>
            </a:r>
          </a:p>
          <a:p>
            <a:pPr algn="ctr"/>
            <a:endParaRPr lang="en-US" b="1" dirty="0">
              <a:solidFill>
                <a:schemeClr val="accent1">
                  <a:lumMod val="50000"/>
                </a:schemeClr>
              </a:solidFill>
            </a:endParaRPr>
          </a:p>
          <a:p>
            <a:pPr algn="ctr"/>
            <a:r>
              <a:rPr lang="en-US" b="1" dirty="0">
                <a:solidFill>
                  <a:schemeClr val="accent1">
                    <a:lumMod val="50000"/>
                  </a:schemeClr>
                </a:solidFill>
              </a:rPr>
              <a:t>programming for large-</a:t>
            </a:r>
          </a:p>
          <a:p>
            <a:pPr algn="ctr"/>
            <a:r>
              <a:rPr lang="en-US" b="1" dirty="0">
                <a:solidFill>
                  <a:schemeClr val="accent1">
                    <a:lumMod val="50000"/>
                  </a:schemeClr>
                </a:solidFill>
              </a:rPr>
              <a:t>scale shared memory </a:t>
            </a:r>
          </a:p>
          <a:p>
            <a:pPr algn="ctr"/>
            <a:r>
              <a:rPr lang="en-US" b="1" dirty="0">
                <a:solidFill>
                  <a:schemeClr val="accent1">
                    <a:lumMod val="50000"/>
                  </a:schemeClr>
                </a:solidFill>
              </a:rPr>
              <a:t>systems can be complex</a:t>
            </a:r>
          </a:p>
        </p:txBody>
      </p:sp>
      <p:sp>
        <p:nvSpPr>
          <p:cNvPr id="2" name="Subtitle 12">
            <a:extLst>
              <a:ext uri="{FF2B5EF4-FFF2-40B4-BE49-F238E27FC236}">
                <a16:creationId xmlns:a16="http://schemas.microsoft.com/office/drawing/2014/main" id="{9EEB0F4D-08F2-E8C1-849D-51DD45A30790}"/>
              </a:ext>
            </a:extLst>
          </p:cNvPr>
          <p:cNvSpPr txBox="1">
            <a:spLocks/>
          </p:cNvSpPr>
          <p:nvPr/>
        </p:nvSpPr>
        <p:spPr>
          <a:xfrm>
            <a:off x="1582953" y="1522650"/>
            <a:ext cx="2631746"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Too Many Friends </a:t>
            </a:r>
          </a:p>
          <a:p>
            <a:pPr algn="ctr"/>
            <a:r>
              <a:rPr lang="en-US" dirty="0"/>
              <a:t>(Scalability)</a:t>
            </a:r>
          </a:p>
        </p:txBody>
      </p:sp>
      <p:sp>
        <p:nvSpPr>
          <p:cNvPr id="3" name="Subtitle 12">
            <a:extLst>
              <a:ext uri="{FF2B5EF4-FFF2-40B4-BE49-F238E27FC236}">
                <a16:creationId xmlns:a16="http://schemas.microsoft.com/office/drawing/2014/main" id="{D01AEC9B-BE6C-FAB4-C3F0-0C9D60F98731}"/>
              </a:ext>
            </a:extLst>
          </p:cNvPr>
          <p:cNvSpPr txBox="1">
            <a:spLocks/>
          </p:cNvSpPr>
          <p:nvPr/>
        </p:nvSpPr>
        <p:spPr>
          <a:xfrm>
            <a:off x="4929303" y="1522650"/>
            <a:ext cx="2631746"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Programming </a:t>
            </a:r>
          </a:p>
          <a:p>
            <a:pPr algn="ctr"/>
            <a:r>
              <a:rPr lang="en-US" dirty="0"/>
              <a:t>Complexity</a:t>
            </a:r>
          </a:p>
        </p:txBody>
      </p:sp>
      <p:cxnSp>
        <p:nvCxnSpPr>
          <p:cNvPr id="8" name="Connector: Curved 7">
            <a:extLst>
              <a:ext uri="{FF2B5EF4-FFF2-40B4-BE49-F238E27FC236}">
                <a16:creationId xmlns:a16="http://schemas.microsoft.com/office/drawing/2014/main" id="{9EDBFFF6-7EEF-1D82-639A-F24EACB81E4B}"/>
              </a:ext>
            </a:extLst>
          </p:cNvPr>
          <p:cNvCxnSpPr>
            <a:cxnSpLocks/>
            <a:stCxn id="2" idx="1"/>
            <a:endCxn id="9" idx="1"/>
          </p:cNvCxnSpPr>
          <p:nvPr/>
        </p:nvCxnSpPr>
        <p:spPr>
          <a:xfrm rot="10800000" flipH="1" flipV="1">
            <a:off x="1582952" y="1809000"/>
            <a:ext cx="219717" cy="1341398"/>
          </a:xfrm>
          <a:prstGeom prst="curvedConnector3">
            <a:avLst>
              <a:gd name="adj1" fmla="val -10404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Connector: Curved 19">
            <a:extLst>
              <a:ext uri="{FF2B5EF4-FFF2-40B4-BE49-F238E27FC236}">
                <a16:creationId xmlns:a16="http://schemas.microsoft.com/office/drawing/2014/main" id="{257CD1DD-7A43-359F-CC77-1246550E454F}"/>
              </a:ext>
            </a:extLst>
          </p:cNvPr>
          <p:cNvCxnSpPr>
            <a:stCxn id="3" idx="3"/>
            <a:endCxn id="11" idx="3"/>
          </p:cNvCxnSpPr>
          <p:nvPr/>
        </p:nvCxnSpPr>
        <p:spPr>
          <a:xfrm flipH="1">
            <a:off x="7345619" y="1809000"/>
            <a:ext cx="215430" cy="1341398"/>
          </a:xfrm>
          <a:prstGeom prst="curvedConnector3">
            <a:avLst>
              <a:gd name="adj1" fmla="val -10611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29377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2772</Words>
  <Application>Microsoft Office PowerPoint</Application>
  <PresentationFormat>On-screen Show (16:9)</PresentationFormat>
  <Paragraphs>270</Paragraphs>
  <Slides>35</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Open Sans</vt:lpstr>
      <vt:lpstr>Arial</vt:lpstr>
      <vt:lpstr>Calibri</vt:lpstr>
      <vt:lpstr>Nirmala UI</vt:lpstr>
      <vt:lpstr>Aptos</vt:lpstr>
      <vt:lpstr>Sora</vt:lpstr>
      <vt:lpstr>ADLaM Display</vt:lpstr>
      <vt:lpstr>Wingdings</vt:lpstr>
      <vt:lpstr>Software Engineering Business Plan by Slidesgo</vt:lpstr>
      <vt:lpstr>Shared Memory Machines</vt:lpstr>
      <vt:lpstr>What is Shared Memory Machine Means? </vt:lpstr>
      <vt:lpstr>How can we Imagine SMM?</vt:lpstr>
      <vt:lpstr>Types of Shared Memory Architectures?</vt:lpstr>
      <vt:lpstr>Scientific Definition</vt:lpstr>
      <vt:lpstr>PowerPoint Presentation</vt:lpstr>
      <vt:lpstr>PowerPoint Presentation</vt:lpstr>
      <vt:lpstr>Advantages on SMM?</vt:lpstr>
      <vt:lpstr>Challenges faced with SMM?</vt:lpstr>
      <vt:lpstr>PowerPoint Presentation</vt:lpstr>
      <vt:lpstr>Introduction</vt:lpstr>
      <vt:lpstr>Cache coherence</vt:lpstr>
      <vt:lpstr>The cache coherence problem</vt:lpstr>
      <vt:lpstr>Cache coherence protocols</vt:lpstr>
      <vt:lpstr>Cache coherence protocols </vt:lpstr>
      <vt:lpstr>Benefits of cache coherence protocols </vt:lpstr>
      <vt:lpstr>Parallel algorithms for shared memory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PowerPoint Presentation</vt:lpstr>
      <vt:lpstr>For Linux applications</vt:lpstr>
      <vt:lpstr>Shared memory on MacOS and some Linux systems</vt:lpstr>
      <vt:lpstr>PowerPoint Presentation</vt:lpstr>
      <vt:lpstr>Native Language APIs  </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Memory Machines</dc:title>
  <cp:lastModifiedBy>محمود عصام فتحى جبر احمد</cp:lastModifiedBy>
  <cp:revision>40</cp:revision>
  <dcterms:modified xsi:type="dcterms:W3CDTF">2023-12-06T18:05:30Z</dcterms:modified>
</cp:coreProperties>
</file>