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xml" ContentType="application/vnd.openxmlformats-officedocument.presentationml.tags+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6"/>
  </p:notesMasterIdLst>
  <p:sldIdLst>
    <p:sldId id="256" r:id="rId3"/>
    <p:sldId id="257" r:id="rId4"/>
    <p:sldId id="258" r:id="rId5"/>
    <p:sldId id="259" r:id="rId6"/>
    <p:sldId id="260" r:id="rId7"/>
    <p:sldId id="261" r:id="rId8"/>
    <p:sldId id="267" r:id="rId9"/>
    <p:sldId id="262" r:id="rId10"/>
    <p:sldId id="263" r:id="rId11"/>
    <p:sldId id="264" r:id="rId12"/>
    <p:sldId id="265" r:id="rId13"/>
    <p:sldId id="266" r:id="rId14"/>
    <p:sldId id="268" r:id="rId15"/>
  </p:sldIdLst>
  <p:sldSz cx="9144000" cy="5143500" type="screen16x9"/>
  <p:notesSz cx="6858000" cy="9144000"/>
  <p:embeddedFontLst>
    <p:embeddedFont>
      <p:font typeface="Anaheim" panose="02000503000000000000" pitchFamily="2" charset="0"/>
      <p:regular r:id="rId17"/>
    </p:embeddedFont>
    <p:embeddedFont>
      <p:font typeface="Bebas Neue" panose="020B0606020202050201" pitchFamily="34" charset="0"/>
      <p:regular r:id="rId18"/>
    </p:embeddedFont>
    <p:embeddedFont>
      <p:font typeface="Nunito"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oud Essam" initials="ME" lastIdx="1" clrIdx="0">
    <p:extLst>
      <p:ext uri="{19B8F6BF-5375-455C-9EA6-DF929625EA0E}">
        <p15:presenceInfo xmlns:p15="http://schemas.microsoft.com/office/powerpoint/2012/main" userId="3a3279b0ad633d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71ECC-EFE1-4B39-864A-6D9760A01DA6}">
  <a:tblStyle styleId="{3EB71ECC-EFE1-4B39-864A-6D9760A01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LU-RAY\Desktop\Divvy-TripData\Result%20Data\number_of_riders_per_in_last_12_mon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LU-RAY\Desktop\Divvy-TripData\Result%20Data\Avg_time_per_da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LU-RAY\Desktop\Divvy-TripData\Result%20Data\Avg_time_per_mont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LU-RAY\Desktop\Divvy-TripData\Result%20Data\number_of_rides_per_mont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BLU-RAY\Desktop\Divvy-TripData\Result%20Data\number_of_rides_per_ridable.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BLU-RAY\Desktop\Divvy-TripData\Result%20Data\number_of_rides_per_seaso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[number_of_riders_per_in_last_12_months.xlsx]Sheet1!PivotTable3</c:name>
    <c:fmtId val="10"/>
  </c:pivotSource>
  <c:chart>
    <c:autoTitleDeleted val="1"/>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Sheet1!$B$3</c:f>
              <c:strCache>
                <c:ptCount val="1"/>
                <c:pt idx="0">
                  <c:v>Total</c:v>
                </c:pt>
              </c:strCache>
            </c:strRef>
          </c:tx>
          <c:spPr>
            <a:solidFill>
              <a:schemeClr val="tx2">
                <a:lumMod val="75000"/>
              </a:schemeClr>
            </a:solidFill>
          </c:spPr>
          <c:dPt>
            <c:idx val="0"/>
            <c:bubble3D val="0"/>
            <c:spPr>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9E5-460D-BC29-574DCF152FA6}"/>
              </c:ext>
            </c:extLst>
          </c:dPt>
          <c:dPt>
            <c:idx val="1"/>
            <c:bubble3D val="0"/>
            <c:spPr>
              <a:solidFill>
                <a:schemeClr val="bg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9E5-460D-BC29-574DCF152FA6}"/>
              </c:ext>
            </c:extLst>
          </c:dPt>
          <c:dLbls>
            <c:dLbl>
              <c:idx val="0"/>
              <c:dLblPos val="ct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9E5-460D-BC29-574DCF152FA6}"/>
                </c:ext>
              </c:extLst>
            </c:dLbl>
            <c:dLbl>
              <c:idx val="1"/>
              <c:dLblPos val="ct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9E5-460D-BC29-574DCF152FA6}"/>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Sheet1!$A$4:$A$6</c:f>
              <c:strCache>
                <c:ptCount val="2"/>
                <c:pt idx="0">
                  <c:v>casual</c:v>
                </c:pt>
                <c:pt idx="1">
                  <c:v>member</c:v>
                </c:pt>
              </c:strCache>
            </c:strRef>
          </c:cat>
          <c:val>
            <c:numRef>
              <c:f>Sheet1!$B$4:$B$6</c:f>
              <c:numCache>
                <c:formatCode>General</c:formatCode>
                <c:ptCount val="2"/>
                <c:pt idx="0">
                  <c:v>41.958239416758737</c:v>
                </c:pt>
                <c:pt idx="1">
                  <c:v>58.041760583241263</c:v>
                </c:pt>
              </c:numCache>
            </c:numRef>
          </c:val>
          <c:extLst>
            <c:ext xmlns:c16="http://schemas.microsoft.com/office/drawing/2014/chart" uri="{C3380CC4-5D6E-409C-BE32-E72D297353CC}">
              <c16:uniqueId val="{00000004-D9E5-460D-BC29-574DCF152FA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cap="rnd">
          <a:solidFill>
            <a:schemeClr val="accent1"/>
          </a:solid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[Avg_time_per_day.xlsx]Avg_time_per_day_viz!PivotTable9</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253003331410834E-2"/>
          <c:y val="9.4267420679155001E-2"/>
          <c:w val="0.91521185719840581"/>
          <c:h val="0.73010954272339246"/>
        </c:manualLayout>
      </c:layout>
      <c:barChart>
        <c:barDir val="col"/>
        <c:grouping val="clustered"/>
        <c:varyColors val="0"/>
        <c:ser>
          <c:idx val="0"/>
          <c:order val="0"/>
          <c:tx>
            <c:strRef>
              <c:f>Avg_time_per_day_viz!$B$3:$B$4</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Avg_time_per_day_viz!$A$5:$A$11</c:f>
              <c:strCache>
                <c:ptCount val="7"/>
                <c:pt idx="0">
                  <c:v>Sunday</c:v>
                </c:pt>
                <c:pt idx="1">
                  <c:v>Monday</c:v>
                </c:pt>
                <c:pt idx="2">
                  <c:v>Tuesday</c:v>
                </c:pt>
                <c:pt idx="3">
                  <c:v>Wednesday</c:v>
                </c:pt>
                <c:pt idx="4">
                  <c:v>Thursday</c:v>
                </c:pt>
                <c:pt idx="5">
                  <c:v>Friday</c:v>
                </c:pt>
                <c:pt idx="6">
                  <c:v>Saturday</c:v>
                </c:pt>
              </c:strCache>
            </c:strRef>
          </c:cat>
          <c:val>
            <c:numRef>
              <c:f>Avg_time_per_day_viz!$B$5:$B$11</c:f>
              <c:numCache>
                <c:formatCode>General</c:formatCode>
                <c:ptCount val="7"/>
                <c:pt idx="0">
                  <c:v>34.190069651491001</c:v>
                </c:pt>
                <c:pt idx="1">
                  <c:v>29.8453703703704</c:v>
                </c:pt>
                <c:pt idx="2">
                  <c:v>25.9177927109602</c:v>
                </c:pt>
                <c:pt idx="3">
                  <c:v>25.043081327735699</c:v>
                </c:pt>
                <c:pt idx="4">
                  <c:v>26.028932939913599</c:v>
                </c:pt>
                <c:pt idx="5">
                  <c:v>27.891981032097501</c:v>
                </c:pt>
                <c:pt idx="6">
                  <c:v>32.043637139637703</c:v>
                </c:pt>
              </c:numCache>
            </c:numRef>
          </c:val>
          <c:extLst>
            <c:ext xmlns:c16="http://schemas.microsoft.com/office/drawing/2014/chart" uri="{C3380CC4-5D6E-409C-BE32-E72D297353CC}">
              <c16:uniqueId val="{00000000-FCAA-4019-A0AF-562774BA1FE4}"/>
            </c:ext>
          </c:extLst>
        </c:ser>
        <c:ser>
          <c:idx val="1"/>
          <c:order val="1"/>
          <c:tx>
            <c:strRef>
              <c:f>Avg_time_per_day_viz!$C$3:$C$4</c:f>
              <c:strCache>
                <c:ptCount val="1"/>
                <c:pt idx="0">
                  <c:v>member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Avg_time_per_day_viz!$A$5:$A$11</c:f>
              <c:strCache>
                <c:ptCount val="7"/>
                <c:pt idx="0">
                  <c:v>Sunday</c:v>
                </c:pt>
                <c:pt idx="1">
                  <c:v>Monday</c:v>
                </c:pt>
                <c:pt idx="2">
                  <c:v>Tuesday</c:v>
                </c:pt>
                <c:pt idx="3">
                  <c:v>Wednesday</c:v>
                </c:pt>
                <c:pt idx="4">
                  <c:v>Thursday</c:v>
                </c:pt>
                <c:pt idx="5">
                  <c:v>Friday</c:v>
                </c:pt>
                <c:pt idx="6">
                  <c:v>Saturday</c:v>
                </c:pt>
              </c:strCache>
            </c:strRef>
          </c:cat>
          <c:val>
            <c:numRef>
              <c:f>Avg_time_per_day_viz!$C$5:$C$11</c:f>
              <c:numCache>
                <c:formatCode>General</c:formatCode>
                <c:ptCount val="7"/>
                <c:pt idx="0">
                  <c:v>14.425336059554899</c:v>
                </c:pt>
                <c:pt idx="1">
                  <c:v>12.4509088598655</c:v>
                </c:pt>
                <c:pt idx="2">
                  <c:v>12.1788098242841</c:v>
                </c:pt>
                <c:pt idx="3">
                  <c:v>12.1971702039879</c:v>
                </c:pt>
                <c:pt idx="4">
                  <c:v>12.375352157797099</c:v>
                </c:pt>
                <c:pt idx="5">
                  <c:v>12.5953798836102</c:v>
                </c:pt>
                <c:pt idx="6">
                  <c:v>14.302659895502901</c:v>
                </c:pt>
              </c:numCache>
            </c:numRef>
          </c:val>
          <c:extLst>
            <c:ext xmlns:c16="http://schemas.microsoft.com/office/drawing/2014/chart" uri="{C3380CC4-5D6E-409C-BE32-E72D297353CC}">
              <c16:uniqueId val="{00000001-FCAA-4019-A0AF-562774BA1FE4}"/>
            </c:ext>
          </c:extLst>
        </c:ser>
        <c:dLbls>
          <c:dLblPos val="ctr"/>
          <c:showLegendKey val="0"/>
          <c:showVal val="1"/>
          <c:showCatName val="0"/>
          <c:showSerName val="0"/>
          <c:showPercent val="0"/>
          <c:showBubbleSize val="0"/>
        </c:dLbls>
        <c:gapWidth val="100"/>
        <c:axId val="889716527"/>
        <c:axId val="889715695"/>
      </c:barChart>
      <c:catAx>
        <c:axId val="889716527"/>
        <c:scaling>
          <c:orientation val="minMax"/>
        </c:scaling>
        <c:delete val="0"/>
        <c:axPos val="b"/>
        <c:title>
          <c:tx>
            <c:rich>
              <a:bodyPr rot="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r>
                  <a:rPr lang="en-US" sz="1050" b="1">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rPr>
                  <a:t>Days</a:t>
                </a:r>
              </a:p>
            </c:rich>
          </c:tx>
          <c:layout>
            <c:manualLayout>
              <c:xMode val="edge"/>
              <c:yMode val="edge"/>
              <c:x val="0.50695809645342538"/>
              <c:y val="0.90335641425538382"/>
            </c:manualLayout>
          </c:layout>
          <c:overlay val="0"/>
          <c:spPr>
            <a:noFill/>
            <a:ln>
              <a:noFill/>
            </a:ln>
            <a:effectLst/>
          </c:spPr>
          <c:txPr>
            <a:bodyPr rot="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89715695"/>
        <c:crosses val="autoZero"/>
        <c:auto val="1"/>
        <c:lblAlgn val="ctr"/>
        <c:lblOffset val="100"/>
        <c:noMultiLvlLbl val="0"/>
      </c:catAx>
      <c:valAx>
        <c:axId val="8897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r>
                  <a:rPr lang="en-US" b="1">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rPr>
                  <a:t>Time (mins)</a:t>
                </a:r>
              </a:p>
            </c:rich>
          </c:tx>
          <c:overlay val="0"/>
          <c:spPr>
            <a:noFill/>
            <a:ln>
              <a:noFill/>
            </a:ln>
            <a:effectLst/>
          </c:spPr>
          <c:txPr>
            <a:bodyPr rot="-540000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89716527"/>
        <c:crosses val="autoZero"/>
        <c:crossBetween val="between"/>
      </c:valAx>
      <c:spPr>
        <a:noFill/>
        <a:ln>
          <a:noFill/>
        </a:ln>
        <a:effectLst/>
      </c:spPr>
    </c:plotArea>
    <c:legend>
      <c:legendPos val="r"/>
      <c:layout>
        <c:manualLayout>
          <c:xMode val="edge"/>
          <c:yMode val="edge"/>
          <c:x val="0.90915020171089711"/>
          <c:y val="0.89096908276199327"/>
          <c:w val="9.0849798289102751E-2"/>
          <c:h val="0.1069399119786832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rnd" cmpd="sng" algn="ctr">
      <a:solidFill>
        <a:schemeClr val="tx1">
          <a:lumMod val="15000"/>
          <a:lumOff val="85000"/>
        </a:schemeClr>
      </a:solidFill>
      <a:miter lim="800000"/>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[Avg_time_per_month.xlsx]Avg_time_per_month_viz!PivotTable11</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2633762440726339E-2"/>
          <c:y val="0.124273681276504"/>
          <c:w val="0.89451774164775577"/>
          <c:h val="0.78409723172731105"/>
        </c:manualLayout>
      </c:layout>
      <c:barChart>
        <c:barDir val="col"/>
        <c:grouping val="clustered"/>
        <c:varyColors val="0"/>
        <c:ser>
          <c:idx val="0"/>
          <c:order val="0"/>
          <c:tx>
            <c:strRef>
              <c:f>Avg_time_per_month_viz!$B$3:$B$4</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5400000" spcFirstLastPara="1" vertOverflow="ellipsis"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Avg_time_per_month_viz!$A$5:$A$16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Avg_time_per_month_viz!$B$5:$B$16</c:f>
              <c:numCache>
                <c:formatCode>General</c:formatCode>
                <c:ptCount val="12"/>
                <c:pt idx="0">
                  <c:v>30.3774550035997</c:v>
                </c:pt>
                <c:pt idx="1">
                  <c:v>26.708450846719</c:v>
                </c:pt>
                <c:pt idx="2">
                  <c:v>32.622390467501802</c:v>
                </c:pt>
                <c:pt idx="3">
                  <c:v>29.532427073362999</c:v>
                </c:pt>
                <c:pt idx="4">
                  <c:v>30.869611706458901</c:v>
                </c:pt>
                <c:pt idx="5">
                  <c:v>32.096975214807699</c:v>
                </c:pt>
                <c:pt idx="6">
                  <c:v>29.278087820615401</c:v>
                </c:pt>
                <c:pt idx="7">
                  <c:v>29.310048320350099</c:v>
                </c:pt>
                <c:pt idx="8">
                  <c:v>27.814990290106</c:v>
                </c:pt>
                <c:pt idx="9">
                  <c:v>28.673969193729398</c:v>
                </c:pt>
                <c:pt idx="10">
                  <c:v>23.113627266691001</c:v>
                </c:pt>
                <c:pt idx="11">
                  <c:v>23.49429077404</c:v>
                </c:pt>
              </c:numCache>
            </c:numRef>
          </c:val>
          <c:extLst>
            <c:ext xmlns:c16="http://schemas.microsoft.com/office/drawing/2014/chart" uri="{C3380CC4-5D6E-409C-BE32-E72D297353CC}">
              <c16:uniqueId val="{00000000-182C-43FD-8776-A2036ABA39A0}"/>
            </c:ext>
          </c:extLst>
        </c:ser>
        <c:ser>
          <c:idx val="1"/>
          <c:order val="1"/>
          <c:tx>
            <c:strRef>
              <c:f>Avg_time_per_month_viz!$C$3:$C$4</c:f>
              <c:strCache>
                <c:ptCount val="1"/>
                <c:pt idx="0">
                  <c:v>member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5400000" spcFirstLastPara="1" vertOverflow="ellipsis"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Avg_time_per_month_viz!$A$5:$A$16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Avg_time_per_month_viz!$C$5:$C$16</c:f>
              <c:numCache>
                <c:formatCode>General</c:formatCode>
                <c:ptCount val="12"/>
                <c:pt idx="0">
                  <c:v>11.9815098729228</c:v>
                </c:pt>
                <c:pt idx="1">
                  <c:v>11.405529427169</c:v>
                </c:pt>
                <c:pt idx="2">
                  <c:v>11.9583288696608</c:v>
                </c:pt>
                <c:pt idx="3">
                  <c:v>11.4924041111184</c:v>
                </c:pt>
                <c:pt idx="4">
                  <c:v>13.36667687047</c:v>
                </c:pt>
                <c:pt idx="5">
                  <c:v>13.998433890703501</c:v>
                </c:pt>
                <c:pt idx="6">
                  <c:v>13.718340148798299</c:v>
                </c:pt>
                <c:pt idx="7">
                  <c:v>13.384163489520899</c:v>
                </c:pt>
                <c:pt idx="8">
                  <c:v>13.7344566190023</c:v>
                </c:pt>
                <c:pt idx="9">
                  <c:v>12.5020687605174</c:v>
                </c:pt>
                <c:pt idx="10">
                  <c:v>11.304729716379001</c:v>
                </c:pt>
                <c:pt idx="11">
                  <c:v>11.004939108296499</c:v>
                </c:pt>
              </c:numCache>
            </c:numRef>
          </c:val>
          <c:extLst>
            <c:ext xmlns:c16="http://schemas.microsoft.com/office/drawing/2014/chart" uri="{C3380CC4-5D6E-409C-BE32-E72D297353CC}">
              <c16:uniqueId val="{00000001-182C-43FD-8776-A2036ABA39A0}"/>
            </c:ext>
          </c:extLst>
        </c:ser>
        <c:dLbls>
          <c:dLblPos val="outEnd"/>
          <c:showLegendKey val="0"/>
          <c:showVal val="1"/>
          <c:showCatName val="0"/>
          <c:showSerName val="0"/>
          <c:showPercent val="0"/>
          <c:showBubbleSize val="0"/>
        </c:dLbls>
        <c:gapWidth val="150"/>
        <c:axId val="1495098608"/>
        <c:axId val="1495083632"/>
      </c:barChart>
      <c:catAx>
        <c:axId val="149509860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Months</a:t>
                </a:r>
              </a:p>
            </c:rich>
          </c:tx>
          <c:layout>
            <c:manualLayout>
              <c:xMode val="edge"/>
              <c:yMode val="edge"/>
              <c:x val="0.50530357386061786"/>
              <c:y val="0.9546489666491090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95083632"/>
        <c:crosses val="autoZero"/>
        <c:auto val="1"/>
        <c:lblAlgn val="ctr"/>
        <c:lblOffset val="100"/>
        <c:noMultiLvlLbl val="0"/>
      </c:catAx>
      <c:valAx>
        <c:axId val="1495083632"/>
        <c:scaling>
          <c:orientation val="minMax"/>
        </c:scaling>
        <c:delete val="0"/>
        <c:axPos val="l"/>
        <c:majorGridlines>
          <c:spPr>
            <a:ln w="635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Time in (MINS)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solidFill>
            <a:schemeClr val="lt1"/>
          </a:solid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95098608"/>
        <c:crosses val="autoZero"/>
        <c:crossBetween val="between"/>
      </c:valAx>
      <c:spPr>
        <a:noFill/>
        <a:ln>
          <a:noFill/>
        </a:ln>
        <a:effectLst/>
      </c:spPr>
    </c:plotArea>
    <c:legend>
      <c:legendPos val="r"/>
      <c:layout>
        <c:manualLayout>
          <c:xMode val="edge"/>
          <c:yMode val="edge"/>
          <c:x val="0.9149839214741512"/>
          <c:y val="1.6647856687284435E-3"/>
          <c:w val="8.3379254286470639E-2"/>
          <c:h val="9.0816904655259448E-2"/>
        </c:manualLayout>
      </c:layout>
      <c:overlay val="0"/>
      <c:spPr>
        <a:solidFill>
          <a:schemeClr val="lt1"/>
        </a:solid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[number_of_rides_per_month.xlsx]Sheet1!PivotTable25</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00159662755503"/>
          <c:y val="9.3348891481913651E-2"/>
          <c:w val="0.85846916154080299"/>
          <c:h val="0.63629550681894054"/>
        </c:manualLayout>
      </c:layout>
      <c:lineChart>
        <c:grouping val="stacked"/>
        <c:varyColors val="0"/>
        <c:ser>
          <c:idx val="0"/>
          <c:order val="0"/>
          <c:tx>
            <c:strRef>
              <c:f>Sheet1!$B$3:$B$4</c:f>
              <c:strCache>
                <c:ptCount val="1"/>
                <c:pt idx="0">
                  <c:v>casual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6"/>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31D-43BF-8CAD-8D796D85A081}"/>
                </c:ext>
              </c:extLst>
            </c:dLbl>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Sheet1!$B$5:$B$17</c:f>
              <c:numCache>
                <c:formatCode>General</c:formatCode>
                <c:ptCount val="12"/>
                <c:pt idx="0">
                  <c:v>18520</c:v>
                </c:pt>
                <c:pt idx="1">
                  <c:v>21416</c:v>
                </c:pt>
                <c:pt idx="2">
                  <c:v>89882</c:v>
                </c:pt>
                <c:pt idx="3">
                  <c:v>126417</c:v>
                </c:pt>
                <c:pt idx="4">
                  <c:v>280415</c:v>
                </c:pt>
                <c:pt idx="5">
                  <c:v>369051</c:v>
                </c:pt>
                <c:pt idx="6">
                  <c:v>406055</c:v>
                </c:pt>
                <c:pt idx="7">
                  <c:v>358924</c:v>
                </c:pt>
                <c:pt idx="8">
                  <c:v>363890</c:v>
                </c:pt>
                <c:pt idx="9">
                  <c:v>257242</c:v>
                </c:pt>
                <c:pt idx="10">
                  <c:v>106929</c:v>
                </c:pt>
                <c:pt idx="11">
                  <c:v>69738</c:v>
                </c:pt>
              </c:numCache>
            </c:numRef>
          </c:val>
          <c:smooth val="1"/>
          <c:extLst>
            <c:ext xmlns:c16="http://schemas.microsoft.com/office/drawing/2014/chart" uri="{C3380CC4-5D6E-409C-BE32-E72D297353CC}">
              <c16:uniqueId val="{00000000-631D-43BF-8CAD-8D796D85A081}"/>
            </c:ext>
          </c:extLst>
        </c:ser>
        <c:ser>
          <c:idx val="1"/>
          <c:order val="1"/>
          <c:tx>
            <c:strRef>
              <c:f>Sheet1!$C$3:$C$4</c:f>
              <c:strCache>
                <c:ptCount val="1"/>
                <c:pt idx="0">
                  <c:v>member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Pt>
            <c:idx val="6"/>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bubble3D val="0"/>
            <c:extLst>
              <c:ext xmlns:c16="http://schemas.microsoft.com/office/drawing/2014/chart" uri="{C3380CC4-5D6E-409C-BE32-E72D297353CC}">
                <c16:uniqueId val="{00000002-631D-43BF-8CAD-8D796D85A081}"/>
              </c:ext>
            </c:extLst>
          </c:dPt>
          <c:dLbls>
            <c:dLbl>
              <c:idx val="6"/>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31D-43BF-8CAD-8D796D85A081}"/>
                </c:ext>
              </c:extLst>
            </c:dLbl>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Sheet1!$C$5:$C$17</c:f>
              <c:numCache>
                <c:formatCode>General</c:formatCode>
                <c:ptCount val="12"/>
                <c:pt idx="0">
                  <c:v>85250</c:v>
                </c:pt>
                <c:pt idx="1">
                  <c:v>94193</c:v>
                </c:pt>
                <c:pt idx="2">
                  <c:v>194160</c:v>
                </c:pt>
                <c:pt idx="3">
                  <c:v>244832</c:v>
                </c:pt>
                <c:pt idx="4">
                  <c:v>354443</c:v>
                </c:pt>
                <c:pt idx="5">
                  <c:v>400153</c:v>
                </c:pt>
                <c:pt idx="6">
                  <c:v>417433</c:v>
                </c:pt>
                <c:pt idx="7">
                  <c:v>427008</c:v>
                </c:pt>
                <c:pt idx="8">
                  <c:v>392257</c:v>
                </c:pt>
                <c:pt idx="9">
                  <c:v>373984</c:v>
                </c:pt>
                <c:pt idx="10">
                  <c:v>253049</c:v>
                </c:pt>
                <c:pt idx="11">
                  <c:v>177802</c:v>
                </c:pt>
              </c:numCache>
            </c:numRef>
          </c:val>
          <c:smooth val="1"/>
          <c:extLst>
            <c:ext xmlns:c16="http://schemas.microsoft.com/office/drawing/2014/chart" uri="{C3380CC4-5D6E-409C-BE32-E72D297353CC}">
              <c16:uniqueId val="{00000001-631D-43BF-8CAD-8D796D85A081}"/>
            </c:ext>
          </c:extLst>
        </c:ser>
        <c:dLbls>
          <c:showLegendKey val="0"/>
          <c:showVal val="0"/>
          <c:showCatName val="0"/>
          <c:showSerName val="0"/>
          <c:showPercent val="0"/>
          <c:showBubbleSize val="0"/>
        </c:dLbls>
        <c:marker val="1"/>
        <c:smooth val="0"/>
        <c:axId val="1985441808"/>
        <c:axId val="1985429744"/>
      </c:lineChart>
      <c:catAx>
        <c:axId val="198544180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85429744"/>
        <c:crosses val="autoZero"/>
        <c:auto val="1"/>
        <c:lblAlgn val="ctr"/>
        <c:lblOffset val="100"/>
        <c:noMultiLvlLbl val="0"/>
      </c:catAx>
      <c:valAx>
        <c:axId val="198542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Number of trips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85441808"/>
        <c:crosses val="autoZero"/>
        <c:crossBetween val="between"/>
      </c:valAx>
      <c:spPr>
        <a:noFill/>
        <a:ln>
          <a:noFill/>
        </a:ln>
        <a:effectLst/>
      </c:spPr>
    </c:plotArea>
    <c:legend>
      <c:legendPos val="r"/>
      <c:layout>
        <c:manualLayout>
          <c:xMode val="edge"/>
          <c:yMode val="edge"/>
          <c:x val="0.61850838803792851"/>
          <c:y val="2.7998542189227515E-3"/>
          <c:w val="0.37966812545587164"/>
          <c:h val="9.6266963129025426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[number_of_rides_per_ridable.xlsx]Sheet1!PivotTable1</c:name>
    <c:fmtId val="3"/>
  </c:pivotSource>
  <c:chart>
    <c:autoTitleDeleted val="1"/>
    <c:pivotFmts>
      <c:pivotFmt>
        <c:idx val="0"/>
        <c:spPr>
          <a:solidFill>
            <a:schemeClr val="accent1"/>
          </a:solidFill>
          <a:ln>
            <a:noFill/>
          </a:ln>
          <a:effectLst/>
          <a:sp3d/>
        </c:spPr>
        <c:marker>
          <c:symbol val="none"/>
        </c:marker>
        <c:dLbl>
          <c:idx val="0"/>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
        <c:spPr>
          <a:solidFill>
            <a:schemeClr val="accent2"/>
          </a:solidFill>
          <a:ln>
            <a:noFill/>
          </a:ln>
          <a:effectLst/>
          <a:sp3d/>
        </c:spPr>
        <c:marker>
          <c:symbol val="none"/>
        </c:marker>
        <c:dLbl>
          <c:idx val="0"/>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spPr>
          <a:solidFill>
            <a:schemeClr val="accent2"/>
          </a:solidFill>
          <a:ln>
            <a:noFill/>
          </a:ln>
          <a:effectLst/>
          <a:sp3d/>
        </c:spPr>
        <c:dLbl>
          <c:idx val="0"/>
          <c:layout>
            <c:manualLayout>
              <c:x val="3.9261876717707105E-3"/>
              <c:y val="0.31816500184979651"/>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
        <c:spPr>
          <a:solidFill>
            <a:schemeClr val="accent2"/>
          </a:solidFill>
          <a:ln>
            <a:noFill/>
          </a:ln>
          <a:effectLst/>
          <a:sp3d/>
        </c:spPr>
        <c:dLbl>
          <c:idx val="0"/>
          <c:layout>
            <c:manualLayout>
              <c:x val="-3.9261876717707469E-3"/>
              <c:y val="0.3699593044765076"/>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
        <c:spPr>
          <a:solidFill>
            <a:schemeClr val="accent1"/>
          </a:solidFill>
          <a:ln>
            <a:noFill/>
          </a:ln>
          <a:effectLst/>
          <a:sp3d/>
        </c:spPr>
        <c:dLbl>
          <c:idx val="0"/>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
        <c:spPr>
          <a:solidFill>
            <a:schemeClr val="accent1"/>
          </a:solidFill>
          <a:ln>
            <a:noFill/>
          </a:ln>
          <a:effectLst/>
          <a:sp3d/>
        </c:spPr>
        <c:dLbl>
          <c:idx val="0"/>
          <c:layout>
            <c:manualLayout>
              <c:x val="1.9630938358853552E-3"/>
              <c:y val="0.23677395486496491"/>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
        <c:spPr>
          <a:solidFill>
            <a:schemeClr val="accent1"/>
          </a:solidFill>
          <a:ln>
            <a:noFill/>
          </a:ln>
          <a:effectLst/>
          <a:sp3d/>
        </c:spPr>
        <c:dLbl>
          <c:idx val="0"/>
          <c:layout>
            <c:manualLayout>
              <c:x val="-3.9261876717708545E-3"/>
              <c:y val="0.28486866444691084"/>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
        <c:spPr>
          <a:solidFill>
            <a:schemeClr val="accent1"/>
          </a:solidFill>
          <a:ln>
            <a:noFill/>
          </a:ln>
          <a:effectLst/>
          <a:sp3d/>
        </c:spPr>
        <c:marker>
          <c:symbol val="none"/>
        </c:marker>
        <c:dLbl>
          <c:idx val="0"/>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
        <c:dLbl>
          <c:idx val="0"/>
          <c:layout>
            <c:manualLayout>
              <c:x val="1.9630938358853552E-3"/>
              <c:y val="0.23677395486496491"/>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
        <c:dLbl>
          <c:idx val="0"/>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
        <c:dLbl>
          <c:idx val="0"/>
          <c:layout>
            <c:manualLayout>
              <c:x val="-3.9261876717708545E-3"/>
              <c:y val="0.28486866444691084"/>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
        <c:spPr>
          <a:solidFill>
            <a:schemeClr val="accent2"/>
          </a:solidFill>
          <a:ln>
            <a:noFill/>
          </a:ln>
          <a:effectLst/>
          <a:sp3d/>
        </c:spPr>
        <c:marker>
          <c:symbol val="none"/>
        </c:marker>
        <c:dLbl>
          <c:idx val="0"/>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
        <c:spPr>
          <a:solidFill>
            <a:schemeClr val="accent2"/>
          </a:solidFill>
          <a:ln>
            <a:noFill/>
          </a:ln>
          <a:effectLst/>
          <a:sp3d/>
        </c:spPr>
        <c:dLbl>
          <c:idx val="0"/>
          <c:layout>
            <c:manualLayout>
              <c:x val="-3.9261876717707469E-3"/>
              <c:y val="0.3699593044765076"/>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
        <c:spPr>
          <a:solidFill>
            <a:schemeClr val="accent2"/>
          </a:solidFill>
          <a:ln>
            <a:noFill/>
          </a:ln>
          <a:effectLst/>
          <a:sp3d/>
        </c:spPr>
        <c:dLbl>
          <c:idx val="0"/>
          <c:layout>
            <c:manualLayout>
              <c:x val="3.9261876717707105E-3"/>
              <c:y val="0.31816500184979651"/>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4"/>
        <c:spPr>
          <a:solidFill>
            <a:schemeClr val="accent1"/>
          </a:solidFill>
          <a:ln>
            <a:noFill/>
          </a:ln>
          <a:effectLst/>
          <a:sp3d/>
        </c:spPr>
        <c:marker>
          <c:symbol val="none"/>
        </c:marker>
        <c:dLbl>
          <c:idx val="0"/>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5"/>
        <c:dLbl>
          <c:idx val="0"/>
          <c:layout>
            <c:manualLayout>
              <c:x val="1.9630938358853552E-3"/>
              <c:y val="0.23677395486496491"/>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6"/>
        <c:dLbl>
          <c:idx val="0"/>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dLbl>
          <c:idx val="0"/>
          <c:layout>
            <c:manualLayout>
              <c:x val="-3.9261876717708545E-3"/>
              <c:y val="0.28486866444691084"/>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8"/>
        <c:spPr>
          <a:solidFill>
            <a:schemeClr val="accent2"/>
          </a:solidFill>
          <a:ln>
            <a:noFill/>
          </a:ln>
          <a:effectLst/>
          <a:sp3d/>
        </c:spPr>
        <c:marker>
          <c:symbol val="none"/>
        </c:marker>
        <c:dLbl>
          <c:idx val="0"/>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9"/>
        <c:dLbl>
          <c:idx val="0"/>
          <c:layout>
            <c:manualLayout>
              <c:x val="-3.9261876717707469E-3"/>
              <c:y val="0.3699593044765076"/>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0"/>
        <c:dLbl>
          <c:idx val="0"/>
          <c:layout>
            <c:manualLayout>
              <c:x val="3.9261876717707105E-3"/>
              <c:y val="0.31816500184979651"/>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casual</c:v>
                </c:pt>
              </c:strCache>
            </c:strRef>
          </c:tx>
          <c:spPr>
            <a:solidFill>
              <a:schemeClr val="accent1"/>
            </a:solidFill>
            <a:ln>
              <a:noFill/>
            </a:ln>
            <a:effectLst/>
            <a:sp3d/>
          </c:spPr>
          <c:invertIfNegative val="0"/>
          <c:dPt>
            <c:idx val="0"/>
            <c:invertIfNegative val="0"/>
            <c:bubble3D val="0"/>
            <c:extLst>
              <c:ext xmlns:c16="http://schemas.microsoft.com/office/drawing/2014/chart" uri="{C3380CC4-5D6E-409C-BE32-E72D297353CC}">
                <c16:uniqueId val="{00000000-5E71-4DEF-B65E-BD3DBDFAE255}"/>
              </c:ext>
            </c:extLst>
          </c:dPt>
          <c:dPt>
            <c:idx val="1"/>
            <c:invertIfNegative val="0"/>
            <c:bubble3D val="0"/>
            <c:extLst>
              <c:ext xmlns:c16="http://schemas.microsoft.com/office/drawing/2014/chart" uri="{C3380CC4-5D6E-409C-BE32-E72D297353CC}">
                <c16:uniqueId val="{00000001-5E71-4DEF-B65E-BD3DBDFAE255}"/>
              </c:ext>
            </c:extLst>
          </c:dPt>
          <c:dPt>
            <c:idx val="2"/>
            <c:invertIfNegative val="0"/>
            <c:bubble3D val="0"/>
            <c:extLst>
              <c:ext xmlns:c16="http://schemas.microsoft.com/office/drawing/2014/chart" uri="{C3380CC4-5D6E-409C-BE32-E72D297353CC}">
                <c16:uniqueId val="{00000002-5E71-4DEF-B65E-BD3DBDFAE255}"/>
              </c:ext>
            </c:extLst>
          </c:dPt>
          <c:dLbls>
            <c:dLbl>
              <c:idx val="0"/>
              <c:layout>
                <c:manualLayout>
                  <c:x val="1.9630938358853552E-3"/>
                  <c:y val="0.2367739548649649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E71-4DEF-B65E-BD3DBDFAE255}"/>
                </c:ext>
              </c:extLst>
            </c:dLbl>
            <c:dLbl>
              <c:idx val="1"/>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E71-4DEF-B65E-BD3DBDFAE255}"/>
                </c:ext>
              </c:extLst>
            </c:dLbl>
            <c:dLbl>
              <c:idx val="2"/>
              <c:layout>
                <c:manualLayout>
                  <c:x val="-3.9261876717708545E-3"/>
                  <c:y val="0.284868664446910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E71-4DEF-B65E-BD3DBDFAE255}"/>
                </c:ext>
              </c:extLst>
            </c:dLbl>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Sheet1!$A$5:$A$8</c:f>
              <c:strCache>
                <c:ptCount val="3"/>
                <c:pt idx="0">
                  <c:v>Classic Bike</c:v>
                </c:pt>
                <c:pt idx="1">
                  <c:v>Docked Bike</c:v>
                </c:pt>
                <c:pt idx="2">
                  <c:v>Electric Bike</c:v>
                </c:pt>
              </c:strCache>
            </c:strRef>
          </c:cat>
          <c:val>
            <c:numRef>
              <c:f>Sheet1!$B$5:$B$8</c:f>
              <c:numCache>
                <c:formatCode>General</c:formatCode>
                <c:ptCount val="3"/>
                <c:pt idx="0">
                  <c:v>1031539</c:v>
                </c:pt>
                <c:pt idx="1">
                  <c:v>207986</c:v>
                </c:pt>
                <c:pt idx="2">
                  <c:v>1228954</c:v>
                </c:pt>
              </c:numCache>
            </c:numRef>
          </c:val>
          <c:extLst>
            <c:ext xmlns:c16="http://schemas.microsoft.com/office/drawing/2014/chart" uri="{C3380CC4-5D6E-409C-BE32-E72D297353CC}">
              <c16:uniqueId val="{00000003-5E71-4DEF-B65E-BD3DBDFAE255}"/>
            </c:ext>
          </c:extLst>
        </c:ser>
        <c:ser>
          <c:idx val="1"/>
          <c:order val="1"/>
          <c:tx>
            <c:strRef>
              <c:f>Sheet1!$C$3:$C$4</c:f>
              <c:strCache>
                <c:ptCount val="1"/>
                <c:pt idx="0">
                  <c:v>member</c:v>
                </c:pt>
              </c:strCache>
            </c:strRef>
          </c:tx>
          <c:spPr>
            <a:solidFill>
              <a:schemeClr val="accent2"/>
            </a:solidFill>
            <a:ln>
              <a:noFill/>
            </a:ln>
            <a:effectLst/>
            <a:sp3d/>
          </c:spPr>
          <c:invertIfNegative val="0"/>
          <c:dPt>
            <c:idx val="0"/>
            <c:invertIfNegative val="0"/>
            <c:bubble3D val="0"/>
            <c:extLst>
              <c:ext xmlns:c16="http://schemas.microsoft.com/office/drawing/2014/chart" uri="{C3380CC4-5D6E-409C-BE32-E72D297353CC}">
                <c16:uniqueId val="{00000004-5E71-4DEF-B65E-BD3DBDFAE255}"/>
              </c:ext>
            </c:extLst>
          </c:dPt>
          <c:dPt>
            <c:idx val="2"/>
            <c:invertIfNegative val="0"/>
            <c:bubble3D val="0"/>
            <c:extLst>
              <c:ext xmlns:c16="http://schemas.microsoft.com/office/drawing/2014/chart" uri="{C3380CC4-5D6E-409C-BE32-E72D297353CC}">
                <c16:uniqueId val="{00000005-5E71-4DEF-B65E-BD3DBDFAE255}"/>
              </c:ext>
            </c:extLst>
          </c:dPt>
          <c:dLbls>
            <c:dLbl>
              <c:idx val="0"/>
              <c:layout>
                <c:manualLayout>
                  <c:x val="-3.9261876717707469E-3"/>
                  <c:y val="0.36995930447650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E71-4DEF-B65E-BD3DBDFAE255}"/>
                </c:ext>
              </c:extLst>
            </c:dLbl>
            <c:dLbl>
              <c:idx val="2"/>
              <c:layout>
                <c:manualLayout>
                  <c:x val="3.9261876717707105E-3"/>
                  <c:y val="0.3181650018497965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E71-4DEF-B65E-BD3DBDFAE255}"/>
                </c:ext>
              </c:extLst>
            </c:dLbl>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Sheet1!$A$5:$A$8</c:f>
              <c:strCache>
                <c:ptCount val="3"/>
                <c:pt idx="0">
                  <c:v>Classic Bike</c:v>
                </c:pt>
                <c:pt idx="1">
                  <c:v>Docked Bike</c:v>
                </c:pt>
                <c:pt idx="2">
                  <c:v>Electric Bike</c:v>
                </c:pt>
              </c:strCache>
            </c:strRef>
          </c:cat>
          <c:val>
            <c:numRef>
              <c:f>Sheet1!$C$5:$C$8</c:f>
              <c:numCache>
                <c:formatCode>General</c:formatCode>
                <c:ptCount val="3"/>
                <c:pt idx="0">
                  <c:v>1865119</c:v>
                </c:pt>
                <c:pt idx="2">
                  <c:v>1549445</c:v>
                </c:pt>
              </c:numCache>
            </c:numRef>
          </c:val>
          <c:extLst>
            <c:ext xmlns:c16="http://schemas.microsoft.com/office/drawing/2014/chart" uri="{C3380CC4-5D6E-409C-BE32-E72D297353CC}">
              <c16:uniqueId val="{00000006-5E71-4DEF-B65E-BD3DBDFAE255}"/>
            </c:ext>
          </c:extLst>
        </c:ser>
        <c:dLbls>
          <c:showLegendKey val="0"/>
          <c:showVal val="1"/>
          <c:showCatName val="0"/>
          <c:showSerName val="0"/>
          <c:showPercent val="0"/>
          <c:showBubbleSize val="0"/>
        </c:dLbls>
        <c:gapWidth val="150"/>
        <c:shape val="box"/>
        <c:axId val="1391768352"/>
        <c:axId val="1391765440"/>
        <c:axId val="0"/>
      </c:bar3DChart>
      <c:catAx>
        <c:axId val="139176835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Kind of ride</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91765440"/>
        <c:crossesAt val="0"/>
        <c:auto val="1"/>
        <c:lblAlgn val="ctr"/>
        <c:lblOffset val="100"/>
        <c:noMultiLvlLbl val="0"/>
      </c:catAx>
      <c:valAx>
        <c:axId val="1391765440"/>
        <c:scaling>
          <c:orientation val="minMax"/>
        </c:scaling>
        <c:delete val="0"/>
        <c:axPos val="l"/>
        <c:majorGridlines>
          <c:spPr>
            <a:ln w="12700" cap="flat" cmpd="sng" algn="ctr">
              <a:solidFill>
                <a:schemeClr val="accent3"/>
              </a:solidFill>
              <a:prstDash val="solid"/>
              <a:miter lim="800000"/>
            </a:ln>
            <a:effectLst/>
          </c:spPr>
        </c:majorGridlines>
        <c:title>
          <c:tx>
            <c:rich>
              <a:bodyPr rot="-5400000" spcFirstLastPara="1" vertOverflow="ellipsis" vert="horz" wrap="square" anchor="b" anchorCtr="1"/>
              <a:lstStyle/>
              <a:p>
                <a:pPr>
                  <a:defRPr sz="1000" b="1" i="0" u="none" strike="noStrike" kern="1200" baseline="0">
                    <a:solidFill>
                      <a:schemeClr val="tx1">
                        <a:lumMod val="65000"/>
                        <a:lumOff val="35000"/>
                      </a:schemeClr>
                    </a:solidFill>
                    <a:latin typeface="+mn-lt"/>
                    <a:ea typeface="+mn-ea"/>
                    <a:cs typeface="+mn-cs"/>
                  </a:defRPr>
                </a:pPr>
                <a:r>
                  <a:rPr lang="en-US" b="1"/>
                  <a:t>Number Of trips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91768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[number_of_rides_per_season.xlsx]Sheet1!PivotTable9</c:name>
    <c:fmtId val="11"/>
  </c:pivotSource>
  <c:chart>
    <c:autoTitleDeleted val="1"/>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t" anchorCtr="0">
              <a:spAutoFit/>
            </a:bodyPr>
            <a:lstStyle/>
            <a:p>
              <a:pPr>
                <a:defRPr sz="900"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numFmt formatCode="#,###" sourceLinked="0"/>
          <c:spPr>
            <a:noFill/>
            <a:ln>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US"/>
            </a:p>
          </c:txPr>
          <c:showLegendKey val="0"/>
          <c:showVal val="1"/>
          <c:showCatName val="0"/>
          <c:showSerName val="0"/>
          <c:showPercent val="1"/>
          <c:showBubbleSize val="1"/>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numFmt formatCode="#,###" sourceLinked="0"/>
          <c:spPr>
            <a:noFill/>
            <a:ln>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US"/>
            </a:p>
          </c:txPr>
          <c:showLegendKey val="0"/>
          <c:showVal val="1"/>
          <c:showCatName val="0"/>
          <c:showSerName val="0"/>
          <c:showPercent val="1"/>
          <c:showBubbleSize val="1"/>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t" anchorCtr="0">
              <a:spAutoFit/>
            </a:bodyPr>
            <a:lstStyle/>
            <a:p>
              <a:pPr>
                <a:defRPr sz="900"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numFmt formatCode="#,###" sourceLinked="0"/>
          <c:spPr>
            <a:noFill/>
            <a:ln>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US"/>
            </a:p>
          </c:txPr>
          <c:showLegendKey val="0"/>
          <c:showVal val="1"/>
          <c:showCatName val="0"/>
          <c:showSerName val="0"/>
          <c:showPercent val="1"/>
          <c:showBubbleSize val="1"/>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t" anchorCtr="0">
              <a:spAutoFit/>
            </a:bodyPr>
            <a:lstStyle/>
            <a:p>
              <a:pPr>
                <a:defRPr sz="900"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3D2B-4E22-B3E1-18B2768EC2D5}"/>
              </c:ext>
            </c:extLst>
          </c:dPt>
          <c:dLbls>
            <c:dLbl>
              <c:idx val="3"/>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r>
                      <a:rPr lang="en-US" dirty="0"/>
                      <a:t>109,674</a:t>
                    </a:r>
                  </a:p>
                </c:rich>
              </c:tx>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1"/>
              <c:extLst>
                <c:ext xmlns:c15="http://schemas.microsoft.com/office/drawing/2012/chart" uri="{CE6537A1-D6FC-4f65-9D91-7224C49458BB}">
                  <c15:showDataLabelsRange val="0"/>
                </c:ext>
                <c:ext xmlns:c16="http://schemas.microsoft.com/office/drawing/2014/chart" uri="{C3380CC4-5D6E-409C-BE32-E72D297353CC}">
                  <c16:uniqueId val="{00000001-3D2B-4E22-B3E1-18B2768EC2D5}"/>
                </c:ext>
              </c:extLst>
            </c:dLbl>
            <c:numFmt formatCode="#,###"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Sheet1!$A$5:$A$8</c:f>
              <c:strCache>
                <c:ptCount val="4"/>
                <c:pt idx="0">
                  <c:v>autumm</c:v>
                </c:pt>
                <c:pt idx="1">
                  <c:v>spring</c:v>
                </c:pt>
                <c:pt idx="2">
                  <c:v>summer</c:v>
                </c:pt>
                <c:pt idx="3">
                  <c:v>winter</c:v>
                </c:pt>
              </c:strCache>
            </c:strRef>
          </c:cat>
          <c:val>
            <c:numRef>
              <c:f>Sheet1!$B$5:$B$8</c:f>
              <c:numCache>
                <c:formatCode>General</c:formatCode>
                <c:ptCount val="4"/>
                <c:pt idx="0">
                  <c:v>728061</c:v>
                </c:pt>
                <c:pt idx="1">
                  <c:v>496714</c:v>
                </c:pt>
                <c:pt idx="2">
                  <c:v>1134030</c:v>
                </c:pt>
                <c:pt idx="3">
                  <c:v>109674</c:v>
                </c:pt>
              </c:numCache>
            </c:numRef>
          </c:val>
          <c:extLst>
            <c:ext xmlns:c16="http://schemas.microsoft.com/office/drawing/2014/chart" uri="{C3380CC4-5D6E-409C-BE32-E72D297353CC}">
              <c16:uniqueId val="{00000002-3D2B-4E22-B3E1-18B2768EC2D5}"/>
            </c:ext>
          </c:extLst>
        </c:ser>
        <c:ser>
          <c:idx val="1"/>
          <c:order val="1"/>
          <c:tx>
            <c:strRef>
              <c:f>Sheet1!$C$3:$C$4</c:f>
              <c:strCache>
                <c:ptCount val="1"/>
                <c:pt idx="0">
                  <c:v>member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 sourceLinked="0"/>
            <c:spPr>
              <a:solidFill>
                <a:schemeClr val="lt1"/>
              </a:solid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Sheet1!$A$5:$A$8</c:f>
              <c:strCache>
                <c:ptCount val="4"/>
                <c:pt idx="0">
                  <c:v>autumm</c:v>
                </c:pt>
                <c:pt idx="1">
                  <c:v>spring</c:v>
                </c:pt>
                <c:pt idx="2">
                  <c:v>summer</c:v>
                </c:pt>
                <c:pt idx="3">
                  <c:v>winter</c:v>
                </c:pt>
              </c:strCache>
            </c:strRef>
          </c:cat>
          <c:val>
            <c:numRef>
              <c:f>Sheet1!$C$5:$C$8</c:f>
              <c:numCache>
                <c:formatCode>General</c:formatCode>
                <c:ptCount val="4"/>
                <c:pt idx="0">
                  <c:v>1019290</c:v>
                </c:pt>
                <c:pt idx="1">
                  <c:v>793435</c:v>
                </c:pt>
                <c:pt idx="2">
                  <c:v>1244594</c:v>
                </c:pt>
                <c:pt idx="3">
                  <c:v>357245</c:v>
                </c:pt>
              </c:numCache>
            </c:numRef>
          </c:val>
          <c:extLst>
            <c:ext xmlns:c16="http://schemas.microsoft.com/office/drawing/2014/chart" uri="{C3380CC4-5D6E-409C-BE32-E72D297353CC}">
              <c16:uniqueId val="{00000003-3D2B-4E22-B3E1-18B2768EC2D5}"/>
            </c:ext>
          </c:extLst>
        </c:ser>
        <c:dLbls>
          <c:dLblPos val="outEnd"/>
          <c:showLegendKey val="0"/>
          <c:showVal val="1"/>
          <c:showCatName val="0"/>
          <c:showSerName val="0"/>
          <c:showPercent val="0"/>
          <c:showBubbleSize val="0"/>
        </c:dLbls>
        <c:gapWidth val="100"/>
        <c:overlap val="-24"/>
        <c:axId val="1488570624"/>
        <c:axId val="1488571040"/>
      </c:barChart>
      <c:catAx>
        <c:axId val="148857062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Season</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88571040"/>
        <c:crosses val="autoZero"/>
        <c:auto val="1"/>
        <c:lblAlgn val="ctr"/>
        <c:lblOffset val="100"/>
        <c:noMultiLvlLbl val="0"/>
      </c:catAx>
      <c:valAx>
        <c:axId val="1488571040"/>
        <c:scaling>
          <c:orientation val="minMax"/>
        </c:scaling>
        <c:delete val="0"/>
        <c:axPos val="l"/>
        <c:majorGridlines>
          <c:spPr>
            <a:ln w="9525" cap="flat" cmpd="sng" algn="ctr">
              <a:solidFill>
                <a:schemeClr val="accent1"/>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Number of riders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88570624"/>
        <c:crosses val="autoZero"/>
        <c:crossBetween val="between"/>
      </c:valAx>
      <c:spPr>
        <a:noFill/>
        <a:ln>
          <a:noFill/>
        </a:ln>
        <a:effectLst/>
      </c:spPr>
    </c:plotArea>
    <c:legend>
      <c:legendPos val="r"/>
      <c:layout>
        <c:manualLayout>
          <c:xMode val="edge"/>
          <c:yMode val="edge"/>
          <c:x val="0.89646498929013185"/>
          <c:y val="0.4851894611213578"/>
          <c:w val="9.2040757836304943E-2"/>
          <c:h val="0.1111741981941238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f46a57244e_0_3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f46a57244e_0_3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f46a57244e_0_7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f46a57244e_0_7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f46a57244e_0_7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f46a57244e_0_7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f46a57244e_0_7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f46a57244e_0_7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65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f46a57244e_0_7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f46a57244e_0_7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f46a57244e_0_7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f46a57244e_0_7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f46a57244e_0_7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f46a57244e_0_7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f46a57244e_0_7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f46a57244e_0_7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f46a57244e_0_7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f46a57244e_0_7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f46a57244e_0_7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f46a57244e_0_7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f46a57244e_0_7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f46a57244e_0_7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f46a57244e_0_7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f46a57244e_0_7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6250" y="1391250"/>
            <a:ext cx="7317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a:off x="7200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a:spLocks noGrp="1"/>
          </p:cNvSpPr>
          <p:nvPr>
            <p:ph type="subTitle" idx="7"/>
          </p:nvPr>
        </p:nvSpPr>
        <p:spPr>
          <a:xfrm>
            <a:off x="7200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8" hasCustomPrompt="1"/>
          </p:nvPr>
        </p:nvSpPr>
        <p:spPr>
          <a:xfrm>
            <a:off x="34038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a:spLocks noGrp="1"/>
          </p:cNvSpPr>
          <p:nvPr>
            <p:ph type="subTitle" idx="9"/>
          </p:nvPr>
        </p:nvSpPr>
        <p:spPr>
          <a:xfrm>
            <a:off x="34038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13" hasCustomPrompt="1"/>
          </p:nvPr>
        </p:nvSpPr>
        <p:spPr>
          <a:xfrm>
            <a:off x="60876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a:spLocks noGrp="1"/>
          </p:cNvSpPr>
          <p:nvPr>
            <p:ph type="subTitle" idx="14"/>
          </p:nvPr>
        </p:nvSpPr>
        <p:spPr>
          <a:xfrm>
            <a:off x="60876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4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4" name="Google Shape;54;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6" name="Google Shape;56;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subTitle" idx="19"/>
          </p:nvPr>
        </p:nvSpPr>
        <p:spPr>
          <a:xfrm>
            <a:off x="7151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subTitle" idx="20"/>
          </p:nvPr>
        </p:nvSpPr>
        <p:spPr>
          <a:xfrm>
            <a:off x="34038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9" name="Google Shape;59;p13"/>
          <p:cNvSpPr txBox="1">
            <a:spLocks noGrp="1"/>
          </p:cNvSpPr>
          <p:nvPr>
            <p:ph type="subTitle" idx="21"/>
          </p:nvPr>
        </p:nvSpPr>
        <p:spPr>
          <a:xfrm>
            <a:off x="60925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90025" y="29284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1302500"/>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6"/>
        <p:cNvGrpSpPr/>
        <p:nvPr/>
      </p:nvGrpSpPr>
      <p:grpSpPr>
        <a:xfrm>
          <a:off x="0" y="0"/>
          <a:ext cx="0" cy="0"/>
          <a:chOff x="0" y="0"/>
          <a:chExt cx="0" cy="0"/>
        </a:xfrm>
      </p:grpSpPr>
      <p:sp>
        <p:nvSpPr>
          <p:cNvPr id="67" name="Google Shape;67;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8" name="Google Shape;68;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9" name="Google Shape;69;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
        <p:cNvGrpSpPr/>
        <p:nvPr/>
      </p:nvGrpSpPr>
      <p:grpSpPr>
        <a:xfrm>
          <a:off x="0" y="0"/>
          <a:ext cx="0" cy="0"/>
          <a:chOff x="0" y="0"/>
          <a:chExt cx="0" cy="0"/>
        </a:xfrm>
      </p:grpSpPr>
      <p:sp>
        <p:nvSpPr>
          <p:cNvPr id="73" name="Google Shape;73;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8" name="Google Shape;78;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9" name="Google Shape;79;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3" name="Google Shape;83;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7" name="Google Shape;87;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
        <p:cNvGrpSpPr/>
        <p:nvPr/>
      </p:nvGrpSpPr>
      <p:grpSpPr>
        <a:xfrm>
          <a:off x="0" y="0"/>
          <a:ext cx="0" cy="0"/>
          <a:chOff x="0" y="0"/>
          <a:chExt cx="0" cy="0"/>
        </a:xfrm>
      </p:grpSpPr>
      <p:sp>
        <p:nvSpPr>
          <p:cNvPr id="89" name="Google Shape;89;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 name="Google Shape;90;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9"/>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5" name="Google Shape;95;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7" name="Google Shape;97;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0" name="Google Shape;100;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8" name="Google Shape;108;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9" name="Google Shape;109;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0" name="Google Shape;110;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1" name="Google Shape;111;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2"/>
        <p:cNvGrpSpPr/>
        <p:nvPr/>
      </p:nvGrpSpPr>
      <p:grpSpPr>
        <a:xfrm>
          <a:off x="0" y="0"/>
          <a:ext cx="0" cy="0"/>
          <a:chOff x="0" y="0"/>
          <a:chExt cx="0" cy="0"/>
        </a:xfrm>
      </p:grpSpPr>
      <p:sp>
        <p:nvSpPr>
          <p:cNvPr id="113" name="Google Shape;113;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 name="Google Shape;118;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2090900"/>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2796927"/>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3529188" y="2090905"/>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3529188" y="2796932"/>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hasCustomPrompt="1"/>
          </p:nvPr>
        </p:nvSpPr>
        <p:spPr>
          <a:xfrm>
            <a:off x="6343300" y="2090897"/>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2"/>
          <p:cNvSpPr txBox="1">
            <a:spLocks noGrp="1"/>
          </p:cNvSpPr>
          <p:nvPr>
            <p:ph type="subTitle" idx="5"/>
          </p:nvPr>
        </p:nvSpPr>
        <p:spPr>
          <a:xfrm>
            <a:off x="6343300" y="2796925"/>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2429925" y="535000"/>
            <a:ext cx="4284000" cy="15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8" name="Google Shape;128;p23"/>
          <p:cNvSpPr txBox="1">
            <a:spLocks noGrp="1"/>
          </p:cNvSpPr>
          <p:nvPr>
            <p:ph type="subTitle" idx="1"/>
          </p:nvPr>
        </p:nvSpPr>
        <p:spPr>
          <a:xfrm>
            <a:off x="2425050" y="2280800"/>
            <a:ext cx="4293900" cy="123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3"/>
          <p:cNvSpPr txBox="1"/>
          <p:nvPr/>
        </p:nvSpPr>
        <p:spPr>
          <a:xfrm>
            <a:off x="2779275" y="3514700"/>
            <a:ext cx="3585300" cy="70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b="1">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lang="en" sz="1100" b="1">
                <a:solidFill>
                  <a:srgbClr val="000000"/>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lang="en" sz="1100" b="1">
                <a:solidFill>
                  <a:srgbClr val="000000"/>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lang="en" sz="1100" b="1">
                <a:solidFill>
                  <a:srgbClr val="000000"/>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rgbClr val="000000"/>
              </a:solidFill>
              <a:latin typeface="Nunito"/>
              <a:ea typeface="Nunito"/>
              <a:cs typeface="Nunito"/>
              <a:sym typeface="Nunito"/>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6"/>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261" name="Google Shape;261;p26"/>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6"/>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6"/>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5200"/>
              <a:buNone/>
              <a:defRPr sz="6100">
                <a:latin typeface="Bebas Neue"/>
                <a:ea typeface="Bebas Neue"/>
                <a:cs typeface="Bebas Neue"/>
                <a:sym typeface="Bebas Ne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1" name="Google Shape;291;p26"/>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2"/>
              </a:buClr>
              <a:buSzPts val="2800"/>
              <a:buNone/>
              <a:defRPr sz="2800">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2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7"/>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7"/>
          <p:cNvGrpSpPr/>
          <p:nvPr/>
        </p:nvGrpSpPr>
        <p:grpSpPr>
          <a:xfrm>
            <a:off x="296418" y="4572778"/>
            <a:ext cx="2668622" cy="250644"/>
            <a:chOff x="5926468" y="4708190"/>
            <a:chExt cx="2668622" cy="250644"/>
          </a:xfrm>
        </p:grpSpPr>
        <p:sp>
          <p:nvSpPr>
            <p:cNvPr id="302" name="Google Shape;302;p27"/>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7"/>
          <p:cNvGrpSpPr/>
          <p:nvPr/>
        </p:nvGrpSpPr>
        <p:grpSpPr>
          <a:xfrm>
            <a:off x="-3091593" y="-2017662"/>
            <a:ext cx="7908519" cy="3095522"/>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7"/>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28"/>
          <p:cNvSpPr txBox="1">
            <a:spLocks noGrp="1"/>
          </p:cNvSpPr>
          <p:nvPr>
            <p:ph type="body" idx="1"/>
          </p:nvPr>
        </p:nvSpPr>
        <p:spPr>
          <a:xfrm>
            <a:off x="817900" y="1242425"/>
            <a:ext cx="7508100" cy="3326700"/>
          </a:xfrm>
          <a:prstGeom prst="rect">
            <a:avLst/>
          </a:prstGeom>
        </p:spPr>
        <p:txBody>
          <a:bodyPr spcFirstLastPara="1" wrap="square" lIns="0" tIns="0" rIns="0" bIns="0" anchor="t" anchorCtr="0">
            <a:noAutofit/>
          </a:bodyPr>
          <a:lstStyle>
            <a:lvl1pPr marL="457200" lvl="0" indent="-330200" rtl="0">
              <a:spcBef>
                <a:spcPts val="0"/>
              </a:spcBef>
              <a:spcAft>
                <a:spcPts val="0"/>
              </a:spcAft>
              <a:buClr>
                <a:schemeClr val="dk2"/>
              </a:buClr>
              <a:buSzPts val="1600"/>
              <a:buChar char="●"/>
              <a:defRPr sz="1400"/>
            </a:lvl1pPr>
            <a:lvl2pPr marL="914400" lvl="1" indent="-330200" rtl="0">
              <a:spcBef>
                <a:spcPts val="0"/>
              </a:spcBef>
              <a:spcAft>
                <a:spcPts val="0"/>
              </a:spcAft>
              <a:buClr>
                <a:schemeClr val="dk2"/>
              </a:buClr>
              <a:buSzPts val="1600"/>
              <a:buChar char="○"/>
              <a:defRPr sz="1400"/>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2"/>
        <p:cNvGrpSpPr/>
        <p:nvPr/>
      </p:nvGrpSpPr>
      <p:grpSpPr>
        <a:xfrm>
          <a:off x="0" y="0"/>
          <a:ext cx="0" cy="0"/>
          <a:chOff x="0" y="0"/>
          <a:chExt cx="0" cy="0"/>
        </a:xfrm>
      </p:grpSpPr>
      <p:grpSp>
        <p:nvGrpSpPr>
          <p:cNvPr id="353" name="Google Shape;353;p29"/>
          <p:cNvGrpSpPr/>
          <p:nvPr/>
        </p:nvGrpSpPr>
        <p:grpSpPr>
          <a:xfrm flipH="1">
            <a:off x="-741540" y="-2483486"/>
            <a:ext cx="7884219" cy="3433770"/>
            <a:chOff x="24125" y="294775"/>
            <a:chExt cx="7767703" cy="3383025"/>
          </a:xfrm>
        </p:grpSpPr>
        <p:sp>
          <p:nvSpPr>
            <p:cNvPr id="354" name="Google Shape;354;p2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9"/>
          <p:cNvGrpSpPr/>
          <p:nvPr/>
        </p:nvGrpSpPr>
        <p:grpSpPr>
          <a:xfrm>
            <a:off x="8757750" y="2728975"/>
            <a:ext cx="1552150" cy="3475150"/>
            <a:chOff x="327125" y="2375600"/>
            <a:chExt cx="1552150" cy="3475150"/>
          </a:xfrm>
        </p:grpSpPr>
        <p:sp>
          <p:nvSpPr>
            <p:cNvPr id="449" name="Google Shape;449;p29"/>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1" name="Google Shape;471;p29"/>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2" name="Google Shape;472;p29"/>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3" name="Google Shape;473;p29"/>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4" name="Google Shape;474;p29"/>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5"/>
        <p:cNvGrpSpPr/>
        <p:nvPr/>
      </p:nvGrpSpPr>
      <p:grpSpPr>
        <a:xfrm>
          <a:off x="0" y="0"/>
          <a:ext cx="0" cy="0"/>
          <a:chOff x="0" y="0"/>
          <a:chExt cx="0" cy="0"/>
        </a:xfrm>
      </p:grpSpPr>
      <p:sp>
        <p:nvSpPr>
          <p:cNvPr id="476" name="Google Shape;476;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1"/>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2" name="Google Shape;482;p31"/>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31"/>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41" name="Google Shape;541;p31"/>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1"/>
            <p:cNvGrpSpPr/>
            <p:nvPr/>
          </p:nvGrpSpPr>
          <p:grpSpPr>
            <a:xfrm rot="-5400000" flipH="1">
              <a:off x="266770" y="647027"/>
              <a:ext cx="2094354" cy="800631"/>
              <a:chOff x="5593937" y="1366150"/>
              <a:chExt cx="1612903" cy="622575"/>
            </a:xfrm>
          </p:grpSpPr>
          <p:sp>
            <p:nvSpPr>
              <p:cNvPr id="544" name="Google Shape;544;p31"/>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31"/>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720000" y="1207625"/>
            <a:ext cx="7704000" cy="3400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000000"/>
              </a:buClr>
              <a:buSzPts val="1400"/>
              <a:buChar char="●"/>
              <a:defRPr sz="1400">
                <a:solidFill>
                  <a:srgbClr val="000000"/>
                </a:solidFill>
              </a:defRPr>
            </a:lvl1pPr>
            <a:lvl2pPr marL="914400" lvl="1" indent="-317500" rtl="0">
              <a:lnSpc>
                <a:spcPct val="115000"/>
              </a:lnSpc>
              <a:spcBef>
                <a:spcPts val="0"/>
              </a:spcBef>
              <a:spcAft>
                <a:spcPts val="0"/>
              </a:spcAft>
              <a:buClr>
                <a:srgbClr val="000000"/>
              </a:buClr>
              <a:buSzPts val="1400"/>
              <a:buChar char="○"/>
              <a:defRPr>
                <a:solidFill>
                  <a:srgbClr val="000000"/>
                </a:solidFill>
              </a:defRPr>
            </a:lvl2pPr>
            <a:lvl3pPr marL="1371600" lvl="2" indent="-317500" rtl="0">
              <a:lnSpc>
                <a:spcPct val="115000"/>
              </a:lnSpc>
              <a:spcBef>
                <a:spcPts val="0"/>
              </a:spcBef>
              <a:spcAft>
                <a:spcPts val="0"/>
              </a:spcAft>
              <a:buClr>
                <a:srgbClr val="000000"/>
              </a:buClr>
              <a:buSzPts val="1400"/>
              <a:buChar char="■"/>
              <a:defRPr>
                <a:solidFill>
                  <a:srgbClr val="000000"/>
                </a:solidFill>
              </a:defRPr>
            </a:lvl3pPr>
            <a:lvl4pPr marL="1828800" lvl="3" indent="-317500" rtl="0">
              <a:lnSpc>
                <a:spcPct val="115000"/>
              </a:lnSpc>
              <a:spcBef>
                <a:spcPts val="0"/>
              </a:spcBef>
              <a:spcAft>
                <a:spcPts val="0"/>
              </a:spcAft>
              <a:buClr>
                <a:srgbClr val="000000"/>
              </a:buClr>
              <a:buSzPts val="1400"/>
              <a:buChar char="●"/>
              <a:defRPr>
                <a:solidFill>
                  <a:srgbClr val="000000"/>
                </a:solidFill>
              </a:defRPr>
            </a:lvl4pPr>
            <a:lvl5pPr marL="2286000" lvl="4" indent="-317500" rtl="0">
              <a:lnSpc>
                <a:spcPct val="115000"/>
              </a:lnSpc>
              <a:spcBef>
                <a:spcPts val="0"/>
              </a:spcBef>
              <a:spcAft>
                <a:spcPts val="0"/>
              </a:spcAft>
              <a:buClr>
                <a:srgbClr val="000000"/>
              </a:buClr>
              <a:buSzPts val="1400"/>
              <a:buChar char="○"/>
              <a:defRPr>
                <a:solidFill>
                  <a:srgbClr val="000000"/>
                </a:solidFill>
              </a:defRPr>
            </a:lvl5pPr>
            <a:lvl6pPr marL="2743200" lvl="5" indent="-317500" rtl="0">
              <a:lnSpc>
                <a:spcPct val="115000"/>
              </a:lnSpc>
              <a:spcBef>
                <a:spcPts val="0"/>
              </a:spcBef>
              <a:spcAft>
                <a:spcPts val="0"/>
              </a:spcAft>
              <a:buClr>
                <a:srgbClr val="000000"/>
              </a:buClr>
              <a:buSzPts val="1400"/>
              <a:buChar char="■"/>
              <a:defRPr>
                <a:solidFill>
                  <a:srgbClr val="000000"/>
                </a:solidFill>
              </a:defRPr>
            </a:lvl6pPr>
            <a:lvl7pPr marL="3200400" lvl="6" indent="-317500" rtl="0">
              <a:lnSpc>
                <a:spcPct val="115000"/>
              </a:lnSpc>
              <a:spcBef>
                <a:spcPts val="0"/>
              </a:spcBef>
              <a:spcAft>
                <a:spcPts val="0"/>
              </a:spcAft>
              <a:buClr>
                <a:srgbClr val="000000"/>
              </a:buClr>
              <a:buSzPts val="1400"/>
              <a:buChar char="●"/>
              <a:defRPr>
                <a:solidFill>
                  <a:srgbClr val="000000"/>
                </a:solidFill>
              </a:defRPr>
            </a:lvl7pPr>
            <a:lvl8pPr marL="3657600" lvl="7" indent="-317500" rtl="0">
              <a:lnSpc>
                <a:spcPct val="115000"/>
              </a:lnSpc>
              <a:spcBef>
                <a:spcPts val="0"/>
              </a:spcBef>
              <a:spcAft>
                <a:spcPts val="0"/>
              </a:spcAft>
              <a:buClr>
                <a:srgbClr val="000000"/>
              </a:buClr>
              <a:buSzPts val="1400"/>
              <a:buChar char="○"/>
              <a:defRPr>
                <a:solidFill>
                  <a:srgbClr val="000000"/>
                </a:solidFill>
              </a:defRPr>
            </a:lvl8pPr>
            <a:lvl9pPr marL="4114800" lvl="8" indent="-317500" rtl="0">
              <a:lnSpc>
                <a:spcPct val="115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7"/>
        <p:cNvGrpSpPr/>
        <p:nvPr/>
      </p:nvGrpSpPr>
      <p:grpSpPr>
        <a:xfrm>
          <a:off x="0" y="0"/>
          <a:ext cx="0" cy="0"/>
          <a:chOff x="0" y="0"/>
          <a:chExt cx="0" cy="0"/>
        </a:xfrm>
      </p:grpSpPr>
      <p:grpSp>
        <p:nvGrpSpPr>
          <p:cNvPr id="558" name="Google Shape;558;p33"/>
          <p:cNvGrpSpPr/>
          <p:nvPr/>
        </p:nvGrpSpPr>
        <p:grpSpPr>
          <a:xfrm flipH="1">
            <a:off x="-271725" y="-1955550"/>
            <a:ext cx="7767703" cy="3383025"/>
            <a:chOff x="24125" y="294775"/>
            <a:chExt cx="7767703" cy="3383025"/>
          </a:xfrm>
        </p:grpSpPr>
        <p:sp>
          <p:nvSpPr>
            <p:cNvPr id="559" name="Google Shape;559;p3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3"/>
          <p:cNvGrpSpPr/>
          <p:nvPr/>
        </p:nvGrpSpPr>
        <p:grpSpPr>
          <a:xfrm>
            <a:off x="-64791" y="3334954"/>
            <a:ext cx="2438787" cy="1857515"/>
            <a:chOff x="-64791" y="3334954"/>
            <a:chExt cx="2438787" cy="1857515"/>
          </a:xfrm>
        </p:grpSpPr>
        <p:sp>
          <p:nvSpPr>
            <p:cNvPr id="654" name="Google Shape;654;p33"/>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33"/>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76" name="Google Shape;676;p33"/>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33"/>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87" name="Google Shape;687;p33"/>
          <p:cNvGrpSpPr/>
          <p:nvPr/>
        </p:nvGrpSpPr>
        <p:grpSpPr>
          <a:xfrm>
            <a:off x="5266248" y="4568869"/>
            <a:ext cx="3157758" cy="296582"/>
            <a:chOff x="5266248" y="4230494"/>
            <a:chExt cx="3157758" cy="296582"/>
          </a:xfrm>
        </p:grpSpPr>
        <p:sp>
          <p:nvSpPr>
            <p:cNvPr id="688" name="Google Shape;688;p33"/>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3"/>
          <p:cNvGrpSpPr/>
          <p:nvPr/>
        </p:nvGrpSpPr>
        <p:grpSpPr>
          <a:xfrm>
            <a:off x="7723214" y="1254245"/>
            <a:ext cx="1068186" cy="967252"/>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33"/>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7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0" name="Google Shape;720;p33"/>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1" name="Google Shape;721;p33"/>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4" name="Google Shape;754;p34"/>
          <p:cNvGrpSpPr/>
          <p:nvPr/>
        </p:nvGrpSpPr>
        <p:grpSpPr>
          <a:xfrm rot="5400000" flipH="1">
            <a:off x="-113625" y="3210625"/>
            <a:ext cx="536425" cy="3475150"/>
            <a:chOff x="327125" y="2375600"/>
            <a:chExt cx="536425" cy="3475150"/>
          </a:xfrm>
        </p:grpSpPr>
        <p:sp>
          <p:nvSpPr>
            <p:cNvPr id="755" name="Google Shape;755;p3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3" name="Google Shape;883;p35"/>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84" name="Google Shape;884;p35"/>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5" name="Google Shape;885;p35"/>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6"/>
        <p:cNvGrpSpPr/>
        <p:nvPr/>
      </p:nvGrpSpPr>
      <p:grpSpPr>
        <a:xfrm>
          <a:off x="0" y="0"/>
          <a:ext cx="0" cy="0"/>
          <a:chOff x="0" y="0"/>
          <a:chExt cx="0" cy="0"/>
        </a:xfrm>
      </p:grpSpPr>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7"/>
          <p:cNvSpPr txBox="1">
            <a:spLocks noGrp="1"/>
          </p:cNvSpPr>
          <p:nvPr>
            <p:ph type="body" idx="1"/>
          </p:nvPr>
        </p:nvSpPr>
        <p:spPr>
          <a:xfrm>
            <a:off x="715100" y="1679050"/>
            <a:ext cx="4061100" cy="292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100" y="534998"/>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40358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33" name="Google Shape;133;p25"/>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hyperlink" Target="https://www.divvybikes.com/data-license-agreement" TargetMode="External"/><Relationship Id="rId2" Type="http://schemas.openxmlformats.org/officeDocument/2006/relationships/notesSlide" Target="../notesSlides/notesSlide11.xml"/><Relationship Id="rId1" Type="http://schemas.openxmlformats.org/officeDocument/2006/relationships/slideLayout" Target="../slideLayouts/slideLayout28.xml"/><Relationship Id="rId5" Type="http://schemas.openxmlformats.org/officeDocument/2006/relationships/image" Target="../media/image16.png"/><Relationship Id="rId4" Type="http://schemas.openxmlformats.org/officeDocument/2006/relationships/hyperlink" Target="https://divvy-tripdata.s3.amazonaws.com/index.html"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7.png"/><Relationship Id="rId7" Type="http://schemas.openxmlformats.org/officeDocument/2006/relationships/hyperlink" Target="https://www.kaggle.com/mahmoudessamgabr"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hyperlink" Target="mailto:UmahmoudessamU@gmail.com" TargetMode="External"/><Relationship Id="rId5" Type="http://schemas.openxmlformats.org/officeDocument/2006/relationships/hyperlink" Target="https://www.linkedin.com/in/mahmoudessam7/" TargetMode="Externa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tags" Target="../tags/tag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28.xml"/><Relationship Id="rId1" Type="http://schemas.openxmlformats.org/officeDocument/2006/relationships/tags" Target="../tags/tag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tags" Target="../tags/tag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9"/>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Bike-Share Project</a:t>
            </a:r>
            <a:endParaRPr dirty="0"/>
          </a:p>
        </p:txBody>
      </p:sp>
      <p:sp>
        <p:nvSpPr>
          <p:cNvPr id="896" name="Google Shape;896;p39"/>
          <p:cNvSpPr txBox="1">
            <a:spLocks noGrp="1"/>
          </p:cNvSpPr>
          <p:nvPr>
            <p:ph type="subTitle" idx="1"/>
          </p:nvPr>
        </p:nvSpPr>
        <p:spPr>
          <a:xfrm>
            <a:off x="1084825" y="3574049"/>
            <a:ext cx="6974400" cy="5142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0" tIns="0" rIns="0" bIns="0" anchor="ctr" anchorCtr="0">
            <a:noAutofit/>
          </a:bodyPr>
          <a:lstStyle/>
          <a:p>
            <a:pPr marL="0" lvl="0" indent="0"/>
            <a:r>
              <a:rPr lang="en-US" dirty="0"/>
              <a:t>Cyclistic, a bike-share company in Chicago</a:t>
            </a:r>
            <a:endParaRPr dirty="0"/>
          </a:p>
        </p:txBody>
      </p:sp>
      <p:grpSp>
        <p:nvGrpSpPr>
          <p:cNvPr id="897" name="Google Shape;897;p39"/>
          <p:cNvGrpSpPr/>
          <p:nvPr/>
        </p:nvGrpSpPr>
        <p:grpSpPr>
          <a:xfrm>
            <a:off x="-223784" y="-6"/>
            <a:ext cx="2284525" cy="985488"/>
            <a:chOff x="-223784" y="-6"/>
            <a:chExt cx="2284525" cy="985488"/>
          </a:xfrm>
        </p:grpSpPr>
        <p:sp>
          <p:nvSpPr>
            <p:cNvPr id="898" name="Google Shape;898;p39"/>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9"/>
          <p:cNvGrpSpPr/>
          <p:nvPr/>
        </p:nvGrpSpPr>
        <p:grpSpPr>
          <a:xfrm>
            <a:off x="5876365" y="118125"/>
            <a:ext cx="3316597" cy="2830576"/>
            <a:chOff x="5876365" y="118125"/>
            <a:chExt cx="3316597" cy="2830576"/>
          </a:xfrm>
        </p:grpSpPr>
        <p:sp>
          <p:nvSpPr>
            <p:cNvPr id="907" name="Google Shape;907;p39"/>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95"/>
                                        </p:tgtEl>
                                        <p:attrNameLst>
                                          <p:attrName>style.visibility</p:attrName>
                                        </p:attrNameLst>
                                      </p:cBhvr>
                                      <p:to>
                                        <p:strVal val="visible"/>
                                      </p:to>
                                    </p:set>
                                    <p:animEffect transition="in" filter="barn(inVertical)">
                                      <p:cBhvr>
                                        <p:cTn id="7" dur="500"/>
                                        <p:tgtEl>
                                          <p:spTgt spid="8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6">
                                            <p:txEl>
                                              <p:pRg st="0" end="0"/>
                                            </p:txEl>
                                          </p:spTgt>
                                        </p:tgtEl>
                                        <p:attrNameLst>
                                          <p:attrName>style.visibility</p:attrName>
                                        </p:attrNameLst>
                                      </p:cBhvr>
                                      <p:to>
                                        <p:strVal val="visible"/>
                                      </p:to>
                                    </p:set>
                                    <p:animEffect transition="in" filter="fade">
                                      <p:cBhvr>
                                        <p:cTn id="12" dur="500"/>
                                        <p:tgtEl>
                                          <p:spTgt spid="8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4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Summary of our last viz</a:t>
            </a:r>
            <a:endParaRPr dirty="0"/>
          </a:p>
        </p:txBody>
      </p:sp>
      <p:grpSp>
        <p:nvGrpSpPr>
          <p:cNvPr id="1449" name="Google Shape;1449;p47"/>
          <p:cNvGrpSpPr/>
          <p:nvPr/>
        </p:nvGrpSpPr>
        <p:grpSpPr>
          <a:xfrm>
            <a:off x="729988" y="1246209"/>
            <a:ext cx="707102" cy="705137"/>
            <a:chOff x="4455375" y="1262489"/>
            <a:chExt cx="707102" cy="705137"/>
          </a:xfrm>
        </p:grpSpPr>
        <p:grpSp>
          <p:nvGrpSpPr>
            <p:cNvPr id="1450" name="Google Shape;1450;p47"/>
            <p:cNvGrpSpPr/>
            <p:nvPr/>
          </p:nvGrpSpPr>
          <p:grpSpPr>
            <a:xfrm>
              <a:off x="4455445" y="1262489"/>
              <a:ext cx="707032" cy="705137"/>
              <a:chOff x="3143340" y="1371133"/>
              <a:chExt cx="942960" cy="940433"/>
            </a:xfrm>
          </p:grpSpPr>
          <p:grpSp>
            <p:nvGrpSpPr>
              <p:cNvPr id="1451" name="Google Shape;1451;p47"/>
              <p:cNvGrpSpPr/>
              <p:nvPr/>
            </p:nvGrpSpPr>
            <p:grpSpPr>
              <a:xfrm>
                <a:off x="3143340" y="1371133"/>
                <a:ext cx="940433" cy="940433"/>
                <a:chOff x="1388550" y="311575"/>
                <a:chExt cx="1099794" cy="1099794"/>
              </a:xfrm>
            </p:grpSpPr>
            <p:sp>
              <p:nvSpPr>
                <p:cNvPr id="1452" name="Google Shape;1452;p47"/>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2" name="Google Shape;1462;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47"/>
            <p:cNvSpPr txBox="1"/>
            <p:nvPr/>
          </p:nvSpPr>
          <p:spPr>
            <a:xfrm flipH="1">
              <a:off x="4455375" y="14330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01</a:t>
              </a:r>
              <a:endParaRPr sz="2400" dirty="0">
                <a:solidFill>
                  <a:srgbClr val="00F4AD"/>
                </a:solidFill>
                <a:latin typeface="Bebas Neue"/>
                <a:ea typeface="Bebas Neue"/>
                <a:cs typeface="Bebas Neue"/>
                <a:sym typeface="Bebas Neue"/>
              </a:endParaRPr>
            </a:p>
          </p:txBody>
        </p:sp>
      </p:grpSp>
      <p:grpSp>
        <p:nvGrpSpPr>
          <p:cNvPr id="1467" name="Google Shape;1467;p47"/>
          <p:cNvGrpSpPr/>
          <p:nvPr/>
        </p:nvGrpSpPr>
        <p:grpSpPr>
          <a:xfrm>
            <a:off x="729988" y="2125246"/>
            <a:ext cx="707102" cy="705137"/>
            <a:chOff x="4455375" y="2141526"/>
            <a:chExt cx="707102" cy="705137"/>
          </a:xfrm>
        </p:grpSpPr>
        <p:grpSp>
          <p:nvGrpSpPr>
            <p:cNvPr id="1468" name="Google Shape;1468;p47"/>
            <p:cNvGrpSpPr/>
            <p:nvPr/>
          </p:nvGrpSpPr>
          <p:grpSpPr>
            <a:xfrm>
              <a:off x="4455445" y="2141526"/>
              <a:ext cx="707032" cy="705137"/>
              <a:chOff x="3143340" y="1371133"/>
              <a:chExt cx="942960" cy="940433"/>
            </a:xfrm>
          </p:grpSpPr>
          <p:grpSp>
            <p:nvGrpSpPr>
              <p:cNvPr id="1469" name="Google Shape;1469;p47"/>
              <p:cNvGrpSpPr/>
              <p:nvPr/>
            </p:nvGrpSpPr>
            <p:grpSpPr>
              <a:xfrm>
                <a:off x="3143340" y="1371133"/>
                <a:ext cx="940433" cy="940433"/>
                <a:chOff x="1388550" y="311575"/>
                <a:chExt cx="1099794" cy="1099794"/>
              </a:xfrm>
            </p:grpSpPr>
            <p:sp>
              <p:nvSpPr>
                <p:cNvPr id="1470" name="Google Shape;1470;p47"/>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0" name="Google Shape;1480;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47"/>
            <p:cNvSpPr txBox="1"/>
            <p:nvPr/>
          </p:nvSpPr>
          <p:spPr>
            <a:xfrm flipH="1">
              <a:off x="4455375" y="23121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02</a:t>
              </a:r>
              <a:endParaRPr sz="2400">
                <a:solidFill>
                  <a:srgbClr val="00F4AD"/>
                </a:solidFill>
                <a:latin typeface="Bebas Neue"/>
                <a:ea typeface="Bebas Neue"/>
                <a:cs typeface="Bebas Neue"/>
                <a:sym typeface="Bebas Neue"/>
              </a:endParaRPr>
            </a:p>
          </p:txBody>
        </p:sp>
      </p:grpSp>
      <p:grpSp>
        <p:nvGrpSpPr>
          <p:cNvPr id="1485" name="Google Shape;1485;p47"/>
          <p:cNvGrpSpPr/>
          <p:nvPr/>
        </p:nvGrpSpPr>
        <p:grpSpPr>
          <a:xfrm>
            <a:off x="729988" y="2940796"/>
            <a:ext cx="707102" cy="705137"/>
            <a:chOff x="4455375" y="3007876"/>
            <a:chExt cx="707102" cy="705137"/>
          </a:xfrm>
        </p:grpSpPr>
        <p:grpSp>
          <p:nvGrpSpPr>
            <p:cNvPr id="1486" name="Google Shape;1486;p47"/>
            <p:cNvGrpSpPr/>
            <p:nvPr/>
          </p:nvGrpSpPr>
          <p:grpSpPr>
            <a:xfrm>
              <a:off x="4455445" y="3007876"/>
              <a:ext cx="707032" cy="705137"/>
              <a:chOff x="3143340" y="1354195"/>
              <a:chExt cx="942960" cy="940433"/>
            </a:xfrm>
          </p:grpSpPr>
          <p:grpSp>
            <p:nvGrpSpPr>
              <p:cNvPr id="1487" name="Google Shape;1487;p47"/>
              <p:cNvGrpSpPr/>
              <p:nvPr/>
            </p:nvGrpSpPr>
            <p:grpSpPr>
              <a:xfrm>
                <a:off x="3143340" y="1354195"/>
                <a:ext cx="940433" cy="940433"/>
                <a:chOff x="1388550" y="291767"/>
                <a:chExt cx="1099794" cy="1099794"/>
              </a:xfrm>
            </p:grpSpPr>
            <p:sp>
              <p:nvSpPr>
                <p:cNvPr id="1488" name="Google Shape;1488;p47"/>
                <p:cNvSpPr/>
                <p:nvPr/>
              </p:nvSpPr>
              <p:spPr>
                <a:xfrm>
                  <a:off x="1388550" y="291767"/>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8" name="Google Shape;1498;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7"/>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2" name="Google Shape;1502;p47"/>
            <p:cNvSpPr txBox="1"/>
            <p:nvPr/>
          </p:nvSpPr>
          <p:spPr>
            <a:xfrm flipH="1">
              <a:off x="4455375" y="317849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03</a:t>
              </a:r>
              <a:endParaRPr sz="2400">
                <a:solidFill>
                  <a:srgbClr val="00F4AD"/>
                </a:solidFill>
                <a:latin typeface="Bebas Neue"/>
                <a:ea typeface="Bebas Neue"/>
                <a:cs typeface="Bebas Neue"/>
                <a:sym typeface="Bebas Neue"/>
              </a:endParaRPr>
            </a:p>
          </p:txBody>
        </p:sp>
      </p:grpSp>
      <p:grpSp>
        <p:nvGrpSpPr>
          <p:cNvPr id="1503" name="Google Shape;1503;p47"/>
          <p:cNvGrpSpPr/>
          <p:nvPr/>
        </p:nvGrpSpPr>
        <p:grpSpPr>
          <a:xfrm>
            <a:off x="729988" y="3766866"/>
            <a:ext cx="707102" cy="705137"/>
            <a:chOff x="4455375" y="3897446"/>
            <a:chExt cx="707102" cy="705137"/>
          </a:xfrm>
        </p:grpSpPr>
        <p:grpSp>
          <p:nvGrpSpPr>
            <p:cNvPr id="1504" name="Google Shape;1504;p47"/>
            <p:cNvGrpSpPr/>
            <p:nvPr/>
          </p:nvGrpSpPr>
          <p:grpSpPr>
            <a:xfrm>
              <a:off x="4455445" y="3897446"/>
              <a:ext cx="707032" cy="705137"/>
              <a:chOff x="3143340" y="1371133"/>
              <a:chExt cx="942960" cy="940433"/>
            </a:xfrm>
          </p:grpSpPr>
          <p:grpSp>
            <p:nvGrpSpPr>
              <p:cNvPr id="1505" name="Google Shape;1505;p47"/>
              <p:cNvGrpSpPr/>
              <p:nvPr/>
            </p:nvGrpSpPr>
            <p:grpSpPr>
              <a:xfrm>
                <a:off x="3143340" y="1371133"/>
                <a:ext cx="940433" cy="940433"/>
                <a:chOff x="1388550" y="311575"/>
                <a:chExt cx="1099794" cy="1099794"/>
              </a:xfrm>
            </p:grpSpPr>
            <p:sp>
              <p:nvSpPr>
                <p:cNvPr id="1506" name="Google Shape;1506;p47"/>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6" name="Google Shape;1516;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7"/>
              <p:cNvSpPr/>
              <p:nvPr/>
            </p:nvSpPr>
            <p:spPr>
              <a:xfrm>
                <a:off x="3143500" y="1783948"/>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0" name="Google Shape;1520;p47"/>
            <p:cNvSpPr txBox="1"/>
            <p:nvPr/>
          </p:nvSpPr>
          <p:spPr>
            <a:xfrm flipH="1">
              <a:off x="4455375" y="40702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04</a:t>
              </a:r>
              <a:endParaRPr sz="2400">
                <a:solidFill>
                  <a:srgbClr val="00F4AD"/>
                </a:solidFill>
                <a:latin typeface="Bebas Neue"/>
                <a:ea typeface="Bebas Neue"/>
                <a:cs typeface="Bebas Neue"/>
                <a:sym typeface="Bebas Neue"/>
              </a:endParaRPr>
            </a:p>
          </p:txBody>
        </p:sp>
      </p:grpSp>
      <p:sp>
        <p:nvSpPr>
          <p:cNvPr id="1537" name="Google Shape;1537;p47"/>
          <p:cNvSpPr/>
          <p:nvPr/>
        </p:nvSpPr>
        <p:spPr>
          <a:xfrm>
            <a:off x="2246635" y="1575248"/>
            <a:ext cx="309990" cy="376098"/>
          </a:xfrm>
          <a:custGeom>
            <a:avLst/>
            <a:gdLst/>
            <a:ahLst/>
            <a:cxnLst/>
            <a:rect l="l" t="t" r="r" b="b"/>
            <a:pathLst>
              <a:path w="11329" h="13745" extrusionOk="0">
                <a:moveTo>
                  <a:pt x="9719" y="806"/>
                </a:moveTo>
                <a:cubicBezTo>
                  <a:pt x="9790" y="806"/>
                  <a:pt x="9861" y="816"/>
                  <a:pt x="9927" y="834"/>
                </a:cubicBezTo>
                <a:lnTo>
                  <a:pt x="9148" y="1612"/>
                </a:lnTo>
                <a:lnTo>
                  <a:pt x="2181" y="1612"/>
                </a:lnTo>
                <a:lnTo>
                  <a:pt x="1403" y="834"/>
                </a:lnTo>
                <a:cubicBezTo>
                  <a:pt x="1469" y="816"/>
                  <a:pt x="1540" y="806"/>
                  <a:pt x="1611" y="806"/>
                </a:cubicBezTo>
                <a:close/>
                <a:moveTo>
                  <a:pt x="833" y="1404"/>
                </a:moveTo>
                <a:lnTo>
                  <a:pt x="1611" y="2181"/>
                </a:lnTo>
                <a:lnTo>
                  <a:pt x="1611" y="5873"/>
                </a:lnTo>
                <a:lnTo>
                  <a:pt x="833" y="6652"/>
                </a:lnTo>
                <a:cubicBezTo>
                  <a:pt x="816" y="6586"/>
                  <a:pt x="806" y="6516"/>
                  <a:pt x="806" y="6444"/>
                </a:cubicBezTo>
                <a:lnTo>
                  <a:pt x="806" y="1612"/>
                </a:lnTo>
                <a:cubicBezTo>
                  <a:pt x="806" y="1540"/>
                  <a:pt x="816" y="1470"/>
                  <a:pt x="833" y="1404"/>
                </a:cubicBezTo>
                <a:close/>
                <a:moveTo>
                  <a:pt x="3323" y="6444"/>
                </a:moveTo>
                <a:lnTo>
                  <a:pt x="2518" y="7250"/>
                </a:lnTo>
                <a:lnTo>
                  <a:pt x="1611" y="7250"/>
                </a:lnTo>
                <a:cubicBezTo>
                  <a:pt x="1540" y="7250"/>
                  <a:pt x="1469" y="7240"/>
                  <a:pt x="1403" y="7221"/>
                </a:cubicBezTo>
                <a:lnTo>
                  <a:pt x="2181" y="6444"/>
                </a:lnTo>
                <a:close/>
                <a:moveTo>
                  <a:pt x="8913" y="2417"/>
                </a:moveTo>
                <a:lnTo>
                  <a:pt x="8913" y="11330"/>
                </a:lnTo>
                <a:lnTo>
                  <a:pt x="4698" y="11330"/>
                </a:lnTo>
                <a:lnTo>
                  <a:pt x="4698" y="5639"/>
                </a:lnTo>
                <a:lnTo>
                  <a:pt x="2417" y="5639"/>
                </a:lnTo>
                <a:lnTo>
                  <a:pt x="2417" y="2417"/>
                </a:lnTo>
                <a:close/>
                <a:moveTo>
                  <a:pt x="3893" y="7013"/>
                </a:moveTo>
                <a:lnTo>
                  <a:pt x="3893" y="11565"/>
                </a:lnTo>
                <a:lnTo>
                  <a:pt x="3115" y="12343"/>
                </a:lnTo>
                <a:cubicBezTo>
                  <a:pt x="3097" y="12276"/>
                  <a:pt x="3087" y="12207"/>
                  <a:pt x="3087" y="12134"/>
                </a:cubicBezTo>
                <a:lnTo>
                  <a:pt x="3087" y="7819"/>
                </a:lnTo>
                <a:lnTo>
                  <a:pt x="3893" y="7013"/>
                </a:lnTo>
                <a:close/>
                <a:moveTo>
                  <a:pt x="10496" y="1404"/>
                </a:moveTo>
                <a:cubicBezTo>
                  <a:pt x="10514" y="1470"/>
                  <a:pt x="10523" y="1540"/>
                  <a:pt x="10523" y="1612"/>
                </a:cubicBezTo>
                <a:lnTo>
                  <a:pt x="10523" y="12134"/>
                </a:lnTo>
                <a:cubicBezTo>
                  <a:pt x="10523" y="12207"/>
                  <a:pt x="10514" y="12276"/>
                  <a:pt x="10496" y="12343"/>
                </a:cubicBezTo>
                <a:lnTo>
                  <a:pt x="9717" y="11565"/>
                </a:lnTo>
                <a:lnTo>
                  <a:pt x="9717" y="2181"/>
                </a:lnTo>
                <a:lnTo>
                  <a:pt x="10496" y="1404"/>
                </a:lnTo>
                <a:close/>
                <a:moveTo>
                  <a:pt x="9148" y="12135"/>
                </a:moveTo>
                <a:lnTo>
                  <a:pt x="9927" y="12913"/>
                </a:lnTo>
                <a:cubicBezTo>
                  <a:pt x="9859" y="12931"/>
                  <a:pt x="9790" y="12939"/>
                  <a:pt x="9717" y="12939"/>
                </a:cubicBezTo>
                <a:lnTo>
                  <a:pt x="3893" y="12939"/>
                </a:lnTo>
                <a:cubicBezTo>
                  <a:pt x="3821" y="12939"/>
                  <a:pt x="3751" y="12929"/>
                  <a:pt x="3685" y="12913"/>
                </a:cubicBezTo>
                <a:lnTo>
                  <a:pt x="4462" y="12135"/>
                </a:lnTo>
                <a:close/>
                <a:moveTo>
                  <a:pt x="1611" y="1"/>
                </a:moveTo>
                <a:cubicBezTo>
                  <a:pt x="723" y="1"/>
                  <a:pt x="1" y="723"/>
                  <a:pt x="1" y="1612"/>
                </a:cubicBezTo>
                <a:lnTo>
                  <a:pt x="1" y="6444"/>
                </a:lnTo>
                <a:cubicBezTo>
                  <a:pt x="1" y="7331"/>
                  <a:pt x="723" y="8054"/>
                  <a:pt x="1611" y="8054"/>
                </a:cubicBezTo>
                <a:lnTo>
                  <a:pt x="2282" y="8054"/>
                </a:lnTo>
                <a:lnTo>
                  <a:pt x="2282" y="12134"/>
                </a:lnTo>
                <a:cubicBezTo>
                  <a:pt x="2282" y="13022"/>
                  <a:pt x="3004" y="13745"/>
                  <a:pt x="3893" y="13745"/>
                </a:cubicBezTo>
                <a:lnTo>
                  <a:pt x="9719" y="13745"/>
                </a:lnTo>
                <a:cubicBezTo>
                  <a:pt x="10606" y="13745"/>
                  <a:pt x="11328" y="13022"/>
                  <a:pt x="11328" y="12134"/>
                </a:cubicBezTo>
                <a:lnTo>
                  <a:pt x="11328" y="1612"/>
                </a:lnTo>
                <a:cubicBezTo>
                  <a:pt x="11328" y="723"/>
                  <a:pt x="10606" y="1"/>
                  <a:pt x="9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47"/>
          <p:cNvGrpSpPr/>
          <p:nvPr/>
        </p:nvGrpSpPr>
        <p:grpSpPr>
          <a:xfrm>
            <a:off x="2213570" y="2289306"/>
            <a:ext cx="376098" cy="376070"/>
            <a:chOff x="3971270" y="2008528"/>
            <a:chExt cx="376098" cy="376070"/>
          </a:xfrm>
        </p:grpSpPr>
        <p:sp>
          <p:nvSpPr>
            <p:cNvPr id="1539" name="Google Shape;1539;p47"/>
            <p:cNvSpPr/>
            <p:nvPr/>
          </p:nvSpPr>
          <p:spPr>
            <a:xfrm>
              <a:off x="3971270" y="2008528"/>
              <a:ext cx="376098" cy="376070"/>
            </a:xfrm>
            <a:custGeom>
              <a:avLst/>
              <a:gdLst/>
              <a:ahLst/>
              <a:cxnLst/>
              <a:rect l="l" t="t" r="r" b="b"/>
              <a:pathLst>
                <a:path w="13745" h="13744" extrusionOk="0">
                  <a:moveTo>
                    <a:pt x="12939" y="805"/>
                  </a:moveTo>
                  <a:lnTo>
                    <a:pt x="12939" y="8107"/>
                  </a:lnTo>
                  <a:lnTo>
                    <a:pt x="806" y="8107"/>
                  </a:lnTo>
                  <a:lnTo>
                    <a:pt x="806" y="805"/>
                  </a:lnTo>
                  <a:close/>
                  <a:moveTo>
                    <a:pt x="2443" y="8913"/>
                  </a:moveTo>
                  <a:lnTo>
                    <a:pt x="2443" y="11328"/>
                  </a:lnTo>
                  <a:lnTo>
                    <a:pt x="806" y="11328"/>
                  </a:lnTo>
                  <a:lnTo>
                    <a:pt x="806" y="8913"/>
                  </a:lnTo>
                  <a:close/>
                  <a:moveTo>
                    <a:pt x="10496" y="8913"/>
                  </a:moveTo>
                  <a:lnTo>
                    <a:pt x="10496" y="11328"/>
                  </a:lnTo>
                  <a:lnTo>
                    <a:pt x="3247" y="11328"/>
                  </a:lnTo>
                  <a:lnTo>
                    <a:pt x="3247" y="8913"/>
                  </a:lnTo>
                  <a:close/>
                  <a:moveTo>
                    <a:pt x="12939" y="8913"/>
                  </a:moveTo>
                  <a:lnTo>
                    <a:pt x="12939" y="11328"/>
                  </a:lnTo>
                  <a:lnTo>
                    <a:pt x="11301" y="11328"/>
                  </a:lnTo>
                  <a:lnTo>
                    <a:pt x="11301" y="8913"/>
                  </a:lnTo>
                  <a:close/>
                  <a:moveTo>
                    <a:pt x="11885" y="12133"/>
                  </a:moveTo>
                  <a:lnTo>
                    <a:pt x="11481" y="12938"/>
                  </a:lnTo>
                  <a:lnTo>
                    <a:pt x="2262" y="12938"/>
                  </a:lnTo>
                  <a:lnTo>
                    <a:pt x="1859" y="12133"/>
                  </a:lnTo>
                  <a:close/>
                  <a:moveTo>
                    <a:pt x="0" y="0"/>
                  </a:moveTo>
                  <a:lnTo>
                    <a:pt x="0" y="12133"/>
                  </a:lnTo>
                  <a:lnTo>
                    <a:pt x="959" y="12133"/>
                  </a:lnTo>
                  <a:lnTo>
                    <a:pt x="1764" y="13744"/>
                  </a:lnTo>
                  <a:lnTo>
                    <a:pt x="11980" y="13744"/>
                  </a:lnTo>
                  <a:lnTo>
                    <a:pt x="12786" y="12133"/>
                  </a:lnTo>
                  <a:lnTo>
                    <a:pt x="13744" y="12133"/>
                  </a:lnTo>
                  <a:lnTo>
                    <a:pt x="137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4170305" y="2274437"/>
              <a:ext cx="22054" cy="22054"/>
            </a:xfrm>
            <a:custGeom>
              <a:avLst/>
              <a:gdLst/>
              <a:ahLst/>
              <a:cxnLst/>
              <a:rect l="l" t="t" r="r" b="b"/>
              <a:pathLst>
                <a:path w="806" h="806" extrusionOk="0">
                  <a:moveTo>
                    <a:pt x="0" y="0"/>
                  </a:moveTo>
                  <a:lnTo>
                    <a:pt x="0" y="806"/>
                  </a:lnTo>
                  <a:lnTo>
                    <a:pt x="806" y="806"/>
                  </a:lnTo>
                  <a:lnTo>
                    <a:pt x="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4126224" y="2274437"/>
              <a:ext cx="22054" cy="22054"/>
            </a:xfrm>
            <a:custGeom>
              <a:avLst/>
              <a:gdLst/>
              <a:ahLst/>
              <a:cxnLst/>
              <a:rect l="l" t="t" r="r" b="b"/>
              <a:pathLst>
                <a:path w="806" h="806" extrusionOk="0">
                  <a:moveTo>
                    <a:pt x="0" y="0"/>
                  </a:moveTo>
                  <a:lnTo>
                    <a:pt x="0" y="806"/>
                  </a:lnTo>
                  <a:lnTo>
                    <a:pt x="806" y="806"/>
                  </a:lnTo>
                  <a:lnTo>
                    <a:pt x="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4082143" y="2274437"/>
              <a:ext cx="22082" cy="22054"/>
            </a:xfrm>
            <a:custGeom>
              <a:avLst/>
              <a:gdLst/>
              <a:ahLst/>
              <a:cxnLst/>
              <a:rect l="l" t="t" r="r" b="b"/>
              <a:pathLst>
                <a:path w="807" h="806" extrusionOk="0">
                  <a:moveTo>
                    <a:pt x="1" y="0"/>
                  </a:moveTo>
                  <a:lnTo>
                    <a:pt x="1" y="806"/>
                  </a:lnTo>
                  <a:lnTo>
                    <a:pt x="806" y="806"/>
                  </a:lnTo>
                  <a:lnTo>
                    <a:pt x="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4214386" y="2274437"/>
              <a:ext cx="22054" cy="22054"/>
            </a:xfrm>
            <a:custGeom>
              <a:avLst/>
              <a:gdLst/>
              <a:ahLst/>
              <a:cxnLst/>
              <a:rect l="l" t="t" r="r" b="b"/>
              <a:pathLst>
                <a:path w="806" h="806" extrusionOk="0">
                  <a:moveTo>
                    <a:pt x="0" y="0"/>
                  </a:moveTo>
                  <a:lnTo>
                    <a:pt x="0" y="806"/>
                  </a:lnTo>
                  <a:lnTo>
                    <a:pt x="805" y="806"/>
                  </a:lnTo>
                  <a:lnTo>
                    <a:pt x="8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4015296" y="2052581"/>
              <a:ext cx="287990" cy="155775"/>
            </a:xfrm>
            <a:custGeom>
              <a:avLst/>
              <a:gdLst/>
              <a:ahLst/>
              <a:cxnLst/>
              <a:rect l="l" t="t" r="r" b="b"/>
              <a:pathLst>
                <a:path w="10525" h="5693" extrusionOk="0">
                  <a:moveTo>
                    <a:pt x="1612" y="806"/>
                  </a:moveTo>
                  <a:lnTo>
                    <a:pt x="1612" y="4887"/>
                  </a:lnTo>
                  <a:lnTo>
                    <a:pt x="806" y="4887"/>
                  </a:lnTo>
                  <a:lnTo>
                    <a:pt x="806" y="806"/>
                  </a:lnTo>
                  <a:close/>
                  <a:moveTo>
                    <a:pt x="9719" y="806"/>
                  </a:moveTo>
                  <a:lnTo>
                    <a:pt x="9719" y="4887"/>
                  </a:lnTo>
                  <a:lnTo>
                    <a:pt x="2417" y="4887"/>
                  </a:lnTo>
                  <a:lnTo>
                    <a:pt x="2417" y="806"/>
                  </a:lnTo>
                  <a:close/>
                  <a:moveTo>
                    <a:pt x="1" y="1"/>
                  </a:moveTo>
                  <a:lnTo>
                    <a:pt x="1" y="5692"/>
                  </a:lnTo>
                  <a:lnTo>
                    <a:pt x="10524" y="5692"/>
                  </a:lnTo>
                  <a:lnTo>
                    <a:pt x="10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47"/>
          <p:cNvGrpSpPr/>
          <p:nvPr/>
        </p:nvGrpSpPr>
        <p:grpSpPr>
          <a:xfrm>
            <a:off x="2235660" y="3133283"/>
            <a:ext cx="332017" cy="376152"/>
            <a:chOff x="3992148" y="2604100"/>
            <a:chExt cx="332017" cy="376152"/>
          </a:xfrm>
        </p:grpSpPr>
        <p:sp>
          <p:nvSpPr>
            <p:cNvPr id="1546" name="Google Shape;1546;p47"/>
            <p:cNvSpPr/>
            <p:nvPr/>
          </p:nvSpPr>
          <p:spPr>
            <a:xfrm>
              <a:off x="4047228" y="2781135"/>
              <a:ext cx="22054" cy="22082"/>
            </a:xfrm>
            <a:custGeom>
              <a:avLst/>
              <a:gdLst/>
              <a:ahLst/>
              <a:cxnLst/>
              <a:rect l="l" t="t" r="r" b="b"/>
              <a:pathLst>
                <a:path w="806" h="807" extrusionOk="0">
                  <a:moveTo>
                    <a:pt x="0" y="1"/>
                  </a:moveTo>
                  <a:lnTo>
                    <a:pt x="0" y="806"/>
                  </a:lnTo>
                  <a:lnTo>
                    <a:pt x="806" y="806"/>
                  </a:lnTo>
                  <a:lnTo>
                    <a:pt x="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4047228" y="2648181"/>
              <a:ext cx="22054" cy="22082"/>
            </a:xfrm>
            <a:custGeom>
              <a:avLst/>
              <a:gdLst/>
              <a:ahLst/>
              <a:cxnLst/>
              <a:rect l="l" t="t" r="r" b="b"/>
              <a:pathLst>
                <a:path w="806" h="807" extrusionOk="0">
                  <a:moveTo>
                    <a:pt x="0" y="1"/>
                  </a:moveTo>
                  <a:lnTo>
                    <a:pt x="0" y="806"/>
                  </a:lnTo>
                  <a:lnTo>
                    <a:pt x="806" y="806"/>
                  </a:lnTo>
                  <a:lnTo>
                    <a:pt x="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4047228" y="2914090"/>
              <a:ext cx="22054" cy="22082"/>
            </a:xfrm>
            <a:custGeom>
              <a:avLst/>
              <a:gdLst/>
              <a:ahLst/>
              <a:cxnLst/>
              <a:rect l="l" t="t" r="r" b="b"/>
              <a:pathLst>
                <a:path w="806" h="807" extrusionOk="0">
                  <a:moveTo>
                    <a:pt x="0" y="1"/>
                  </a:moveTo>
                  <a:lnTo>
                    <a:pt x="0" y="806"/>
                  </a:lnTo>
                  <a:lnTo>
                    <a:pt x="806" y="806"/>
                  </a:lnTo>
                  <a:lnTo>
                    <a:pt x="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3992148" y="2604100"/>
              <a:ext cx="332017" cy="376152"/>
            </a:xfrm>
            <a:custGeom>
              <a:avLst/>
              <a:gdLst/>
              <a:ahLst/>
              <a:cxnLst/>
              <a:rect l="l" t="t" r="r" b="b"/>
              <a:pathLst>
                <a:path w="12134" h="13747" extrusionOk="0">
                  <a:moveTo>
                    <a:pt x="11328" y="806"/>
                  </a:moveTo>
                  <a:lnTo>
                    <a:pt x="11328" y="3249"/>
                  </a:lnTo>
                  <a:lnTo>
                    <a:pt x="806" y="3249"/>
                  </a:lnTo>
                  <a:lnTo>
                    <a:pt x="806" y="806"/>
                  </a:lnTo>
                  <a:close/>
                  <a:moveTo>
                    <a:pt x="10523" y="4055"/>
                  </a:moveTo>
                  <a:lnTo>
                    <a:pt x="10523" y="4860"/>
                  </a:lnTo>
                  <a:lnTo>
                    <a:pt x="1611" y="4860"/>
                  </a:lnTo>
                  <a:lnTo>
                    <a:pt x="1611" y="4055"/>
                  </a:lnTo>
                  <a:close/>
                  <a:moveTo>
                    <a:pt x="11328" y="5639"/>
                  </a:moveTo>
                  <a:lnTo>
                    <a:pt x="11328" y="8082"/>
                  </a:lnTo>
                  <a:lnTo>
                    <a:pt x="806" y="8082"/>
                  </a:lnTo>
                  <a:lnTo>
                    <a:pt x="806" y="5639"/>
                  </a:lnTo>
                  <a:close/>
                  <a:moveTo>
                    <a:pt x="10523" y="8887"/>
                  </a:moveTo>
                  <a:lnTo>
                    <a:pt x="10523" y="9692"/>
                  </a:lnTo>
                  <a:lnTo>
                    <a:pt x="1611" y="9692"/>
                  </a:lnTo>
                  <a:lnTo>
                    <a:pt x="1611" y="8887"/>
                  </a:lnTo>
                  <a:close/>
                  <a:moveTo>
                    <a:pt x="11328" y="10498"/>
                  </a:moveTo>
                  <a:lnTo>
                    <a:pt x="11328" y="12941"/>
                  </a:lnTo>
                  <a:lnTo>
                    <a:pt x="806" y="12941"/>
                  </a:lnTo>
                  <a:lnTo>
                    <a:pt x="806" y="10498"/>
                  </a:lnTo>
                  <a:close/>
                  <a:moveTo>
                    <a:pt x="1" y="1"/>
                  </a:moveTo>
                  <a:lnTo>
                    <a:pt x="1" y="4055"/>
                  </a:lnTo>
                  <a:lnTo>
                    <a:pt x="806" y="4055"/>
                  </a:lnTo>
                  <a:lnTo>
                    <a:pt x="806" y="4860"/>
                  </a:lnTo>
                  <a:lnTo>
                    <a:pt x="1" y="4860"/>
                  </a:lnTo>
                  <a:lnTo>
                    <a:pt x="1" y="8887"/>
                  </a:lnTo>
                  <a:lnTo>
                    <a:pt x="806" y="8887"/>
                  </a:lnTo>
                  <a:lnTo>
                    <a:pt x="806" y="9692"/>
                  </a:lnTo>
                  <a:lnTo>
                    <a:pt x="1" y="9692"/>
                  </a:lnTo>
                  <a:lnTo>
                    <a:pt x="1" y="13746"/>
                  </a:lnTo>
                  <a:lnTo>
                    <a:pt x="12134" y="13746"/>
                  </a:lnTo>
                  <a:lnTo>
                    <a:pt x="12134" y="9692"/>
                  </a:lnTo>
                  <a:lnTo>
                    <a:pt x="11328" y="9692"/>
                  </a:lnTo>
                  <a:lnTo>
                    <a:pt x="11328" y="8887"/>
                  </a:lnTo>
                  <a:lnTo>
                    <a:pt x="12134" y="8887"/>
                  </a:lnTo>
                  <a:lnTo>
                    <a:pt x="12134" y="4860"/>
                  </a:lnTo>
                  <a:lnTo>
                    <a:pt x="11328" y="4860"/>
                  </a:lnTo>
                  <a:lnTo>
                    <a:pt x="11328" y="4055"/>
                  </a:lnTo>
                  <a:lnTo>
                    <a:pt x="12134" y="4055"/>
                  </a:lnTo>
                  <a:lnTo>
                    <a:pt x="12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A2A6412-6BBA-57C9-2711-8D21F3EA769F}"/>
              </a:ext>
            </a:extLst>
          </p:cNvPr>
          <p:cNvSpPr txBox="1"/>
          <p:nvPr/>
        </p:nvSpPr>
        <p:spPr>
          <a:xfrm>
            <a:off x="1442050" y="1259180"/>
            <a:ext cx="5647238"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The Majority of annual riders are active most in their last week</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
        <p:nvSpPr>
          <p:cNvPr id="7" name="TextBox 6">
            <a:extLst>
              <a:ext uri="{FF2B5EF4-FFF2-40B4-BE49-F238E27FC236}">
                <a16:creationId xmlns:a16="http://schemas.microsoft.com/office/drawing/2014/main" id="{FEEAE4C2-056C-365B-3F45-C15A97D72FC1}"/>
              </a:ext>
            </a:extLst>
          </p:cNvPr>
          <p:cNvSpPr txBox="1"/>
          <p:nvPr/>
        </p:nvSpPr>
        <p:spPr>
          <a:xfrm>
            <a:off x="1453800" y="2113560"/>
            <a:ext cx="5647238"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Annual riders don’t have any docked which mean that docked not considered as annual</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
        <p:nvSpPr>
          <p:cNvPr id="8" name="TextBox 7">
            <a:extLst>
              <a:ext uri="{FF2B5EF4-FFF2-40B4-BE49-F238E27FC236}">
                <a16:creationId xmlns:a16="http://schemas.microsoft.com/office/drawing/2014/main" id="{499F604C-04AA-FFA5-98C9-03D2D20D7B36}"/>
              </a:ext>
            </a:extLst>
          </p:cNvPr>
          <p:cNvSpPr txBox="1"/>
          <p:nvPr/>
        </p:nvSpPr>
        <p:spPr>
          <a:xfrm>
            <a:off x="1453800" y="2940796"/>
            <a:ext cx="5647238"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Summer is</a:t>
            </a:r>
            <a:r>
              <a:rPr kumimoji="0" lang="en-US" sz="2000" b="1" i="0" u="none" strike="noStrike" kern="0" cap="none" spc="0" normalizeH="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 most season which annual and casual love to ride bikes in</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
        <p:nvSpPr>
          <p:cNvPr id="11" name="TextBox 10">
            <a:extLst>
              <a:ext uri="{FF2B5EF4-FFF2-40B4-BE49-F238E27FC236}">
                <a16:creationId xmlns:a16="http://schemas.microsoft.com/office/drawing/2014/main" id="{57B04B3B-97AA-7B37-2C55-5A400F584D8D}"/>
              </a:ext>
            </a:extLst>
          </p:cNvPr>
          <p:cNvSpPr txBox="1"/>
          <p:nvPr/>
        </p:nvSpPr>
        <p:spPr>
          <a:xfrm>
            <a:off x="1453800" y="3722452"/>
            <a:ext cx="5922360"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The usage of electric and classic bikes kind equally in annual riders as the use all long year</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4"/>
                                        </p:tgtEl>
                                        <p:attrNameLst>
                                          <p:attrName>style.visibility</p:attrName>
                                        </p:attrNameLst>
                                      </p:cBhvr>
                                      <p:to>
                                        <p:strVal val="visible"/>
                                      </p:to>
                                    </p:set>
                                    <p:anim calcmode="lin" valueType="num">
                                      <p:cBhvr additive="base">
                                        <p:cTn id="7" dur="500" fill="hold"/>
                                        <p:tgtEl>
                                          <p:spTgt spid="1444"/>
                                        </p:tgtEl>
                                        <p:attrNameLst>
                                          <p:attrName>ppt_x</p:attrName>
                                        </p:attrNameLst>
                                      </p:cBhvr>
                                      <p:tavLst>
                                        <p:tav tm="0">
                                          <p:val>
                                            <p:strVal val="#ppt_x"/>
                                          </p:val>
                                        </p:tav>
                                        <p:tav tm="100000">
                                          <p:val>
                                            <p:strVal val="#ppt_x"/>
                                          </p:val>
                                        </p:tav>
                                      </p:tavLst>
                                    </p:anim>
                                    <p:anim calcmode="lin" valueType="num">
                                      <p:cBhvr additive="base">
                                        <p:cTn id="8" dur="500" fill="hold"/>
                                        <p:tgtEl>
                                          <p:spTgt spid="14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49"/>
                                        </p:tgtEl>
                                        <p:attrNameLst>
                                          <p:attrName>style.visibility</p:attrName>
                                        </p:attrNameLst>
                                      </p:cBhvr>
                                      <p:to>
                                        <p:strVal val="visible"/>
                                      </p:to>
                                    </p:set>
                                    <p:anim calcmode="lin" valueType="num">
                                      <p:cBhvr additive="base">
                                        <p:cTn id="13" dur="500" fill="hold"/>
                                        <p:tgtEl>
                                          <p:spTgt spid="1449"/>
                                        </p:tgtEl>
                                        <p:attrNameLst>
                                          <p:attrName>ppt_x</p:attrName>
                                        </p:attrNameLst>
                                      </p:cBhvr>
                                      <p:tavLst>
                                        <p:tav tm="0">
                                          <p:val>
                                            <p:strVal val="0-#ppt_w/2"/>
                                          </p:val>
                                        </p:tav>
                                        <p:tav tm="100000">
                                          <p:val>
                                            <p:strVal val="#ppt_x"/>
                                          </p:val>
                                        </p:tav>
                                      </p:tavLst>
                                    </p:anim>
                                    <p:anim calcmode="lin" valueType="num">
                                      <p:cBhvr additive="base">
                                        <p:cTn id="14" dur="500" fill="hold"/>
                                        <p:tgtEl>
                                          <p:spTgt spid="14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67"/>
                                        </p:tgtEl>
                                        <p:attrNameLst>
                                          <p:attrName>style.visibility</p:attrName>
                                        </p:attrNameLst>
                                      </p:cBhvr>
                                      <p:to>
                                        <p:strVal val="visible"/>
                                      </p:to>
                                    </p:set>
                                    <p:anim calcmode="lin" valueType="num">
                                      <p:cBhvr additive="base">
                                        <p:cTn id="25" dur="500" fill="hold"/>
                                        <p:tgtEl>
                                          <p:spTgt spid="1467"/>
                                        </p:tgtEl>
                                        <p:attrNameLst>
                                          <p:attrName>ppt_x</p:attrName>
                                        </p:attrNameLst>
                                      </p:cBhvr>
                                      <p:tavLst>
                                        <p:tav tm="0">
                                          <p:val>
                                            <p:strVal val="0-#ppt_w/2"/>
                                          </p:val>
                                        </p:tav>
                                        <p:tav tm="100000">
                                          <p:val>
                                            <p:strVal val="#ppt_x"/>
                                          </p:val>
                                        </p:tav>
                                      </p:tavLst>
                                    </p:anim>
                                    <p:anim calcmode="lin" valueType="num">
                                      <p:cBhvr additive="base">
                                        <p:cTn id="26" dur="500" fill="hold"/>
                                        <p:tgtEl>
                                          <p:spTgt spid="146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85"/>
                                        </p:tgtEl>
                                        <p:attrNameLst>
                                          <p:attrName>style.visibility</p:attrName>
                                        </p:attrNameLst>
                                      </p:cBhvr>
                                      <p:to>
                                        <p:strVal val="visible"/>
                                      </p:to>
                                    </p:set>
                                    <p:anim calcmode="lin" valueType="num">
                                      <p:cBhvr additive="base">
                                        <p:cTn id="37" dur="500" fill="hold"/>
                                        <p:tgtEl>
                                          <p:spTgt spid="1485"/>
                                        </p:tgtEl>
                                        <p:attrNameLst>
                                          <p:attrName>ppt_x</p:attrName>
                                        </p:attrNameLst>
                                      </p:cBhvr>
                                      <p:tavLst>
                                        <p:tav tm="0">
                                          <p:val>
                                            <p:strVal val="0-#ppt_w/2"/>
                                          </p:val>
                                        </p:tav>
                                        <p:tav tm="100000">
                                          <p:val>
                                            <p:strVal val="#ppt_x"/>
                                          </p:val>
                                        </p:tav>
                                      </p:tavLst>
                                    </p:anim>
                                    <p:anim calcmode="lin" valueType="num">
                                      <p:cBhvr additive="base">
                                        <p:cTn id="38" dur="500" fill="hold"/>
                                        <p:tgtEl>
                                          <p:spTgt spid="148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additive="base">
                                        <p:cTn id="4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503"/>
                                        </p:tgtEl>
                                        <p:attrNameLst>
                                          <p:attrName>style.visibility</p:attrName>
                                        </p:attrNameLst>
                                      </p:cBhvr>
                                      <p:to>
                                        <p:strVal val="visible"/>
                                      </p:to>
                                    </p:set>
                                    <p:anim calcmode="lin" valueType="num">
                                      <p:cBhvr additive="base">
                                        <p:cTn id="55" dur="500" fill="hold"/>
                                        <p:tgtEl>
                                          <p:spTgt spid="1503"/>
                                        </p:tgtEl>
                                        <p:attrNameLst>
                                          <p:attrName>ppt_x</p:attrName>
                                        </p:attrNameLst>
                                      </p:cBhvr>
                                      <p:tavLst>
                                        <p:tav tm="0">
                                          <p:val>
                                            <p:strVal val="0-#ppt_w/2"/>
                                          </p:val>
                                        </p:tav>
                                        <p:tav tm="100000">
                                          <p:val>
                                            <p:strVal val="#ppt_x"/>
                                          </p:val>
                                        </p:tav>
                                      </p:tavLst>
                                    </p:anim>
                                    <p:anim calcmode="lin" valueType="num">
                                      <p:cBhvr additive="base">
                                        <p:cTn id="56" dur="500" fill="hold"/>
                                        <p:tgtEl>
                                          <p:spTgt spid="150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 calcmode="lin" valueType="num">
                                      <p:cBhvr additive="base">
                                        <p:cTn id="6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 grpId="0"/>
      <p:bldP spid="3" grpId="0"/>
      <p:bldP spid="7" grpId="0"/>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48"/>
          <p:cNvSpPr txBox="1">
            <a:spLocks noGrp="1"/>
          </p:cNvSpPr>
          <p:nvPr>
            <p:ph type="title"/>
          </p:nvPr>
        </p:nvSpPr>
        <p:spPr>
          <a:xfrm>
            <a:off x="360000" y="517576"/>
            <a:ext cx="842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4800" dirty="0"/>
              <a:t>Some insights to increase annual users</a:t>
            </a:r>
            <a:endParaRPr sz="4800" dirty="0"/>
          </a:p>
        </p:txBody>
      </p:sp>
      <p:sp>
        <p:nvSpPr>
          <p:cNvPr id="2" name="TextBox 1">
            <a:extLst>
              <a:ext uri="{FF2B5EF4-FFF2-40B4-BE49-F238E27FC236}">
                <a16:creationId xmlns:a16="http://schemas.microsoft.com/office/drawing/2014/main" id="{9531C9F9-16B1-07AF-36A9-C618B2FD7E02}"/>
              </a:ext>
            </a:extLst>
          </p:cNvPr>
          <p:cNvSpPr txBox="1"/>
          <p:nvPr/>
        </p:nvSpPr>
        <p:spPr>
          <a:xfrm>
            <a:off x="1868537" y="1303737"/>
            <a:ext cx="4777740" cy="307777"/>
          </a:xfrm>
          <a:prstGeom prst="rect">
            <a:avLst/>
          </a:prstGeom>
          <a:noFill/>
        </p:spPr>
        <p:txBody>
          <a:bodyPr wrap="square">
            <a:spAutoFit/>
          </a:bodyPr>
          <a:lstStyle/>
          <a:p>
            <a:pPr marL="457200" marR="0" lvl="0" indent="-317500" algn="ctr"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From my insight to addition for this business object </a:t>
            </a:r>
          </a:p>
        </p:txBody>
      </p:sp>
      <p:grpSp>
        <p:nvGrpSpPr>
          <p:cNvPr id="4" name="Google Shape;1449;p47">
            <a:extLst>
              <a:ext uri="{FF2B5EF4-FFF2-40B4-BE49-F238E27FC236}">
                <a16:creationId xmlns:a16="http://schemas.microsoft.com/office/drawing/2014/main" id="{BFEB6C0E-2C01-402D-E2DA-74DB34E9263E}"/>
              </a:ext>
            </a:extLst>
          </p:cNvPr>
          <p:cNvGrpSpPr/>
          <p:nvPr/>
        </p:nvGrpSpPr>
        <p:grpSpPr>
          <a:xfrm>
            <a:off x="1812028" y="1909275"/>
            <a:ext cx="707102" cy="705137"/>
            <a:chOff x="4455375" y="1262489"/>
            <a:chExt cx="707102" cy="705137"/>
          </a:xfrm>
        </p:grpSpPr>
        <p:grpSp>
          <p:nvGrpSpPr>
            <p:cNvPr id="5" name="Google Shape;1450;p47">
              <a:extLst>
                <a:ext uri="{FF2B5EF4-FFF2-40B4-BE49-F238E27FC236}">
                  <a16:creationId xmlns:a16="http://schemas.microsoft.com/office/drawing/2014/main" id="{CD5DCECE-8278-39F3-E5AC-EF77D8D1CE7E}"/>
                </a:ext>
              </a:extLst>
            </p:cNvPr>
            <p:cNvGrpSpPr/>
            <p:nvPr/>
          </p:nvGrpSpPr>
          <p:grpSpPr>
            <a:xfrm>
              <a:off x="4455445" y="1262489"/>
              <a:ext cx="707032" cy="705137"/>
              <a:chOff x="3143340" y="1371133"/>
              <a:chExt cx="942960" cy="940433"/>
            </a:xfrm>
          </p:grpSpPr>
          <p:grpSp>
            <p:nvGrpSpPr>
              <p:cNvPr id="7" name="Google Shape;1451;p47">
                <a:extLst>
                  <a:ext uri="{FF2B5EF4-FFF2-40B4-BE49-F238E27FC236}">
                    <a16:creationId xmlns:a16="http://schemas.microsoft.com/office/drawing/2014/main" id="{85E9FFAE-5AD2-F54C-FA08-A9FCCA463E29}"/>
                  </a:ext>
                </a:extLst>
              </p:cNvPr>
              <p:cNvGrpSpPr/>
              <p:nvPr/>
            </p:nvGrpSpPr>
            <p:grpSpPr>
              <a:xfrm>
                <a:off x="3143340" y="1371133"/>
                <a:ext cx="940433" cy="940433"/>
                <a:chOff x="1388550" y="311575"/>
                <a:chExt cx="1099794" cy="1099794"/>
              </a:xfrm>
            </p:grpSpPr>
            <p:sp>
              <p:nvSpPr>
                <p:cNvPr id="12" name="Google Shape;1452;p47">
                  <a:extLst>
                    <a:ext uri="{FF2B5EF4-FFF2-40B4-BE49-F238E27FC236}">
                      <a16:creationId xmlns:a16="http://schemas.microsoft.com/office/drawing/2014/main" id="{59C0F21B-59E5-C2FB-5780-AA05EF3FA260}"/>
                    </a:ext>
                  </a:extLst>
                </p:cNvPr>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3;p47">
                  <a:extLst>
                    <a:ext uri="{FF2B5EF4-FFF2-40B4-BE49-F238E27FC236}">
                      <a16:creationId xmlns:a16="http://schemas.microsoft.com/office/drawing/2014/main" id="{5B4B0D73-D68F-EC32-D5F6-E6B92D13BDC2}"/>
                    </a:ext>
                  </a:extLst>
                </p:cNvPr>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4;p47">
                  <a:extLst>
                    <a:ext uri="{FF2B5EF4-FFF2-40B4-BE49-F238E27FC236}">
                      <a16:creationId xmlns:a16="http://schemas.microsoft.com/office/drawing/2014/main" id="{6CCC6E90-B72E-BEEA-D9DF-6A29FCAEB0D3}"/>
                    </a:ext>
                  </a:extLst>
                </p:cNvPr>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55;p47">
                  <a:extLst>
                    <a:ext uri="{FF2B5EF4-FFF2-40B4-BE49-F238E27FC236}">
                      <a16:creationId xmlns:a16="http://schemas.microsoft.com/office/drawing/2014/main" id="{AF638739-6F84-5F1C-8FCA-84A93E5CB906}"/>
                    </a:ext>
                  </a:extLst>
                </p:cNvPr>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56;p47">
                  <a:extLst>
                    <a:ext uri="{FF2B5EF4-FFF2-40B4-BE49-F238E27FC236}">
                      <a16:creationId xmlns:a16="http://schemas.microsoft.com/office/drawing/2014/main" id="{C20D9EE0-C7F3-01B4-ABE3-06DCF9D36FCF}"/>
                    </a:ext>
                  </a:extLst>
                </p:cNvPr>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57;p47">
                  <a:extLst>
                    <a:ext uri="{FF2B5EF4-FFF2-40B4-BE49-F238E27FC236}">
                      <a16:creationId xmlns:a16="http://schemas.microsoft.com/office/drawing/2014/main" id="{15F42AA0-E936-7DC3-54ED-E7FC3CA347CF}"/>
                    </a:ext>
                  </a:extLst>
                </p:cNvPr>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58;p47">
                  <a:extLst>
                    <a:ext uri="{FF2B5EF4-FFF2-40B4-BE49-F238E27FC236}">
                      <a16:creationId xmlns:a16="http://schemas.microsoft.com/office/drawing/2014/main" id="{3DC753C4-F35C-EE44-5AC3-F790D4A3842D}"/>
                    </a:ext>
                  </a:extLst>
                </p:cNvPr>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59;p47">
                  <a:extLst>
                    <a:ext uri="{FF2B5EF4-FFF2-40B4-BE49-F238E27FC236}">
                      <a16:creationId xmlns:a16="http://schemas.microsoft.com/office/drawing/2014/main" id="{E695A7E8-8D4F-5F94-45B9-EE78B8782126}"/>
                    </a:ext>
                  </a:extLst>
                </p:cNvPr>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0;p47">
                  <a:extLst>
                    <a:ext uri="{FF2B5EF4-FFF2-40B4-BE49-F238E27FC236}">
                      <a16:creationId xmlns:a16="http://schemas.microsoft.com/office/drawing/2014/main" id="{A1F3FCD9-FF51-CBEE-4D92-EB5381B16D0E}"/>
                    </a:ext>
                  </a:extLst>
                </p:cNvPr>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61;p47">
                  <a:extLst>
                    <a:ext uri="{FF2B5EF4-FFF2-40B4-BE49-F238E27FC236}">
                      <a16:creationId xmlns:a16="http://schemas.microsoft.com/office/drawing/2014/main" id="{05541B59-B4EC-E2F6-EF0F-529D48583ECF}"/>
                    </a:ext>
                  </a:extLst>
                </p:cNvPr>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2;p47">
                <a:extLst>
                  <a:ext uri="{FF2B5EF4-FFF2-40B4-BE49-F238E27FC236}">
                    <a16:creationId xmlns:a16="http://schemas.microsoft.com/office/drawing/2014/main" id="{5FD1D63F-1FFD-CAAF-0165-3B7BEA813C7E}"/>
                  </a:ext>
                </a:extLst>
              </p:cNvPr>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3;p47">
                <a:extLst>
                  <a:ext uri="{FF2B5EF4-FFF2-40B4-BE49-F238E27FC236}">
                    <a16:creationId xmlns:a16="http://schemas.microsoft.com/office/drawing/2014/main" id="{60648472-67E2-58C7-CDC0-017DB2B7AAEB}"/>
                  </a:ext>
                </a:extLst>
              </p:cNvPr>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4;p47">
                <a:extLst>
                  <a:ext uri="{FF2B5EF4-FFF2-40B4-BE49-F238E27FC236}">
                    <a16:creationId xmlns:a16="http://schemas.microsoft.com/office/drawing/2014/main" id="{920FDEE9-72AD-BF25-5911-94521F089D3F}"/>
                  </a:ext>
                </a:extLst>
              </p:cNvPr>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5;p47">
                <a:extLst>
                  <a:ext uri="{FF2B5EF4-FFF2-40B4-BE49-F238E27FC236}">
                    <a16:creationId xmlns:a16="http://schemas.microsoft.com/office/drawing/2014/main" id="{C4ED003E-CE01-7DF4-CBC8-E8A4E928FFA1}"/>
                  </a:ext>
                </a:extLst>
              </p:cNvPr>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466;p47">
              <a:extLst>
                <a:ext uri="{FF2B5EF4-FFF2-40B4-BE49-F238E27FC236}">
                  <a16:creationId xmlns:a16="http://schemas.microsoft.com/office/drawing/2014/main" id="{AA47F15F-3242-9045-181C-2A50F21D46CA}"/>
                </a:ext>
              </a:extLst>
            </p:cNvPr>
            <p:cNvSpPr txBox="1"/>
            <p:nvPr/>
          </p:nvSpPr>
          <p:spPr>
            <a:xfrm flipH="1">
              <a:off x="4455375" y="14330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01</a:t>
              </a:r>
              <a:endParaRPr sz="2400" dirty="0">
                <a:solidFill>
                  <a:srgbClr val="00F4AD"/>
                </a:solidFill>
                <a:latin typeface="Bebas Neue"/>
                <a:ea typeface="Bebas Neue"/>
                <a:cs typeface="Bebas Neue"/>
                <a:sym typeface="Bebas Neue"/>
              </a:endParaRPr>
            </a:p>
          </p:txBody>
        </p:sp>
      </p:grpSp>
      <p:grpSp>
        <p:nvGrpSpPr>
          <p:cNvPr id="22" name="Google Shape;1467;p47">
            <a:extLst>
              <a:ext uri="{FF2B5EF4-FFF2-40B4-BE49-F238E27FC236}">
                <a16:creationId xmlns:a16="http://schemas.microsoft.com/office/drawing/2014/main" id="{E26CD64C-307D-CBF0-4716-9AF77064D4E8}"/>
              </a:ext>
            </a:extLst>
          </p:cNvPr>
          <p:cNvGrpSpPr/>
          <p:nvPr/>
        </p:nvGrpSpPr>
        <p:grpSpPr>
          <a:xfrm>
            <a:off x="1812028" y="2788312"/>
            <a:ext cx="707102" cy="705137"/>
            <a:chOff x="4455375" y="2141526"/>
            <a:chExt cx="707102" cy="705137"/>
          </a:xfrm>
        </p:grpSpPr>
        <p:grpSp>
          <p:nvGrpSpPr>
            <p:cNvPr id="23" name="Google Shape;1468;p47">
              <a:extLst>
                <a:ext uri="{FF2B5EF4-FFF2-40B4-BE49-F238E27FC236}">
                  <a16:creationId xmlns:a16="http://schemas.microsoft.com/office/drawing/2014/main" id="{50BFA8A7-C202-AA78-737F-228D2D951447}"/>
                </a:ext>
              </a:extLst>
            </p:cNvPr>
            <p:cNvGrpSpPr/>
            <p:nvPr/>
          </p:nvGrpSpPr>
          <p:grpSpPr>
            <a:xfrm>
              <a:off x="4455445" y="2141526"/>
              <a:ext cx="707032" cy="705137"/>
              <a:chOff x="3143340" y="1371133"/>
              <a:chExt cx="942960" cy="940433"/>
            </a:xfrm>
          </p:grpSpPr>
          <p:grpSp>
            <p:nvGrpSpPr>
              <p:cNvPr id="25" name="Google Shape;1469;p47">
                <a:extLst>
                  <a:ext uri="{FF2B5EF4-FFF2-40B4-BE49-F238E27FC236}">
                    <a16:creationId xmlns:a16="http://schemas.microsoft.com/office/drawing/2014/main" id="{BB84EE67-AEF0-319A-8E84-EB1A408FF24F}"/>
                  </a:ext>
                </a:extLst>
              </p:cNvPr>
              <p:cNvGrpSpPr/>
              <p:nvPr/>
            </p:nvGrpSpPr>
            <p:grpSpPr>
              <a:xfrm>
                <a:off x="3143340" y="1371133"/>
                <a:ext cx="940433" cy="940433"/>
                <a:chOff x="1388550" y="311575"/>
                <a:chExt cx="1099794" cy="1099794"/>
              </a:xfrm>
            </p:grpSpPr>
            <p:sp>
              <p:nvSpPr>
                <p:cNvPr id="30" name="Google Shape;1470;p47">
                  <a:extLst>
                    <a:ext uri="{FF2B5EF4-FFF2-40B4-BE49-F238E27FC236}">
                      <a16:creationId xmlns:a16="http://schemas.microsoft.com/office/drawing/2014/main" id="{6F048673-B138-5DA9-2854-CC252B237A28}"/>
                    </a:ext>
                  </a:extLst>
                </p:cNvPr>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71;p47">
                  <a:extLst>
                    <a:ext uri="{FF2B5EF4-FFF2-40B4-BE49-F238E27FC236}">
                      <a16:creationId xmlns:a16="http://schemas.microsoft.com/office/drawing/2014/main" id="{18A77410-7964-D105-D780-D55AAEA78C27}"/>
                    </a:ext>
                  </a:extLst>
                </p:cNvPr>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72;p47">
                  <a:extLst>
                    <a:ext uri="{FF2B5EF4-FFF2-40B4-BE49-F238E27FC236}">
                      <a16:creationId xmlns:a16="http://schemas.microsoft.com/office/drawing/2014/main" id="{33C20745-360F-AF93-E423-B3DC7395C180}"/>
                    </a:ext>
                  </a:extLst>
                </p:cNvPr>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73;p47">
                  <a:extLst>
                    <a:ext uri="{FF2B5EF4-FFF2-40B4-BE49-F238E27FC236}">
                      <a16:creationId xmlns:a16="http://schemas.microsoft.com/office/drawing/2014/main" id="{D07D2514-8D2D-05A6-8D02-8C72380624E1}"/>
                    </a:ext>
                  </a:extLst>
                </p:cNvPr>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74;p47">
                  <a:extLst>
                    <a:ext uri="{FF2B5EF4-FFF2-40B4-BE49-F238E27FC236}">
                      <a16:creationId xmlns:a16="http://schemas.microsoft.com/office/drawing/2014/main" id="{4379E34F-6AC4-59A9-ED6E-A48815D22B5D}"/>
                    </a:ext>
                  </a:extLst>
                </p:cNvPr>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75;p47">
                  <a:extLst>
                    <a:ext uri="{FF2B5EF4-FFF2-40B4-BE49-F238E27FC236}">
                      <a16:creationId xmlns:a16="http://schemas.microsoft.com/office/drawing/2014/main" id="{C1D4E1CC-488A-E679-6328-DCB1D0B2CFDE}"/>
                    </a:ext>
                  </a:extLst>
                </p:cNvPr>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76;p47">
                  <a:extLst>
                    <a:ext uri="{FF2B5EF4-FFF2-40B4-BE49-F238E27FC236}">
                      <a16:creationId xmlns:a16="http://schemas.microsoft.com/office/drawing/2014/main" id="{A3704B8F-645C-651A-6159-A1A9EF2035DF}"/>
                    </a:ext>
                  </a:extLst>
                </p:cNvPr>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77;p47">
                  <a:extLst>
                    <a:ext uri="{FF2B5EF4-FFF2-40B4-BE49-F238E27FC236}">
                      <a16:creationId xmlns:a16="http://schemas.microsoft.com/office/drawing/2014/main" id="{510D3637-94B9-0EA5-E3B9-9594A13E686B}"/>
                    </a:ext>
                  </a:extLst>
                </p:cNvPr>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78;p47">
                  <a:extLst>
                    <a:ext uri="{FF2B5EF4-FFF2-40B4-BE49-F238E27FC236}">
                      <a16:creationId xmlns:a16="http://schemas.microsoft.com/office/drawing/2014/main" id="{2B6328CB-2D14-EA3B-F317-D0318DEC2B6A}"/>
                    </a:ext>
                  </a:extLst>
                </p:cNvPr>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79;p47">
                  <a:extLst>
                    <a:ext uri="{FF2B5EF4-FFF2-40B4-BE49-F238E27FC236}">
                      <a16:creationId xmlns:a16="http://schemas.microsoft.com/office/drawing/2014/main" id="{394F2B3D-716F-01FD-190A-716C0AFFF906}"/>
                    </a:ext>
                  </a:extLst>
                </p:cNvPr>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480;p47">
                <a:extLst>
                  <a:ext uri="{FF2B5EF4-FFF2-40B4-BE49-F238E27FC236}">
                    <a16:creationId xmlns:a16="http://schemas.microsoft.com/office/drawing/2014/main" id="{1DC79F11-8029-6D2B-29A0-229510106DC3}"/>
                  </a:ext>
                </a:extLst>
              </p:cNvPr>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1;p47">
                <a:extLst>
                  <a:ext uri="{FF2B5EF4-FFF2-40B4-BE49-F238E27FC236}">
                    <a16:creationId xmlns:a16="http://schemas.microsoft.com/office/drawing/2014/main" id="{5D1DB0AE-3B80-4D61-5708-1B3CF8F728DB}"/>
                  </a:ext>
                </a:extLst>
              </p:cNvPr>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2;p47">
                <a:extLst>
                  <a:ext uri="{FF2B5EF4-FFF2-40B4-BE49-F238E27FC236}">
                    <a16:creationId xmlns:a16="http://schemas.microsoft.com/office/drawing/2014/main" id="{1D5C20C5-73D9-CC12-954F-C1C4BED17EBD}"/>
                  </a:ext>
                </a:extLst>
              </p:cNvPr>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3;p47">
                <a:extLst>
                  <a:ext uri="{FF2B5EF4-FFF2-40B4-BE49-F238E27FC236}">
                    <a16:creationId xmlns:a16="http://schemas.microsoft.com/office/drawing/2014/main" id="{7AEA6443-5B47-85F5-B7FE-B70D79F06530}"/>
                  </a:ext>
                </a:extLst>
              </p:cNvPr>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84;p47">
              <a:extLst>
                <a:ext uri="{FF2B5EF4-FFF2-40B4-BE49-F238E27FC236}">
                  <a16:creationId xmlns:a16="http://schemas.microsoft.com/office/drawing/2014/main" id="{5B8CF569-744F-4399-7972-381C1C55898B}"/>
                </a:ext>
              </a:extLst>
            </p:cNvPr>
            <p:cNvSpPr txBox="1"/>
            <p:nvPr/>
          </p:nvSpPr>
          <p:spPr>
            <a:xfrm flipH="1">
              <a:off x="4455375" y="23121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02</a:t>
              </a:r>
              <a:endParaRPr sz="2400" dirty="0">
                <a:solidFill>
                  <a:srgbClr val="00F4AD"/>
                </a:solidFill>
                <a:latin typeface="Bebas Neue"/>
                <a:ea typeface="Bebas Neue"/>
                <a:cs typeface="Bebas Neue"/>
                <a:sym typeface="Bebas Neue"/>
              </a:endParaRPr>
            </a:p>
          </p:txBody>
        </p:sp>
      </p:grpSp>
      <p:grpSp>
        <p:nvGrpSpPr>
          <p:cNvPr id="40" name="Google Shape;1485;p47">
            <a:extLst>
              <a:ext uri="{FF2B5EF4-FFF2-40B4-BE49-F238E27FC236}">
                <a16:creationId xmlns:a16="http://schemas.microsoft.com/office/drawing/2014/main" id="{2E1332F8-7EDC-F230-A349-2928CC16D55E}"/>
              </a:ext>
            </a:extLst>
          </p:cNvPr>
          <p:cNvGrpSpPr/>
          <p:nvPr/>
        </p:nvGrpSpPr>
        <p:grpSpPr>
          <a:xfrm>
            <a:off x="1812028" y="3603862"/>
            <a:ext cx="707102" cy="705137"/>
            <a:chOff x="4455375" y="3007876"/>
            <a:chExt cx="707102" cy="705137"/>
          </a:xfrm>
        </p:grpSpPr>
        <p:grpSp>
          <p:nvGrpSpPr>
            <p:cNvPr id="41" name="Google Shape;1486;p47">
              <a:extLst>
                <a:ext uri="{FF2B5EF4-FFF2-40B4-BE49-F238E27FC236}">
                  <a16:creationId xmlns:a16="http://schemas.microsoft.com/office/drawing/2014/main" id="{BC7FFF04-5CE9-43E1-6F34-7A6FB74B2D5A}"/>
                </a:ext>
              </a:extLst>
            </p:cNvPr>
            <p:cNvGrpSpPr/>
            <p:nvPr/>
          </p:nvGrpSpPr>
          <p:grpSpPr>
            <a:xfrm>
              <a:off x="4455445" y="3007876"/>
              <a:ext cx="707032" cy="705137"/>
              <a:chOff x="3143340" y="1354195"/>
              <a:chExt cx="942960" cy="940433"/>
            </a:xfrm>
          </p:grpSpPr>
          <p:grpSp>
            <p:nvGrpSpPr>
              <p:cNvPr id="43" name="Google Shape;1487;p47">
                <a:extLst>
                  <a:ext uri="{FF2B5EF4-FFF2-40B4-BE49-F238E27FC236}">
                    <a16:creationId xmlns:a16="http://schemas.microsoft.com/office/drawing/2014/main" id="{5975A3E6-CF9F-A652-6D0B-CE081AA11E23}"/>
                  </a:ext>
                </a:extLst>
              </p:cNvPr>
              <p:cNvGrpSpPr/>
              <p:nvPr/>
            </p:nvGrpSpPr>
            <p:grpSpPr>
              <a:xfrm>
                <a:off x="3143340" y="1354195"/>
                <a:ext cx="940433" cy="940433"/>
                <a:chOff x="1388550" y="291767"/>
                <a:chExt cx="1099794" cy="1099794"/>
              </a:xfrm>
            </p:grpSpPr>
            <p:sp>
              <p:nvSpPr>
                <p:cNvPr id="48" name="Google Shape;1488;p47">
                  <a:extLst>
                    <a:ext uri="{FF2B5EF4-FFF2-40B4-BE49-F238E27FC236}">
                      <a16:creationId xmlns:a16="http://schemas.microsoft.com/office/drawing/2014/main" id="{2CB14DE9-4259-8481-3FA5-69A0310FF2B8}"/>
                    </a:ext>
                  </a:extLst>
                </p:cNvPr>
                <p:cNvSpPr/>
                <p:nvPr/>
              </p:nvSpPr>
              <p:spPr>
                <a:xfrm>
                  <a:off x="1388550" y="291767"/>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89;p47">
                  <a:extLst>
                    <a:ext uri="{FF2B5EF4-FFF2-40B4-BE49-F238E27FC236}">
                      <a16:creationId xmlns:a16="http://schemas.microsoft.com/office/drawing/2014/main" id="{A26B0FCE-CA29-400F-47DA-FCF3B2FFE96F}"/>
                    </a:ext>
                  </a:extLst>
                </p:cNvPr>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0;p47">
                  <a:extLst>
                    <a:ext uri="{FF2B5EF4-FFF2-40B4-BE49-F238E27FC236}">
                      <a16:creationId xmlns:a16="http://schemas.microsoft.com/office/drawing/2014/main" id="{AE2B0112-42C6-4E5D-5F60-946EE5BCC2D7}"/>
                    </a:ext>
                  </a:extLst>
                </p:cNvPr>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91;p47">
                  <a:extLst>
                    <a:ext uri="{FF2B5EF4-FFF2-40B4-BE49-F238E27FC236}">
                      <a16:creationId xmlns:a16="http://schemas.microsoft.com/office/drawing/2014/main" id="{41C84772-062E-2317-8159-9935147D10BC}"/>
                    </a:ext>
                  </a:extLst>
                </p:cNvPr>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92;p47">
                  <a:extLst>
                    <a:ext uri="{FF2B5EF4-FFF2-40B4-BE49-F238E27FC236}">
                      <a16:creationId xmlns:a16="http://schemas.microsoft.com/office/drawing/2014/main" id="{9D7A9825-F90F-8250-074F-4EECAA961450}"/>
                    </a:ext>
                  </a:extLst>
                </p:cNvPr>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93;p47">
                  <a:extLst>
                    <a:ext uri="{FF2B5EF4-FFF2-40B4-BE49-F238E27FC236}">
                      <a16:creationId xmlns:a16="http://schemas.microsoft.com/office/drawing/2014/main" id="{323FFF81-8A14-2FE6-1247-FF8E64F7BF2B}"/>
                    </a:ext>
                  </a:extLst>
                </p:cNvPr>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94;p47">
                  <a:extLst>
                    <a:ext uri="{FF2B5EF4-FFF2-40B4-BE49-F238E27FC236}">
                      <a16:creationId xmlns:a16="http://schemas.microsoft.com/office/drawing/2014/main" id="{65949509-7ED8-4DE7-E13E-4EFC2359B3A1}"/>
                    </a:ext>
                  </a:extLst>
                </p:cNvPr>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95;p47">
                  <a:extLst>
                    <a:ext uri="{FF2B5EF4-FFF2-40B4-BE49-F238E27FC236}">
                      <a16:creationId xmlns:a16="http://schemas.microsoft.com/office/drawing/2014/main" id="{EAA89C21-E2F7-5706-4EC2-0404BD80EF93}"/>
                    </a:ext>
                  </a:extLst>
                </p:cNvPr>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96;p47">
                  <a:extLst>
                    <a:ext uri="{FF2B5EF4-FFF2-40B4-BE49-F238E27FC236}">
                      <a16:creationId xmlns:a16="http://schemas.microsoft.com/office/drawing/2014/main" id="{8CA3560A-36BA-CD3C-093A-4DD68C96ADE7}"/>
                    </a:ext>
                  </a:extLst>
                </p:cNvPr>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97;p47">
                  <a:extLst>
                    <a:ext uri="{FF2B5EF4-FFF2-40B4-BE49-F238E27FC236}">
                      <a16:creationId xmlns:a16="http://schemas.microsoft.com/office/drawing/2014/main" id="{EC141E74-229D-4D6D-593D-EBBB5E475D1D}"/>
                    </a:ext>
                  </a:extLst>
                </p:cNvPr>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498;p47">
                <a:extLst>
                  <a:ext uri="{FF2B5EF4-FFF2-40B4-BE49-F238E27FC236}">
                    <a16:creationId xmlns:a16="http://schemas.microsoft.com/office/drawing/2014/main" id="{BD8BBFCB-9545-28CB-0B91-BF5562073830}"/>
                  </a:ext>
                </a:extLst>
              </p:cNvPr>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9;p47">
                <a:extLst>
                  <a:ext uri="{FF2B5EF4-FFF2-40B4-BE49-F238E27FC236}">
                    <a16:creationId xmlns:a16="http://schemas.microsoft.com/office/drawing/2014/main" id="{92483BB1-F434-F6E7-41B5-92B9E0EF81D2}"/>
                  </a:ext>
                </a:extLst>
              </p:cNvPr>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0;p47">
                <a:extLst>
                  <a:ext uri="{FF2B5EF4-FFF2-40B4-BE49-F238E27FC236}">
                    <a16:creationId xmlns:a16="http://schemas.microsoft.com/office/drawing/2014/main" id="{E4BF6FBD-9ADF-A8CA-DC0D-B6925E12B771}"/>
                  </a:ext>
                </a:extLst>
              </p:cNvPr>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1;p47">
                <a:extLst>
                  <a:ext uri="{FF2B5EF4-FFF2-40B4-BE49-F238E27FC236}">
                    <a16:creationId xmlns:a16="http://schemas.microsoft.com/office/drawing/2014/main" id="{A245E7F3-87A3-F8D1-2A81-FC1CBC07CE41}"/>
                  </a:ext>
                </a:extLst>
              </p:cNvPr>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502;p47">
              <a:extLst>
                <a:ext uri="{FF2B5EF4-FFF2-40B4-BE49-F238E27FC236}">
                  <a16:creationId xmlns:a16="http://schemas.microsoft.com/office/drawing/2014/main" id="{B51C4B8E-FA53-CADA-FEF9-94FFE54DF69E}"/>
                </a:ext>
              </a:extLst>
            </p:cNvPr>
            <p:cNvSpPr txBox="1"/>
            <p:nvPr/>
          </p:nvSpPr>
          <p:spPr>
            <a:xfrm flipH="1">
              <a:off x="4455375" y="317849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03</a:t>
              </a:r>
              <a:endParaRPr sz="2400" dirty="0">
                <a:solidFill>
                  <a:srgbClr val="00F4AD"/>
                </a:solidFill>
                <a:latin typeface="Bebas Neue"/>
                <a:ea typeface="Bebas Neue"/>
                <a:cs typeface="Bebas Neue"/>
                <a:sym typeface="Bebas Neue"/>
              </a:endParaRPr>
            </a:p>
          </p:txBody>
        </p:sp>
      </p:grpSp>
      <p:sp>
        <p:nvSpPr>
          <p:cNvPr id="58" name="TextBox 57">
            <a:extLst>
              <a:ext uri="{FF2B5EF4-FFF2-40B4-BE49-F238E27FC236}">
                <a16:creationId xmlns:a16="http://schemas.microsoft.com/office/drawing/2014/main" id="{105B6CE5-63E3-BE24-98FB-147F96343133}"/>
              </a:ext>
            </a:extLst>
          </p:cNvPr>
          <p:cNvSpPr txBox="1"/>
          <p:nvPr/>
        </p:nvSpPr>
        <p:spPr>
          <a:xfrm>
            <a:off x="2614228" y="2885615"/>
            <a:ext cx="4777740" cy="307777"/>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endParaRPr lang="en-US" b="1" dirty="0">
              <a:solidFill>
                <a:srgbClr val="FFFFFF"/>
              </a:solidFill>
              <a:latin typeface="Roboto"/>
              <a:ea typeface="Roboto"/>
              <a:sym typeface="Roboto"/>
            </a:endParaRPr>
          </a:p>
        </p:txBody>
      </p:sp>
      <p:sp>
        <p:nvSpPr>
          <p:cNvPr id="59" name="TextBox 58">
            <a:extLst>
              <a:ext uri="{FF2B5EF4-FFF2-40B4-BE49-F238E27FC236}">
                <a16:creationId xmlns:a16="http://schemas.microsoft.com/office/drawing/2014/main" id="{E1832578-8519-443D-8A58-30041DA4990D}"/>
              </a:ext>
            </a:extLst>
          </p:cNvPr>
          <p:cNvSpPr txBox="1"/>
          <p:nvPr/>
        </p:nvSpPr>
        <p:spPr>
          <a:xfrm>
            <a:off x="2482446" y="1956189"/>
            <a:ext cx="4777740" cy="523220"/>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b="1" dirty="0">
                <a:solidFill>
                  <a:srgbClr val="FFFFFF"/>
                </a:solidFill>
                <a:latin typeface="Roboto"/>
                <a:ea typeface="Roboto"/>
                <a:sym typeface="Roboto"/>
              </a:rPr>
              <a:t>Create some discounts in annual membership will make huge difference to make decrease in casual</a:t>
            </a:r>
          </a:p>
        </p:txBody>
      </p:sp>
      <p:sp>
        <p:nvSpPr>
          <p:cNvPr id="61" name="TextBox 60">
            <a:extLst>
              <a:ext uri="{FF2B5EF4-FFF2-40B4-BE49-F238E27FC236}">
                <a16:creationId xmlns:a16="http://schemas.microsoft.com/office/drawing/2014/main" id="{348F37EE-8226-11FA-4C51-FA25D3732DE9}"/>
              </a:ext>
            </a:extLst>
          </p:cNvPr>
          <p:cNvSpPr txBox="1"/>
          <p:nvPr/>
        </p:nvSpPr>
        <p:spPr>
          <a:xfrm>
            <a:off x="2499662" y="2861928"/>
            <a:ext cx="5524198" cy="523220"/>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b="1" dirty="0">
                <a:solidFill>
                  <a:srgbClr val="FFFFFF"/>
                </a:solidFill>
                <a:latin typeface="Roboto"/>
                <a:ea typeface="Roboto"/>
                <a:sym typeface="Roboto"/>
              </a:rPr>
              <a:t>Provide Docked bikes for annual members which may casual users want to ride it and can’t cause it’s not exist in </a:t>
            </a:r>
          </a:p>
        </p:txBody>
      </p:sp>
      <p:sp>
        <p:nvSpPr>
          <p:cNvPr id="62" name="TextBox 61">
            <a:extLst>
              <a:ext uri="{FF2B5EF4-FFF2-40B4-BE49-F238E27FC236}">
                <a16:creationId xmlns:a16="http://schemas.microsoft.com/office/drawing/2014/main" id="{AEDE20E1-E967-BD06-6720-F0B850A54491}"/>
              </a:ext>
            </a:extLst>
          </p:cNvPr>
          <p:cNvSpPr txBox="1"/>
          <p:nvPr/>
        </p:nvSpPr>
        <p:spPr>
          <a:xfrm>
            <a:off x="2470374" y="3661628"/>
            <a:ext cx="5524198" cy="738664"/>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b="1" dirty="0">
                <a:solidFill>
                  <a:srgbClr val="FFFFFF"/>
                </a:solidFill>
                <a:latin typeface="Roboto"/>
                <a:ea typeface="Roboto"/>
                <a:sym typeface="Roboto"/>
              </a:rPr>
              <a:t>Make more discounts in seasons specifically in Summer and autumn to make more riders, and provide more of it for annual to make casual riders sign into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75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nodePh="1">
                                  <p:stCondLst>
                                    <p:cond delay="750"/>
                                  </p:stCondLst>
                                  <p:endCondLst>
                                    <p:cond evt="begin" delay="0">
                                      <p:tn val="29"/>
                                    </p:cond>
                                  </p:end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750"/>
                                  </p:stCondLst>
                                  <p:childTnLst>
                                    <p:set>
                                      <p:cBhvr>
                                        <p:cTn id="36" dur="1" fill="hold">
                                          <p:stCondLst>
                                            <p:cond delay="0"/>
                                          </p:stCondLst>
                                        </p:cTn>
                                        <p:tgtEl>
                                          <p:spTgt spid="59">
                                            <p:txEl>
                                              <p:pRg st="0" end="0"/>
                                            </p:txEl>
                                          </p:spTgt>
                                        </p:tgtEl>
                                        <p:attrNameLst>
                                          <p:attrName>style.visibility</p:attrName>
                                        </p:attrNameLst>
                                      </p:cBhvr>
                                      <p:to>
                                        <p:strVal val="visible"/>
                                      </p:to>
                                    </p:set>
                                    <p:anim calcmode="lin" valueType="num">
                                      <p:cBhvr additive="base">
                                        <p:cTn id="37"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750"/>
                                  </p:stCondLst>
                                  <p:childTnLst>
                                    <p:set>
                                      <p:cBhvr>
                                        <p:cTn id="42" dur="1" fill="hold">
                                          <p:stCondLst>
                                            <p:cond delay="0"/>
                                          </p:stCondLst>
                                        </p:cTn>
                                        <p:tgtEl>
                                          <p:spTgt spid="61">
                                            <p:txEl>
                                              <p:pRg st="0" end="0"/>
                                            </p:txEl>
                                          </p:spTgt>
                                        </p:tgtEl>
                                        <p:attrNameLst>
                                          <p:attrName>style.visibility</p:attrName>
                                        </p:attrNameLst>
                                      </p:cBhvr>
                                      <p:to>
                                        <p:strVal val="visible"/>
                                      </p:to>
                                    </p:set>
                                    <p:anim calcmode="lin" valueType="num">
                                      <p:cBhvr additive="base">
                                        <p:cTn id="4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750"/>
                                  </p:stCondLst>
                                  <p:childTnLst>
                                    <p:set>
                                      <p:cBhvr>
                                        <p:cTn id="48" dur="1" fill="hold">
                                          <p:stCondLst>
                                            <p:cond delay="0"/>
                                          </p:stCondLst>
                                        </p:cTn>
                                        <p:tgtEl>
                                          <p:spTgt spid="62">
                                            <p:txEl>
                                              <p:pRg st="0" end="0"/>
                                            </p:txEl>
                                          </p:spTgt>
                                        </p:tgtEl>
                                        <p:attrNameLst>
                                          <p:attrName>style.visibility</p:attrName>
                                        </p:attrNameLst>
                                      </p:cBhvr>
                                      <p:to>
                                        <p:strVal val="visible"/>
                                      </p:to>
                                    </p:set>
                                    <p:anim calcmode="lin" valueType="num">
                                      <p:cBhvr additive="base">
                                        <p:cTn id="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7" name="Title 6">
            <a:extLst>
              <a:ext uri="{FF2B5EF4-FFF2-40B4-BE49-F238E27FC236}">
                <a16:creationId xmlns:a16="http://schemas.microsoft.com/office/drawing/2014/main" id="{85DE07C5-17A4-166D-C47C-BB892BBB9D64}"/>
              </a:ext>
            </a:extLst>
          </p:cNvPr>
          <p:cNvSpPr>
            <a:spLocks noGrp="1"/>
          </p:cNvSpPr>
          <p:nvPr>
            <p:ph type="title"/>
          </p:nvPr>
        </p:nvSpPr>
        <p:spPr>
          <a:xfrm>
            <a:off x="720000" y="284154"/>
            <a:ext cx="7704000" cy="488400"/>
          </a:xfrm>
        </p:spPr>
        <p:txBody>
          <a:bodyPr/>
          <a:lstStyle/>
          <a:p>
            <a:r>
              <a:rPr lang="en-US" dirty="0"/>
              <a:t>About the data</a:t>
            </a:r>
          </a:p>
        </p:txBody>
      </p:sp>
      <p:sp>
        <p:nvSpPr>
          <p:cNvPr id="8" name="TextBox 7">
            <a:extLst>
              <a:ext uri="{FF2B5EF4-FFF2-40B4-BE49-F238E27FC236}">
                <a16:creationId xmlns:a16="http://schemas.microsoft.com/office/drawing/2014/main" id="{901390DD-3D04-9E3C-498B-3BAAA1A1E71C}"/>
              </a:ext>
            </a:extLst>
          </p:cNvPr>
          <p:cNvSpPr txBox="1"/>
          <p:nvPr/>
        </p:nvSpPr>
        <p:spPr>
          <a:xfrm>
            <a:off x="4312920" y="1889760"/>
            <a:ext cx="184731" cy="307777"/>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7FD6E51C-D8CF-F3A0-E000-E4C5AD1CC23A}"/>
              </a:ext>
            </a:extLst>
          </p:cNvPr>
          <p:cNvSpPr txBox="1"/>
          <p:nvPr/>
        </p:nvSpPr>
        <p:spPr>
          <a:xfrm>
            <a:off x="1674032" y="874098"/>
            <a:ext cx="5647238" cy="1323439"/>
          </a:xfrm>
          <a:prstGeom prst="rect">
            <a:avLst/>
          </a:prstGeom>
          <a:noFill/>
        </p:spPr>
        <p:txBody>
          <a:bodyPr wrap="square">
            <a:spAutoFit/>
          </a:bodyPr>
          <a:lstStyle/>
          <a:p>
            <a:pPr marL="139700" lvl="0" algn="ctr">
              <a:buClr>
                <a:srgbClr val="00F4AD"/>
              </a:buClr>
              <a:buSzPts val="1400"/>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For the purposes of this case study,</a:t>
            </a:r>
          </a:p>
          <a:p>
            <a:pPr marL="139700" lvl="0" algn="ctr">
              <a:buClr>
                <a:srgbClr val="00F4AD"/>
              </a:buClr>
              <a:buSzPts val="1400"/>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The data has been made available by</a:t>
            </a:r>
          </a:p>
          <a:p>
            <a:pPr marL="139700" lvl="0" algn="ctr">
              <a:buClr>
                <a:srgbClr val="00F4AD"/>
              </a:buClr>
              <a:buSzPts val="1400"/>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Motivate International Inc.</a:t>
            </a:r>
          </a:p>
          <a:p>
            <a:pPr marL="139700" lvl="0" algn="ctr">
              <a:buClr>
                <a:srgbClr val="00F4AD"/>
              </a:buClr>
              <a:buSzPts val="1400"/>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And it’s license</a:t>
            </a:r>
            <a:r>
              <a:rPr kumimoji="0" lang="en-US" sz="2000" b="1" i="0" u="none" strike="noStrike" kern="0" cap="none" spc="0" normalizeH="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 in </a:t>
            </a:r>
            <a:r>
              <a:rPr kumimoji="0" lang="en-US" sz="2000" b="1" i="0" u="none" strike="noStrike" kern="0" cap="none" spc="0" normalizeH="0" noProof="0" dirty="0">
                <a:ln>
                  <a:noFill/>
                </a:ln>
                <a:solidFill>
                  <a:schemeClr val="bg2"/>
                </a:solidFill>
                <a:effectLst>
                  <a:outerShdw blurRad="38100" dist="38100" dir="2700000" algn="tl">
                    <a:srgbClr val="000000">
                      <a:alpha val="43137"/>
                    </a:srgbClr>
                  </a:outerShdw>
                </a:effectLst>
                <a:uLnTx/>
                <a:uFillTx/>
                <a:latin typeface="Roboto"/>
                <a:ea typeface="Roboto"/>
                <a:sym typeface="Roboto"/>
                <a:hlinkClick r:id="rId3">
                  <a:extLst>
                    <a:ext uri="{A12FA001-AC4F-418D-AE19-62706E023703}">
                      <ahyp:hlinkClr xmlns:ahyp="http://schemas.microsoft.com/office/drawing/2018/hyperlinkcolor" val="tx"/>
                    </a:ext>
                  </a:extLst>
                </a:hlinkClick>
              </a:rPr>
              <a:t>This Link</a:t>
            </a:r>
            <a:endParaRPr kumimoji="0" lang="en-US" sz="20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Roboto"/>
              <a:ea typeface="Roboto"/>
              <a:sym typeface="Roboto"/>
            </a:endParaRPr>
          </a:p>
        </p:txBody>
      </p:sp>
      <p:sp>
        <p:nvSpPr>
          <p:cNvPr id="13" name="TextBox 12">
            <a:extLst>
              <a:ext uri="{FF2B5EF4-FFF2-40B4-BE49-F238E27FC236}">
                <a16:creationId xmlns:a16="http://schemas.microsoft.com/office/drawing/2014/main" id="{2691E2BA-23C8-8C6F-28C4-B74FA9BB56A5}"/>
              </a:ext>
            </a:extLst>
          </p:cNvPr>
          <p:cNvSpPr txBox="1"/>
          <p:nvPr/>
        </p:nvSpPr>
        <p:spPr>
          <a:xfrm>
            <a:off x="1757852" y="2197536"/>
            <a:ext cx="5947819" cy="1015663"/>
          </a:xfrm>
          <a:prstGeom prst="rect">
            <a:avLst/>
          </a:prstGeom>
          <a:noFill/>
        </p:spPr>
        <p:txBody>
          <a:bodyPr wrap="square">
            <a:spAutoFit/>
          </a:bodyPr>
          <a:lstStyle/>
          <a:p>
            <a:pPr marL="139700" lvl="0" algn="ctr">
              <a:buClr>
                <a:srgbClr val="00F4AD"/>
              </a:buClr>
              <a:buSzPts val="1400"/>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Add to that it’s data set from Cyclistic’s historical trip data to analyze and identify trends.</a:t>
            </a:r>
          </a:p>
          <a:p>
            <a:pPr marL="139700" lvl="0" algn="ctr">
              <a:buClr>
                <a:srgbClr val="00F4AD"/>
              </a:buClr>
              <a:buSzPts val="1400"/>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And you can access it from </a:t>
            </a:r>
            <a:r>
              <a:rPr lang="en-US" sz="2000" b="1" dirty="0">
                <a:solidFill>
                  <a:schemeClr val="bg2"/>
                </a:solidFill>
                <a:effectLst>
                  <a:outerShdw blurRad="38100" dist="38100" dir="2700000" algn="tl">
                    <a:srgbClr val="000000">
                      <a:alpha val="43137"/>
                    </a:srgbClr>
                  </a:outerShdw>
                </a:effectLst>
                <a:latin typeface="Roboto"/>
                <a:ea typeface="Roboto"/>
                <a:sym typeface="Roboto"/>
                <a:hlinkClick r:id="rId4">
                  <a:extLst>
                    <a:ext uri="{A12FA001-AC4F-418D-AE19-62706E023703}">
                      <ahyp:hlinkClr xmlns:ahyp="http://schemas.microsoft.com/office/drawing/2018/hyperlinkcolor" val="tx"/>
                    </a:ext>
                  </a:extLst>
                </a:hlinkClick>
              </a:rPr>
              <a:t>This link</a:t>
            </a:r>
            <a:r>
              <a:rPr lang="en-US" sz="2000" b="1" dirty="0">
                <a:solidFill>
                  <a:srgbClr val="FFFFFF"/>
                </a:solidFill>
                <a:effectLst>
                  <a:outerShdw blurRad="38100" dist="38100" dir="2700000" algn="tl">
                    <a:srgbClr val="000000">
                      <a:alpha val="43137"/>
                    </a:srgbClr>
                  </a:outerShdw>
                </a:effectLst>
                <a:latin typeface="Roboto"/>
                <a:ea typeface="Roboto"/>
                <a:sym typeface="Roboto"/>
              </a:rPr>
              <a:t> </a:t>
            </a:r>
            <a:endParaRPr kumimoji="0" lang="en-US" sz="20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Roboto"/>
              <a:ea typeface="Roboto"/>
              <a:sym typeface="Roboto"/>
            </a:endParaRPr>
          </a:p>
        </p:txBody>
      </p:sp>
      <p:pic>
        <p:nvPicPr>
          <p:cNvPr id="15" name="Picture 14">
            <a:extLst>
              <a:ext uri="{FF2B5EF4-FFF2-40B4-BE49-F238E27FC236}">
                <a16:creationId xmlns:a16="http://schemas.microsoft.com/office/drawing/2014/main" id="{0E99B2C5-DE88-D6E5-0C73-D4466667731C}"/>
              </a:ext>
            </a:extLst>
          </p:cNvPr>
          <p:cNvPicPr>
            <a:picLocks noChangeAspect="1"/>
          </p:cNvPicPr>
          <p:nvPr/>
        </p:nvPicPr>
        <p:blipFill>
          <a:blip r:embed="rId5"/>
          <a:stretch>
            <a:fillRect/>
          </a:stretch>
        </p:blipFill>
        <p:spPr>
          <a:xfrm>
            <a:off x="3638469" y="3245956"/>
            <a:ext cx="1867062" cy="189754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48"/>
          <p:cNvSpPr txBox="1">
            <a:spLocks noGrp="1"/>
          </p:cNvSpPr>
          <p:nvPr>
            <p:ph type="title"/>
          </p:nvPr>
        </p:nvSpPr>
        <p:spPr>
          <a:xfrm>
            <a:off x="720000" y="979787"/>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To communicate </a:t>
            </a:r>
            <a:endParaRPr dirty="0"/>
          </a:p>
        </p:txBody>
      </p:sp>
      <p:pic>
        <p:nvPicPr>
          <p:cNvPr id="3" name="Graphic 2" descr="Confetti ball">
            <a:extLst>
              <a:ext uri="{FF2B5EF4-FFF2-40B4-BE49-F238E27FC236}">
                <a16:creationId xmlns:a16="http://schemas.microsoft.com/office/drawing/2014/main" id="{EAE0E310-CBF5-2116-4720-C47D6EAE22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38517"/>
            <a:ext cx="914400" cy="914400"/>
          </a:xfrm>
          <a:prstGeom prst="rect">
            <a:avLst/>
          </a:prstGeom>
        </p:spPr>
      </p:pic>
      <p:sp>
        <p:nvSpPr>
          <p:cNvPr id="4" name="TextBox 3">
            <a:extLst>
              <a:ext uri="{FF2B5EF4-FFF2-40B4-BE49-F238E27FC236}">
                <a16:creationId xmlns:a16="http://schemas.microsoft.com/office/drawing/2014/main" id="{9A9ED2A8-D75A-7B94-5ABC-10A08C60B53B}"/>
              </a:ext>
            </a:extLst>
          </p:cNvPr>
          <p:cNvSpPr txBox="1"/>
          <p:nvPr/>
        </p:nvSpPr>
        <p:spPr>
          <a:xfrm>
            <a:off x="1959747" y="1550921"/>
            <a:ext cx="6138906" cy="830997"/>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sz="1600" b="1" dirty="0" err="1">
                <a:solidFill>
                  <a:srgbClr val="FFFFFF"/>
                </a:solidFill>
                <a:latin typeface="Roboto"/>
                <a:ea typeface="Roboto"/>
                <a:sym typeface="Roboto"/>
              </a:rPr>
              <a:t>Linkedin</a:t>
            </a:r>
            <a:r>
              <a:rPr lang="en-US" sz="1600" b="1" dirty="0">
                <a:solidFill>
                  <a:srgbClr val="FFFFFF"/>
                </a:solidFill>
                <a:latin typeface="Roboto"/>
                <a:ea typeface="Roboto"/>
                <a:sym typeface="Roboto"/>
              </a:rPr>
              <a:t> Account : </a:t>
            </a:r>
            <a:r>
              <a:rPr lang="en-US" sz="1600" b="1" dirty="0" err="1">
                <a:solidFill>
                  <a:schemeClr val="bg2"/>
                </a:solidFill>
                <a:latin typeface="Roboto"/>
                <a:ea typeface="Roboto"/>
                <a:sym typeface="Roboto"/>
                <a:hlinkClick r:id="rId5">
                  <a:extLst>
                    <a:ext uri="{A12FA001-AC4F-418D-AE19-62706E023703}">
                      <ahyp:hlinkClr xmlns:ahyp="http://schemas.microsoft.com/office/drawing/2018/hyperlinkcolor" val="tx"/>
                    </a:ext>
                  </a:extLst>
                </a:hlinkClick>
              </a:rPr>
              <a:t>Linkedin</a:t>
            </a:r>
            <a:r>
              <a:rPr lang="en-US" sz="1600" b="1" dirty="0">
                <a:solidFill>
                  <a:schemeClr val="bg2"/>
                </a:solidFill>
                <a:latin typeface="Roboto"/>
                <a:ea typeface="Roboto"/>
                <a:sym typeface="Roboto"/>
                <a:hlinkClick r:id="rId5">
                  <a:extLst>
                    <a:ext uri="{A12FA001-AC4F-418D-AE19-62706E023703}">
                      <ahyp:hlinkClr xmlns:ahyp="http://schemas.microsoft.com/office/drawing/2018/hyperlinkcolor" val="tx"/>
                    </a:ext>
                  </a:extLst>
                </a:hlinkClick>
              </a:rPr>
              <a:t> </a:t>
            </a:r>
            <a:r>
              <a:rPr lang="en-US" sz="1600" b="1" dirty="0" err="1">
                <a:solidFill>
                  <a:schemeClr val="bg2"/>
                </a:solidFill>
                <a:latin typeface="Roboto"/>
                <a:ea typeface="Roboto"/>
                <a:sym typeface="Roboto"/>
                <a:hlinkClick r:id="rId5">
                  <a:extLst>
                    <a:ext uri="{A12FA001-AC4F-418D-AE19-62706E023703}">
                      <ahyp:hlinkClr xmlns:ahyp="http://schemas.microsoft.com/office/drawing/2018/hyperlinkcolor" val="tx"/>
                    </a:ext>
                  </a:extLst>
                </a:hlinkClick>
              </a:rPr>
              <a:t>Acoount</a:t>
            </a:r>
            <a:endParaRPr lang="en-US" sz="1600" b="1" dirty="0">
              <a:solidFill>
                <a:schemeClr val="bg2"/>
              </a:solidFill>
              <a:latin typeface="Roboto"/>
              <a:ea typeface="Roboto"/>
              <a:sym typeface="Roboto"/>
            </a:endParaRP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sz="1600" b="1" dirty="0">
                <a:solidFill>
                  <a:schemeClr val="tx1"/>
                </a:solidFill>
                <a:latin typeface="Roboto"/>
                <a:ea typeface="Roboto"/>
                <a:sym typeface="Roboto"/>
              </a:rPr>
              <a:t>Gmail Account : </a:t>
            </a:r>
            <a:r>
              <a:rPr lang="en-US" sz="1600" b="1" dirty="0">
                <a:solidFill>
                  <a:schemeClr val="tx1"/>
                </a:solidFill>
                <a:latin typeface="Roboto"/>
                <a:ea typeface="Roboto"/>
                <a:sym typeface="Roboto"/>
                <a:hlinkClick r:id="rId6"/>
              </a:rPr>
              <a:t>UmahmoudessamU@gmail.com</a:t>
            </a:r>
            <a:endParaRPr lang="en-US" sz="1600" b="1" dirty="0">
              <a:solidFill>
                <a:schemeClr val="tx1"/>
              </a:solidFill>
              <a:latin typeface="Roboto"/>
              <a:ea typeface="Roboto"/>
              <a:sym typeface="Roboto"/>
            </a:endParaRPr>
          </a:p>
          <a:p>
            <a:pPr marL="457200" lvl="0" indent="-317500">
              <a:buClr>
                <a:srgbClr val="00F4AD"/>
              </a:buClr>
              <a:buSzPts val="1400"/>
              <a:buFont typeface="Anaheim"/>
              <a:buChar char="●"/>
              <a:defRPr/>
            </a:pPr>
            <a:r>
              <a:rPr lang="en-US" sz="1600" b="1" dirty="0">
                <a:solidFill>
                  <a:schemeClr val="tx1"/>
                </a:solidFill>
                <a:latin typeface="Roboto"/>
                <a:ea typeface="Roboto"/>
                <a:sym typeface="Roboto"/>
              </a:rPr>
              <a:t>Kaggle Account : </a:t>
            </a:r>
            <a:r>
              <a:rPr lang="en-US" sz="1600" b="1" dirty="0">
                <a:solidFill>
                  <a:schemeClr val="bg2"/>
                </a:solidFill>
                <a:hlinkClick r:id="rId7">
                  <a:extLst>
                    <a:ext uri="{A12FA001-AC4F-418D-AE19-62706E023703}">
                      <ahyp:hlinkClr xmlns:ahyp="http://schemas.microsoft.com/office/drawing/2018/hyperlinkcolor" val="tx"/>
                    </a:ext>
                  </a:extLst>
                </a:hlinkClick>
              </a:rPr>
              <a:t>Mahmoud Essam </a:t>
            </a:r>
            <a:r>
              <a:rPr lang="en-US" sz="1600" b="1" dirty="0" err="1">
                <a:solidFill>
                  <a:schemeClr val="bg2"/>
                </a:solidFill>
                <a:hlinkClick r:id="rId7">
                  <a:extLst>
                    <a:ext uri="{A12FA001-AC4F-418D-AE19-62706E023703}">
                      <ahyp:hlinkClr xmlns:ahyp="http://schemas.microsoft.com/office/drawing/2018/hyperlinkcolor" val="tx"/>
                    </a:ext>
                  </a:extLst>
                </a:hlinkClick>
              </a:rPr>
              <a:t>Gabr</a:t>
            </a:r>
            <a:r>
              <a:rPr lang="en-US" sz="1600" b="1" dirty="0">
                <a:solidFill>
                  <a:schemeClr val="bg2"/>
                </a:solidFill>
                <a:hlinkClick r:id="rId7">
                  <a:extLst>
                    <a:ext uri="{A12FA001-AC4F-418D-AE19-62706E023703}">
                      <ahyp:hlinkClr xmlns:ahyp="http://schemas.microsoft.com/office/drawing/2018/hyperlinkcolor" val="tx"/>
                    </a:ext>
                  </a:extLst>
                </a:hlinkClick>
              </a:rPr>
              <a:t> | Novice | Kaggle</a:t>
            </a:r>
            <a:endParaRPr lang="en-US" sz="1600" b="1" dirty="0">
              <a:solidFill>
                <a:schemeClr val="bg2"/>
              </a:solidFill>
              <a:latin typeface="Roboto"/>
              <a:ea typeface="Roboto"/>
              <a:sym typeface="Roboto"/>
            </a:endParaRPr>
          </a:p>
        </p:txBody>
      </p:sp>
      <p:pic>
        <p:nvPicPr>
          <p:cNvPr id="2050" name="Picture 2" descr="Mahmoud Essam">
            <a:extLst>
              <a:ext uri="{FF2B5EF4-FFF2-40B4-BE49-F238E27FC236}">
                <a16:creationId xmlns:a16="http://schemas.microsoft.com/office/drawing/2014/main" id="{FA8B89F4-978A-A255-65CC-218A0727E3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6660" y="2571750"/>
            <a:ext cx="1828800" cy="1828800"/>
          </a:xfrm>
          <a:prstGeom prst="ellipse">
            <a:avLst/>
          </a:prstGeom>
          <a:ln w="63500" cap="rnd">
            <a:solidFill>
              <a:schemeClr val="accent5">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786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7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75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75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40"/>
          <p:cNvSpPr txBox="1">
            <a:spLocks noGrp="1"/>
          </p:cNvSpPr>
          <p:nvPr>
            <p:ph type="title"/>
          </p:nvPr>
        </p:nvSpPr>
        <p:spPr>
          <a:xfrm>
            <a:off x="720000" y="242136"/>
            <a:ext cx="7704000" cy="488400"/>
          </a:xfrm>
          <a:prstGeom prst="rect">
            <a:avLst/>
          </a:prstGeom>
        </p:spPr>
        <p:txBody>
          <a:bodyPr spcFirstLastPara="1" wrap="square" lIns="0" tIns="0" rIns="0" bIns="0" anchor="t" anchorCtr="0">
            <a:noAutofit/>
          </a:bodyPr>
          <a:lstStyle/>
          <a:p>
            <a:pPr lvl="0"/>
            <a:r>
              <a:rPr lang="en-US" dirty="0"/>
              <a:t>What’s A bike-share company ? </a:t>
            </a:r>
            <a:endParaRPr dirty="0"/>
          </a:p>
        </p:txBody>
      </p:sp>
      <p:sp>
        <p:nvSpPr>
          <p:cNvPr id="918" name="Google Shape;918;p40"/>
          <p:cNvSpPr txBox="1">
            <a:spLocks noGrp="1"/>
          </p:cNvSpPr>
          <p:nvPr>
            <p:ph type="body" idx="1"/>
          </p:nvPr>
        </p:nvSpPr>
        <p:spPr>
          <a:xfrm>
            <a:off x="817950" y="864782"/>
            <a:ext cx="7508100" cy="2941674"/>
          </a:xfrm>
          <a:prstGeom prst="rect">
            <a:avLst/>
          </a:prstGeom>
        </p:spPr>
        <p:txBody>
          <a:bodyPr spcFirstLastPara="1" wrap="square" lIns="0" tIns="0" rIns="0" bIns="0" anchor="t" anchorCtr="0">
            <a:noAutofit/>
          </a:bodyPr>
          <a:lstStyle/>
          <a:p>
            <a:pPr indent="-317500">
              <a:buSzPts val="1400"/>
              <a:buFont typeface="Anaheim"/>
              <a:buChar char="●"/>
            </a:pPr>
            <a:r>
              <a:rPr lang="en-US" dirty="0"/>
              <a:t>In 2016, Cyclistic launched a successful bike-share offering. Since then, the program has grown to a fleet of 5,824 bicycles that are </a:t>
            </a:r>
            <a:r>
              <a:rPr lang="en-US" dirty="0" err="1"/>
              <a:t>geotracked</a:t>
            </a:r>
            <a:r>
              <a:rPr lang="en-US" dirty="0"/>
              <a:t> and locked into a network of 692 stations across Chicago. The bikes can be unlocked from one station and returned to any other station in the system anytime.</a:t>
            </a:r>
          </a:p>
          <a:p>
            <a:pPr marL="139700" indent="0">
              <a:buSzPts val="1400"/>
              <a:buNone/>
            </a:pPr>
            <a:endParaRPr lang="en-US" dirty="0"/>
          </a:p>
          <a:p>
            <a:pPr indent="-317500">
              <a:buSzPts val="1400"/>
              <a:buFont typeface="Anaheim"/>
              <a:buChar char="●"/>
            </a:pPr>
            <a:r>
              <a:rPr lang="en-US" dirty="0"/>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p>
          <a:p>
            <a:pPr indent="-317500">
              <a:buSzPts val="1400"/>
              <a:buFont typeface="Anaheim"/>
              <a:buChar char="●"/>
            </a:pPr>
            <a:endParaRPr lang="en" dirty="0"/>
          </a:p>
        </p:txBody>
      </p:sp>
      <p:pic>
        <p:nvPicPr>
          <p:cNvPr id="3" name="Picture 2">
            <a:extLst>
              <a:ext uri="{FF2B5EF4-FFF2-40B4-BE49-F238E27FC236}">
                <a16:creationId xmlns:a16="http://schemas.microsoft.com/office/drawing/2014/main" id="{6A9BA2C9-BF34-1740-D6A1-1E57298AB00B}"/>
              </a:ext>
            </a:extLst>
          </p:cNvPr>
          <p:cNvPicPr>
            <a:picLocks noChangeAspect="1"/>
          </p:cNvPicPr>
          <p:nvPr/>
        </p:nvPicPr>
        <p:blipFill>
          <a:blip r:embed="rId3"/>
          <a:stretch>
            <a:fillRect/>
          </a:stretch>
        </p:blipFill>
        <p:spPr>
          <a:xfrm>
            <a:off x="3638469" y="3182161"/>
            <a:ext cx="1867062" cy="189754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918">
                                            <p:txEl>
                                              <p:pRg st="0" end="0"/>
                                            </p:txEl>
                                          </p:spTgt>
                                        </p:tgtEl>
                                        <p:attrNameLst>
                                          <p:attrName>style.visibility</p:attrName>
                                        </p:attrNameLst>
                                      </p:cBhvr>
                                      <p:to>
                                        <p:strVal val="visible"/>
                                      </p:to>
                                    </p:set>
                                    <p:animEffect transition="in" filter="barn(outVertical)">
                                      <p:cBhvr>
                                        <p:cTn id="7" dur="500"/>
                                        <p:tgtEl>
                                          <p:spTgt spid="9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918">
                                            <p:txEl>
                                              <p:pRg st="2" end="2"/>
                                            </p:txEl>
                                          </p:spTgt>
                                        </p:tgtEl>
                                        <p:attrNameLst>
                                          <p:attrName>style.visibility</p:attrName>
                                        </p:attrNameLst>
                                      </p:cBhvr>
                                      <p:to>
                                        <p:strVal val="visible"/>
                                      </p:to>
                                    </p:set>
                                    <p:animEffect transition="in" filter="barn(outVertical)">
                                      <p:cBhvr>
                                        <p:cTn id="12" dur="500"/>
                                        <p:tgtEl>
                                          <p:spTgt spid="9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txBox="1">
            <a:spLocks noGrp="1"/>
          </p:cNvSpPr>
          <p:nvPr>
            <p:ph type="title"/>
          </p:nvPr>
        </p:nvSpPr>
        <p:spPr>
          <a:xfrm>
            <a:off x="718650" y="1409265"/>
            <a:ext cx="770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6000" dirty="0"/>
              <a:t>The business objective ?</a:t>
            </a:r>
            <a:endParaRPr sz="6000" dirty="0"/>
          </a:p>
        </p:txBody>
      </p:sp>
      <p:grpSp>
        <p:nvGrpSpPr>
          <p:cNvPr id="977" name="Google Shape;977;p41"/>
          <p:cNvGrpSpPr/>
          <p:nvPr/>
        </p:nvGrpSpPr>
        <p:grpSpPr>
          <a:xfrm>
            <a:off x="718650" y="4486366"/>
            <a:ext cx="7730700" cy="180000"/>
            <a:chOff x="718650" y="4181566"/>
            <a:chExt cx="7730700" cy="180000"/>
          </a:xfrm>
        </p:grpSpPr>
        <p:cxnSp>
          <p:nvCxnSpPr>
            <p:cNvPr id="978" name="Google Shape;978;p41"/>
            <p:cNvCxnSpPr/>
            <p:nvPr/>
          </p:nvCxnSpPr>
          <p:spPr>
            <a:xfrm>
              <a:off x="718650" y="4185075"/>
              <a:ext cx="7730700" cy="0"/>
            </a:xfrm>
            <a:prstGeom prst="straightConnector1">
              <a:avLst/>
            </a:prstGeom>
            <a:noFill/>
            <a:ln w="9525" cap="flat" cmpd="sng">
              <a:solidFill>
                <a:schemeClr val="dk2"/>
              </a:solidFill>
              <a:prstDash val="solid"/>
              <a:round/>
              <a:headEnd type="oval" w="med" len="med"/>
              <a:tailEnd type="oval" w="med" len="med"/>
            </a:ln>
          </p:spPr>
        </p:cxnSp>
        <p:sp>
          <p:nvSpPr>
            <p:cNvPr id="979" name="Google Shape;979;p41"/>
            <p:cNvSpPr/>
            <p:nvPr/>
          </p:nvSpPr>
          <p:spPr>
            <a:xfrm>
              <a:off x="3062588"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4779751"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6496901"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21250848-B0E9-EBCD-502B-97F672DF3FB6}"/>
              </a:ext>
            </a:extLst>
          </p:cNvPr>
          <p:cNvSpPr txBox="1"/>
          <p:nvPr/>
        </p:nvSpPr>
        <p:spPr>
          <a:xfrm>
            <a:off x="1748381" y="2571750"/>
            <a:ext cx="5647238" cy="707886"/>
          </a:xfrm>
          <a:prstGeom prst="rect">
            <a:avLst/>
          </a:prstGeom>
          <a:noFill/>
        </p:spPr>
        <p:txBody>
          <a:bodyPr wrap="square">
            <a:spAutoFit/>
          </a:bodyPr>
          <a:lstStyle/>
          <a:p>
            <a:pPr marL="139700" marR="0" lvl="0" algn="ctr" defTabSz="914400" rtl="0" eaLnBrk="1" fontAlgn="auto" latinLnBrk="0" hangingPunct="1">
              <a:lnSpc>
                <a:spcPct val="100000"/>
              </a:lnSpc>
              <a:spcBef>
                <a:spcPts val="0"/>
              </a:spcBef>
              <a:spcAft>
                <a:spcPts val="0"/>
              </a:spcAft>
              <a:buClr>
                <a:srgbClr val="00F4AD"/>
              </a:buClr>
              <a:buSzPts val="1400"/>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On the way to make a little difference to</a:t>
            </a:r>
          </a:p>
          <a:p>
            <a:pPr marL="139700" marR="0" lvl="0" algn="ctr"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Change casual users into annual members</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3"/>
                                        </p:tgtEl>
                                        <p:attrNameLst>
                                          <p:attrName>style.visibility</p:attrName>
                                        </p:attrNameLst>
                                      </p:cBhvr>
                                      <p:to>
                                        <p:strVal val="visible"/>
                                      </p:to>
                                    </p:set>
                                    <p:animEffect transition="in" filter="barn(inVertical)">
                                      <p:cBhvr>
                                        <p:cTn id="7" dur="500"/>
                                        <p:tgtEl>
                                          <p:spTgt spid="9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23" name="Google Shape;1023;p42"/>
          <p:cNvSpPr txBox="1">
            <a:spLocks noGrp="1"/>
          </p:cNvSpPr>
          <p:nvPr>
            <p:ph type="title"/>
          </p:nvPr>
        </p:nvSpPr>
        <p:spPr>
          <a:xfrm>
            <a:off x="290622" y="477381"/>
            <a:ext cx="4019107" cy="47379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800" dirty="0"/>
              <a:t>the difference between the 2 kinds of riders in last 12 months</a:t>
            </a:r>
            <a:endParaRPr sz="2800" dirty="0"/>
          </a:p>
        </p:txBody>
      </p:sp>
      <p:graphicFrame>
        <p:nvGraphicFramePr>
          <p:cNvPr id="2" name="Chart 1">
            <a:extLst>
              <a:ext uri="{FF2B5EF4-FFF2-40B4-BE49-F238E27FC236}">
                <a16:creationId xmlns:a16="http://schemas.microsoft.com/office/drawing/2014/main" id="{C34FC629-7A01-F7F0-CB4E-F0248854471B}"/>
              </a:ext>
            </a:extLst>
          </p:cNvPr>
          <p:cNvGraphicFramePr>
            <a:graphicFrameLocks/>
          </p:cNvGraphicFramePr>
          <p:nvPr>
            <p:extLst>
              <p:ext uri="{D42A27DB-BD31-4B8C-83A1-F6EECF244321}">
                <p14:modId xmlns:p14="http://schemas.microsoft.com/office/powerpoint/2010/main" val="2880119621"/>
              </p:ext>
            </p:extLst>
          </p:nvPr>
        </p:nvGraphicFramePr>
        <p:xfrm>
          <a:off x="2433395" y="477381"/>
          <a:ext cx="8528097" cy="437380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672265C9-5F3A-BCC0-1B09-99F2710E3844}"/>
              </a:ext>
            </a:extLst>
          </p:cNvPr>
          <p:cNvSpPr txBox="1"/>
          <p:nvPr/>
        </p:nvSpPr>
        <p:spPr>
          <a:xfrm>
            <a:off x="-88695" y="1668027"/>
            <a:ext cx="4777740" cy="1169551"/>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The total number of riders in last 12 past months</a:t>
            </a:r>
          </a:p>
          <a:p>
            <a:pPr marL="139700" marR="0" lvl="0" algn="l" defTabSz="914400" rtl="0" eaLnBrk="1" fontAlgn="auto" latinLnBrk="0" hangingPunct="1">
              <a:lnSpc>
                <a:spcPct val="100000"/>
              </a:lnSpc>
              <a:spcBef>
                <a:spcPts val="0"/>
              </a:spcBef>
              <a:spcAft>
                <a:spcPts val="0"/>
              </a:spcAft>
              <a:buClr>
                <a:srgbClr val="00F4AD"/>
              </a:buClr>
              <a:buSzPts val="1400"/>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        was about 5.8 million rider</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Notice that number casual users are 42% of total number</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And the number of members are 58% of the total</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p:txBody>
      </p:sp>
      <p:pic>
        <p:nvPicPr>
          <p:cNvPr id="17" name="Graphic 16" descr="Presentation with pie chart">
            <a:extLst>
              <a:ext uri="{FF2B5EF4-FFF2-40B4-BE49-F238E27FC236}">
                <a16:creationId xmlns:a16="http://schemas.microsoft.com/office/drawing/2014/main" id="{D129A952-9D19-313C-4F8C-F6B2282450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6032" y="3152354"/>
            <a:ext cx="1574725" cy="15747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barn(inHorizontal)">
                                      <p:cBhvr>
                                        <p:cTn id="7" dur="500"/>
                                        <p:tgtEl>
                                          <p:spTgt spid="10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wipe(down)">
                                      <p:cBhvr>
                                        <p:cTn id="23" dur="500"/>
                                        <p:tgtEl>
                                          <p:spTgt spid="15">
                                            <p:txEl>
                                              <p:pRg st="0" end="0"/>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xEl>
                                              <p:pRg st="1" end="1"/>
                                            </p:txEl>
                                          </p:spTgt>
                                        </p:tgtEl>
                                        <p:attrNameLst>
                                          <p:attrName>style.visibility</p:attrName>
                                        </p:attrNameLst>
                                      </p:cBhvr>
                                      <p:to>
                                        <p:strVal val="visible"/>
                                      </p:to>
                                    </p:set>
                                    <p:animEffect transition="in" filter="wipe(down)">
                                      <p:cBhvr>
                                        <p:cTn id="26" dur="500"/>
                                        <p:tgtEl>
                                          <p:spTgt spid="1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animEffect transition="in" filter="wipe(down)">
                                      <p:cBhvr>
                                        <p:cTn id="31" dur="500"/>
                                        <p:tgtEl>
                                          <p:spTgt spid="1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5">
                                            <p:txEl>
                                              <p:pRg st="3" end="3"/>
                                            </p:txEl>
                                          </p:spTgt>
                                        </p:tgtEl>
                                        <p:attrNameLst>
                                          <p:attrName>style.visibility</p:attrName>
                                        </p:attrNameLst>
                                      </p:cBhvr>
                                      <p:to>
                                        <p:strVal val="visible"/>
                                      </p:to>
                                    </p:set>
                                    <p:animEffect transition="in" filter="wipe(down)">
                                      <p:cBhvr>
                                        <p:cTn id="36"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81" name="Google Shape;1181;p43"/>
          <p:cNvSpPr txBox="1">
            <a:spLocks noGrp="1"/>
          </p:cNvSpPr>
          <p:nvPr>
            <p:ph type="title"/>
          </p:nvPr>
        </p:nvSpPr>
        <p:spPr>
          <a:xfrm>
            <a:off x="-72571" y="56611"/>
            <a:ext cx="5368743"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The average time of rides in day </a:t>
            </a:r>
            <a:endParaRPr dirty="0"/>
          </a:p>
        </p:txBody>
      </p:sp>
      <p:graphicFrame>
        <p:nvGraphicFramePr>
          <p:cNvPr id="2" name="Chart 1">
            <a:extLst>
              <a:ext uri="{FF2B5EF4-FFF2-40B4-BE49-F238E27FC236}">
                <a16:creationId xmlns:a16="http://schemas.microsoft.com/office/drawing/2014/main" id="{198FAACD-BB65-33FC-FA6C-904DF18D7BA8}"/>
              </a:ext>
            </a:extLst>
          </p:cNvPr>
          <p:cNvGraphicFramePr>
            <a:graphicFrameLocks/>
          </p:cNvGraphicFramePr>
          <p:nvPr>
            <p:extLst>
              <p:ext uri="{D42A27DB-BD31-4B8C-83A1-F6EECF244321}">
                <p14:modId xmlns:p14="http://schemas.microsoft.com/office/powerpoint/2010/main" val="2740781939"/>
              </p:ext>
            </p:extLst>
          </p:nvPr>
        </p:nvGraphicFramePr>
        <p:xfrm>
          <a:off x="1072921" y="1850160"/>
          <a:ext cx="7537047" cy="323672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80FDCFC-7D3A-0BBB-C1F7-2F381DF549F1}"/>
              </a:ext>
            </a:extLst>
          </p:cNvPr>
          <p:cNvSpPr txBox="1"/>
          <p:nvPr/>
        </p:nvSpPr>
        <p:spPr>
          <a:xfrm>
            <a:off x="0" y="612810"/>
            <a:ext cx="4777740" cy="954107"/>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Although</a:t>
            </a:r>
            <a:r>
              <a:rPr lang="en-US" b="1" noProof="0" dirty="0">
                <a:solidFill>
                  <a:srgbClr val="FFFFFF"/>
                </a:solidFill>
                <a:latin typeface="Roboto"/>
                <a:ea typeface="Roboto"/>
                <a:sym typeface="Roboto"/>
              </a:rPr>
              <a:t> , that the casual member are rides longer than members</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a:p>
            <a:pPr marL="457200" lvl="0" indent="-317500">
              <a:buClr>
                <a:srgbClr val="00F4AD"/>
              </a:buClr>
              <a:buSzPts val="1400"/>
              <a:buFont typeface="Anaheim"/>
              <a:buChar char="●"/>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Specifically</a:t>
            </a:r>
            <a:r>
              <a:rPr kumimoji="0" lang="en-US" sz="1400" b="1" i="0" u="none" strike="noStrike" kern="0" cap="none" spc="0" normalizeH="0" noProof="0" dirty="0">
                <a:ln>
                  <a:noFill/>
                </a:ln>
                <a:solidFill>
                  <a:srgbClr val="FFFFFF"/>
                </a:solidFill>
                <a:effectLst/>
                <a:uLnTx/>
                <a:uFillTx/>
                <a:latin typeface="Roboto"/>
                <a:ea typeface="Roboto"/>
                <a:sym typeface="Roboto"/>
              </a:rPr>
              <a:t> that in Saturday and Sunday which </a:t>
            </a:r>
            <a:r>
              <a:rPr lang="en-US" b="1" dirty="0">
                <a:solidFill>
                  <a:srgbClr val="FFFFFF"/>
                </a:solidFill>
                <a:latin typeface="Roboto"/>
                <a:ea typeface="Roboto"/>
                <a:sym typeface="Roboto"/>
              </a:rPr>
              <a:t>is general holidays</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p:txBody>
      </p:sp>
      <p:pic>
        <p:nvPicPr>
          <p:cNvPr id="6" name="Graphic 5" descr="Stopwatch">
            <a:extLst>
              <a:ext uri="{FF2B5EF4-FFF2-40B4-BE49-F238E27FC236}">
                <a16:creationId xmlns:a16="http://schemas.microsoft.com/office/drawing/2014/main" id="{8113B82F-F069-DCB9-1427-0863529EB1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3640" y="169299"/>
            <a:ext cx="1539240" cy="15392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1"/>
                                        </p:tgtEl>
                                        <p:attrNameLst>
                                          <p:attrName>style.visibility</p:attrName>
                                        </p:attrNameLst>
                                      </p:cBhvr>
                                      <p:to>
                                        <p:strVal val="visible"/>
                                      </p:to>
                                    </p:set>
                                    <p:anim calcmode="lin" valueType="num">
                                      <p:cBhvr additive="base">
                                        <p:cTn id="7" dur="500" fill="hold"/>
                                        <p:tgtEl>
                                          <p:spTgt spid="1181"/>
                                        </p:tgtEl>
                                        <p:attrNameLst>
                                          <p:attrName>ppt_x</p:attrName>
                                        </p:attrNameLst>
                                      </p:cBhvr>
                                      <p:tavLst>
                                        <p:tav tm="0">
                                          <p:val>
                                            <p:strVal val="0-#ppt_w/2"/>
                                          </p:val>
                                        </p:tav>
                                        <p:tav tm="100000">
                                          <p:val>
                                            <p:strVal val="#ppt_x"/>
                                          </p:val>
                                        </p:tav>
                                      </p:tavLst>
                                    </p:anim>
                                    <p:anim calcmode="lin" valueType="num">
                                      <p:cBhvr additive="base">
                                        <p:cTn id="8" dur="500" fill="hold"/>
                                        <p:tgtEl>
                                          <p:spTgt spid="11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19" dur="500"/>
                                        <p:tgtEl>
                                          <p:spTgt spid="2">
                                            <p:graphicEl>
                                              <a:chart seriesIdx="-3" categoryIdx="-3" bldStep="gridLegend"/>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24" dur="500"/>
                                        <p:tgtEl>
                                          <p:spTgt spid="2">
                                            <p:graphicEl>
                                              <a:chart seriesIdx="-4" categoryIdx="0" bldStep="category"/>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29" dur="500"/>
                                        <p:tgtEl>
                                          <p:spTgt spid="2">
                                            <p:graphicEl>
                                              <a:chart seriesIdx="-4" categoryIdx="1" bldStep="category"/>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34" dur="500"/>
                                        <p:tgtEl>
                                          <p:spTgt spid="2">
                                            <p:graphicEl>
                                              <a:chart seriesIdx="-4" categoryIdx="2" bldStep="category"/>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39" dur="500"/>
                                        <p:tgtEl>
                                          <p:spTgt spid="2">
                                            <p:graphicEl>
                                              <a:chart seriesIdx="-4" categoryIdx="3" bldStep="category"/>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44" dur="500"/>
                                        <p:tgtEl>
                                          <p:spTgt spid="2">
                                            <p:graphicEl>
                                              <a:chart seriesIdx="-4" categoryIdx="4" bldStep="category"/>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
                                            <p:graphicEl>
                                              <a:chart seriesIdx="-4" categoryIdx="5" bldStep="category"/>
                                            </p:graphicEl>
                                          </p:spTgt>
                                        </p:tgtEl>
                                        <p:attrNameLst>
                                          <p:attrName>style.visibility</p:attrName>
                                        </p:attrNameLst>
                                      </p:cBhvr>
                                      <p:to>
                                        <p:strVal val="visible"/>
                                      </p:to>
                                    </p:set>
                                    <p:animEffect transition="in" filter="wipe(down)">
                                      <p:cBhvr>
                                        <p:cTn id="49" dur="500"/>
                                        <p:tgtEl>
                                          <p:spTgt spid="2">
                                            <p:graphicEl>
                                              <a:chart seriesIdx="-4" categoryIdx="5" bldStep="category"/>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
                                            <p:graphicEl>
                                              <a:chart seriesIdx="-4" categoryIdx="6" bldStep="category"/>
                                            </p:graphicEl>
                                          </p:spTgt>
                                        </p:tgtEl>
                                        <p:attrNameLst>
                                          <p:attrName>style.visibility</p:attrName>
                                        </p:attrNameLst>
                                      </p:cBhvr>
                                      <p:to>
                                        <p:strVal val="visible"/>
                                      </p:to>
                                    </p:set>
                                    <p:animEffect transition="in" filter="wipe(down)">
                                      <p:cBhvr>
                                        <p:cTn id="54" dur="500"/>
                                        <p:tgtEl>
                                          <p:spTgt spid="2">
                                            <p:graphicEl>
                                              <a:chart seriesIdx="-4" categoryIdx="6" bldStep="category"/>
                                            </p:graphicEl>
                                          </p:spTgt>
                                        </p:tgtEl>
                                      </p:cBhvr>
                                    </p:animEffect>
                                  </p:childTnLst>
                                </p:cTn>
                              </p:par>
                              <p:par>
                                <p:cTn id="55" presetID="22" presetClass="entr" presetSubtype="8" fill="hold" nodeType="withEffect">
                                  <p:stCondLst>
                                    <p:cond delay="75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wipe(left)">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75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wipe(left)">
                                      <p:cBhvr>
                                        <p:cTn id="6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 grpId="0"/>
      <p:bldGraphic spid="2" grpId="0">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4"/>
          <p:cNvSpPr txBox="1">
            <a:spLocks noGrp="1"/>
          </p:cNvSpPr>
          <p:nvPr>
            <p:ph type="title"/>
          </p:nvPr>
        </p:nvSpPr>
        <p:spPr>
          <a:xfrm>
            <a:off x="-669321" y="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The average time of rides in total month</a:t>
            </a:r>
            <a:endParaRPr dirty="0"/>
          </a:p>
        </p:txBody>
      </p:sp>
      <p:graphicFrame>
        <p:nvGraphicFramePr>
          <p:cNvPr id="2" name="Chart 1">
            <a:extLst>
              <a:ext uri="{FF2B5EF4-FFF2-40B4-BE49-F238E27FC236}">
                <a16:creationId xmlns:a16="http://schemas.microsoft.com/office/drawing/2014/main" id="{76E212F9-34B7-56FB-6E3E-A764F11875D4}"/>
              </a:ext>
            </a:extLst>
          </p:cNvPr>
          <p:cNvGraphicFramePr>
            <a:graphicFrameLocks/>
          </p:cNvGraphicFramePr>
          <p:nvPr>
            <p:extLst>
              <p:ext uri="{D42A27DB-BD31-4B8C-83A1-F6EECF244321}">
                <p14:modId xmlns:p14="http://schemas.microsoft.com/office/powerpoint/2010/main" val="1507631855"/>
              </p:ext>
            </p:extLst>
          </p:nvPr>
        </p:nvGraphicFramePr>
        <p:xfrm>
          <a:off x="491713" y="1728646"/>
          <a:ext cx="8160574" cy="3414854"/>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CDF0403D-8292-9431-2552-8DD44ABF21C8}"/>
              </a:ext>
            </a:extLst>
          </p:cNvPr>
          <p:cNvSpPr txBox="1"/>
          <p:nvPr/>
        </p:nvSpPr>
        <p:spPr>
          <a:xfrm>
            <a:off x="0" y="559095"/>
            <a:ext cx="4777740" cy="1169551"/>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In addition that, March was the most time which casual users had a lot of rides in</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But , the most one from annual members view was June and there’s average in “may-July-august-September” </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p:txBody>
      </p:sp>
      <p:pic>
        <p:nvPicPr>
          <p:cNvPr id="5" name="Graphic 4" descr="Statistics">
            <a:extLst>
              <a:ext uri="{FF2B5EF4-FFF2-40B4-BE49-F238E27FC236}">
                <a16:creationId xmlns:a16="http://schemas.microsoft.com/office/drawing/2014/main" id="{81E14685-4C00-8465-13A0-00FF619F32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51254" y="445152"/>
            <a:ext cx="1366850" cy="1269705"/>
          </a:xfrm>
          <a:prstGeom prst="rect">
            <a:avLst/>
          </a:prstGeom>
        </p:spPr>
      </p:pic>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4"/>
                                        </p:tgtEl>
                                        <p:attrNameLst>
                                          <p:attrName>style.visibility</p:attrName>
                                        </p:attrNameLst>
                                      </p:cBhvr>
                                      <p:to>
                                        <p:strVal val="visible"/>
                                      </p:to>
                                    </p:set>
                                    <p:anim calcmode="lin" valueType="num">
                                      <p:cBhvr additive="base">
                                        <p:cTn id="7" dur="500" fill="hold"/>
                                        <p:tgtEl>
                                          <p:spTgt spid="1254"/>
                                        </p:tgtEl>
                                        <p:attrNameLst>
                                          <p:attrName>ppt_x</p:attrName>
                                        </p:attrNameLst>
                                      </p:cBhvr>
                                      <p:tavLst>
                                        <p:tav tm="0">
                                          <p:val>
                                            <p:strVal val="0-#ppt_w/2"/>
                                          </p:val>
                                        </p:tav>
                                        <p:tav tm="100000">
                                          <p:val>
                                            <p:strVal val="#ppt_x"/>
                                          </p:val>
                                        </p:tav>
                                      </p:tavLst>
                                    </p:anim>
                                    <p:anim calcmode="lin" valueType="num">
                                      <p:cBhvr additive="base">
                                        <p:cTn id="8" dur="500" fill="hold"/>
                                        <p:tgtEl>
                                          <p:spTgt spid="12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chart seriesIdx="-3" categoryIdx="-3" bldStep="gridLegend"/>
                                            </p:graphicEl>
                                          </p:spTgt>
                                        </p:tgtEl>
                                        <p:attrNameLst>
                                          <p:attrName>style.visibility</p:attrName>
                                        </p:attrNameLst>
                                      </p:cBhvr>
                                      <p:to>
                                        <p:strVal val="visible"/>
                                      </p:to>
                                    </p:set>
                                    <p:anim calcmode="lin" valueType="num">
                                      <p:cBhvr additive="base">
                                        <p:cTn id="13" dur="500" fill="hold"/>
                                        <p:tgtEl>
                                          <p:spTgt spid="2">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chart seriesIdx="0" categoryIdx="-4" bldStep="series"/>
                                            </p:graphicEl>
                                          </p:spTgt>
                                        </p:tgtEl>
                                        <p:attrNameLst>
                                          <p:attrName>style.visibility</p:attrName>
                                        </p:attrNameLst>
                                      </p:cBhvr>
                                      <p:to>
                                        <p:strVal val="visible"/>
                                      </p:to>
                                    </p:set>
                                    <p:anim calcmode="lin" valueType="num">
                                      <p:cBhvr additive="base">
                                        <p:cTn id="19" dur="500" fill="hold"/>
                                        <p:tgtEl>
                                          <p:spTgt spid="2">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chart seriesIdx="0"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chart seriesIdx="1" categoryIdx="-4" bldStep="series"/>
                                            </p:graphicEl>
                                          </p:spTgt>
                                        </p:tgtEl>
                                        <p:attrNameLst>
                                          <p:attrName>style.visibility</p:attrName>
                                        </p:attrNameLst>
                                      </p:cBhvr>
                                      <p:to>
                                        <p:strVal val="visible"/>
                                      </p:to>
                                    </p:set>
                                    <p:anim calcmode="lin" valueType="num">
                                      <p:cBhvr additive="base">
                                        <p:cTn id="25" dur="500" fill="hold"/>
                                        <p:tgtEl>
                                          <p:spTgt spid="2">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chart seriesIdx="1"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5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75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additive="base">
                                        <p:cTn id="4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 grpId="0"/>
      <p:bldGraphic spid="2" grpId="0" uiExpand="1">
        <p:bldSub>
          <a:bldChart bld="series"/>
        </p:bldSub>
      </p:bldGraphic>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FA8E-0D56-3E9A-9356-C0F3A081F125}"/>
              </a:ext>
            </a:extLst>
          </p:cNvPr>
          <p:cNvSpPr>
            <a:spLocks noGrp="1"/>
          </p:cNvSpPr>
          <p:nvPr>
            <p:ph type="title"/>
          </p:nvPr>
        </p:nvSpPr>
        <p:spPr>
          <a:xfrm>
            <a:off x="-1122977" y="0"/>
            <a:ext cx="7704000" cy="488400"/>
          </a:xfrm>
        </p:spPr>
        <p:txBody>
          <a:bodyPr/>
          <a:lstStyle/>
          <a:p>
            <a:r>
              <a:rPr lang="en" dirty="0"/>
              <a:t>The number of rides in total month</a:t>
            </a:r>
            <a:endParaRPr lang="en-US" dirty="0"/>
          </a:p>
        </p:txBody>
      </p:sp>
      <p:graphicFrame>
        <p:nvGraphicFramePr>
          <p:cNvPr id="3" name="Chart 2">
            <a:extLst>
              <a:ext uri="{FF2B5EF4-FFF2-40B4-BE49-F238E27FC236}">
                <a16:creationId xmlns:a16="http://schemas.microsoft.com/office/drawing/2014/main" id="{B5BDC8F5-0C49-5A8A-7A9A-504EF6017693}"/>
              </a:ext>
            </a:extLst>
          </p:cNvPr>
          <p:cNvGraphicFramePr>
            <a:graphicFrameLocks/>
          </p:cNvGraphicFramePr>
          <p:nvPr>
            <p:extLst>
              <p:ext uri="{D42A27DB-BD31-4B8C-83A1-F6EECF244321}">
                <p14:modId xmlns:p14="http://schemas.microsoft.com/office/powerpoint/2010/main" val="2533634742"/>
              </p:ext>
            </p:extLst>
          </p:nvPr>
        </p:nvGraphicFramePr>
        <p:xfrm>
          <a:off x="2179320" y="1878330"/>
          <a:ext cx="6964680" cy="326517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97CDF7E-641D-EE2F-9B69-14F311A3CB7D}"/>
              </a:ext>
            </a:extLst>
          </p:cNvPr>
          <p:cNvSpPr txBox="1"/>
          <p:nvPr/>
        </p:nvSpPr>
        <p:spPr>
          <a:xfrm>
            <a:off x="-60960" y="694077"/>
            <a:ext cx="5135880" cy="954107"/>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As we see, July in both annual and casual was the most month which both ride bikes in</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As number of casual riders was 417433 rider</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And number of annual riders was 406055 rider</a:t>
            </a:r>
            <a:endParaRPr lang="ar-EG" b="1" dirty="0">
              <a:solidFill>
                <a:srgbClr val="FFFFFF"/>
              </a:solidFill>
              <a:latin typeface="Roboto"/>
              <a:ea typeface="Roboto"/>
              <a:sym typeface="Roboto"/>
            </a:endParaRPr>
          </a:p>
        </p:txBody>
      </p:sp>
      <p:pic>
        <p:nvPicPr>
          <p:cNvPr id="9" name="Graphic 8" descr="Run">
            <a:extLst>
              <a:ext uri="{FF2B5EF4-FFF2-40B4-BE49-F238E27FC236}">
                <a16:creationId xmlns:a16="http://schemas.microsoft.com/office/drawing/2014/main" id="{36FDAB10-D6C2-1B90-46DF-A38956A9D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560" y="2807970"/>
            <a:ext cx="914400" cy="914400"/>
          </a:xfrm>
          <a:prstGeom prst="rect">
            <a:avLst/>
          </a:prstGeom>
        </p:spPr>
      </p:pic>
    </p:spTree>
    <p:custDataLst>
      <p:tags r:id="rId1"/>
    </p:custDataLst>
    <p:extLst>
      <p:ext uri="{BB962C8B-B14F-4D97-AF65-F5344CB8AC3E}">
        <p14:creationId xmlns:p14="http://schemas.microsoft.com/office/powerpoint/2010/main" val="2577177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chart seriesIdx="-3" categoryIdx="-3" bldStep="gridLegend"/>
                                            </p:graphicEl>
                                          </p:spTgt>
                                        </p:tgtEl>
                                        <p:attrNameLst>
                                          <p:attrName>style.visibility</p:attrName>
                                        </p:attrNameLst>
                                      </p:cBhvr>
                                      <p:to>
                                        <p:strVal val="visible"/>
                                      </p:to>
                                    </p:set>
                                    <p:anim calcmode="lin" valueType="num">
                                      <p:cBhvr additive="base">
                                        <p:cTn id="13" dur="500" fill="hold"/>
                                        <p:tgtEl>
                                          <p:spTgt spid="3">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chart seriesIdx="0" categoryIdx="-4" bldStep="series"/>
                                            </p:graphicEl>
                                          </p:spTgt>
                                        </p:tgtEl>
                                        <p:attrNameLst>
                                          <p:attrName>style.visibility</p:attrName>
                                        </p:attrNameLst>
                                      </p:cBhvr>
                                      <p:to>
                                        <p:strVal val="visible"/>
                                      </p:to>
                                    </p:set>
                                    <p:anim calcmode="lin" valueType="num">
                                      <p:cBhvr additive="base">
                                        <p:cTn id="19" dur="500" fill="hold"/>
                                        <p:tgtEl>
                                          <p:spTgt spid="3">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chart seriesIdx="0"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chart seriesIdx="1" categoryIdx="-4" bldStep="series"/>
                                            </p:graphicEl>
                                          </p:spTgt>
                                        </p:tgtEl>
                                        <p:attrNameLst>
                                          <p:attrName>style.visibility</p:attrName>
                                        </p:attrNameLst>
                                      </p:cBhvr>
                                      <p:to>
                                        <p:strVal val="visible"/>
                                      </p:to>
                                    </p:set>
                                    <p:anim calcmode="lin" valueType="num">
                                      <p:cBhvr additive="base">
                                        <p:cTn id="25" dur="500" fill="hold"/>
                                        <p:tgtEl>
                                          <p:spTgt spid="3">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chart seriesIdx="1"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 calcmode="lin" valueType="num">
                                      <p:cBhvr additive="base">
                                        <p:cTn id="4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 calcmode="lin" valueType="num">
                                      <p:cBhvr additive="base">
                                        <p:cTn id="4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45"/>
          <p:cNvSpPr txBox="1">
            <a:spLocks noGrp="1"/>
          </p:cNvSpPr>
          <p:nvPr>
            <p:ph type="title"/>
          </p:nvPr>
        </p:nvSpPr>
        <p:spPr>
          <a:xfrm>
            <a:off x="-956400" y="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The number of rides in kind of rides</a:t>
            </a:r>
            <a:endParaRPr dirty="0"/>
          </a:p>
        </p:txBody>
      </p:sp>
      <p:sp>
        <p:nvSpPr>
          <p:cNvPr id="3" name="TextBox 2">
            <a:extLst>
              <a:ext uri="{FF2B5EF4-FFF2-40B4-BE49-F238E27FC236}">
                <a16:creationId xmlns:a16="http://schemas.microsoft.com/office/drawing/2014/main" id="{778F7621-1994-7AAC-201C-261F4E1AB1CA}"/>
              </a:ext>
            </a:extLst>
          </p:cNvPr>
          <p:cNvSpPr txBox="1"/>
          <p:nvPr/>
        </p:nvSpPr>
        <p:spPr>
          <a:xfrm>
            <a:off x="0" y="559095"/>
            <a:ext cx="4777740" cy="1169551"/>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Sure you noticed that, Where’s docked bike riders in annual members ? </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Most riders with casual users are in love with electric bikes </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But annual one loved classic one</a:t>
            </a:r>
          </a:p>
        </p:txBody>
      </p:sp>
      <p:graphicFrame>
        <p:nvGraphicFramePr>
          <p:cNvPr id="4" name="Chart 3">
            <a:extLst>
              <a:ext uri="{FF2B5EF4-FFF2-40B4-BE49-F238E27FC236}">
                <a16:creationId xmlns:a16="http://schemas.microsoft.com/office/drawing/2014/main" id="{1AFA75C8-99DC-2356-DA31-9540001D435A}"/>
              </a:ext>
            </a:extLst>
          </p:cNvPr>
          <p:cNvGraphicFramePr>
            <a:graphicFrameLocks/>
          </p:cNvGraphicFramePr>
          <p:nvPr>
            <p:extLst>
              <p:ext uri="{D42A27DB-BD31-4B8C-83A1-F6EECF244321}">
                <p14:modId xmlns:p14="http://schemas.microsoft.com/office/powerpoint/2010/main" val="3099405289"/>
              </p:ext>
            </p:extLst>
          </p:nvPr>
        </p:nvGraphicFramePr>
        <p:xfrm>
          <a:off x="2761705" y="1710690"/>
          <a:ext cx="6469380" cy="3432810"/>
        </p:xfrm>
        <a:graphic>
          <a:graphicData uri="http://schemas.openxmlformats.org/drawingml/2006/chart">
            <c:chart xmlns:c="http://schemas.openxmlformats.org/drawingml/2006/chart" xmlns:r="http://schemas.openxmlformats.org/officeDocument/2006/relationships" r:id="rId4"/>
          </a:graphicData>
        </a:graphic>
      </p:graphicFrame>
      <p:pic>
        <p:nvPicPr>
          <p:cNvPr id="6" name="Graphic 5" descr="Cycling">
            <a:extLst>
              <a:ext uri="{FF2B5EF4-FFF2-40B4-BE49-F238E27FC236}">
                <a16:creationId xmlns:a16="http://schemas.microsoft.com/office/drawing/2014/main" id="{A56ACEC6-EC91-91B2-5D14-85AA1F6213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7882" y="2571750"/>
            <a:ext cx="1623604" cy="1623604"/>
          </a:xfrm>
          <a:prstGeom prst="rect">
            <a:avLst/>
          </a:prstGeom>
        </p:spPr>
      </p:pic>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0"/>
                                        </p:tgtEl>
                                        <p:attrNameLst>
                                          <p:attrName>style.visibility</p:attrName>
                                        </p:attrNameLst>
                                      </p:cBhvr>
                                      <p:to>
                                        <p:strVal val="visible"/>
                                      </p:to>
                                    </p:set>
                                    <p:anim calcmode="lin" valueType="num">
                                      <p:cBhvr additive="base">
                                        <p:cTn id="7" dur="500" fill="hold"/>
                                        <p:tgtEl>
                                          <p:spTgt spid="1260"/>
                                        </p:tgtEl>
                                        <p:attrNameLst>
                                          <p:attrName>ppt_x</p:attrName>
                                        </p:attrNameLst>
                                      </p:cBhvr>
                                      <p:tavLst>
                                        <p:tav tm="0">
                                          <p:val>
                                            <p:strVal val="0-#ppt_w/2"/>
                                          </p:val>
                                        </p:tav>
                                        <p:tav tm="100000">
                                          <p:val>
                                            <p:strVal val="#ppt_x"/>
                                          </p:val>
                                        </p:tav>
                                      </p:tavLst>
                                    </p:anim>
                                    <p:anim calcmode="lin" valueType="num">
                                      <p:cBhvr additive="base">
                                        <p:cTn id="8" dur="500" fill="hold"/>
                                        <p:tgtEl>
                                          <p:spTgt spid="1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13" dur="500"/>
                                        <p:tgtEl>
                                          <p:spTgt spid="4">
                                            <p:graphicEl>
                                              <a:chart seriesIdx="-3" categoryIdx="-3" bldStep="gridLegend"/>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18" dur="500"/>
                                        <p:tgtEl>
                                          <p:spTgt spid="4">
                                            <p:graphicEl>
                                              <a:chart seriesIdx="0" categoryIdx="-4" bldStep="series"/>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23" dur="500"/>
                                        <p:tgtEl>
                                          <p:spTgt spid="4">
                                            <p:graphicEl>
                                              <a:chart seriesIdx="1" categoryIdx="-4" bldStep="series"/>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0-#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75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wipe(left)">
                                      <p:cBhvr>
                                        <p:cTn id="34" dur="5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75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left)">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75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left)">
                                      <p:cBhvr>
                                        <p:cTn id="4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 grpId="0"/>
      <p:bldGraphic spid="4" grpId="0" uiExpand="1">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46"/>
          <p:cNvSpPr txBox="1">
            <a:spLocks noGrp="1"/>
          </p:cNvSpPr>
          <p:nvPr>
            <p:ph type="title"/>
          </p:nvPr>
        </p:nvSpPr>
        <p:spPr>
          <a:xfrm>
            <a:off x="-1174115" y="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Number of riders per every season</a:t>
            </a:r>
            <a:endParaRPr dirty="0"/>
          </a:p>
        </p:txBody>
      </p:sp>
      <p:graphicFrame>
        <p:nvGraphicFramePr>
          <p:cNvPr id="2" name="Chart 1">
            <a:extLst>
              <a:ext uri="{FF2B5EF4-FFF2-40B4-BE49-F238E27FC236}">
                <a16:creationId xmlns:a16="http://schemas.microsoft.com/office/drawing/2014/main" id="{3AA63F38-2C02-598C-B2AD-5B617CF3D320}"/>
              </a:ext>
            </a:extLst>
          </p:cNvPr>
          <p:cNvGraphicFramePr>
            <a:graphicFrameLocks/>
          </p:cNvGraphicFramePr>
          <p:nvPr>
            <p:extLst>
              <p:ext uri="{D42A27DB-BD31-4B8C-83A1-F6EECF244321}">
                <p14:modId xmlns:p14="http://schemas.microsoft.com/office/powerpoint/2010/main" val="2015729215"/>
              </p:ext>
            </p:extLst>
          </p:nvPr>
        </p:nvGraphicFramePr>
        <p:xfrm>
          <a:off x="1463040" y="1572078"/>
          <a:ext cx="6629400" cy="364399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E7C2F8DD-1AF0-5B90-8B0D-4CF304DB0F46}"/>
              </a:ext>
            </a:extLst>
          </p:cNvPr>
          <p:cNvSpPr txBox="1"/>
          <p:nvPr/>
        </p:nvSpPr>
        <p:spPr>
          <a:xfrm>
            <a:off x="0" y="488400"/>
            <a:ext cx="4777740" cy="954107"/>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Winter is hard to ride bikes on because of rain </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And notice that summer in general is the most of all seasons which both annual and casual riders love to ride bikes in</a:t>
            </a:r>
          </a:p>
        </p:txBody>
      </p:sp>
      <p:pic>
        <p:nvPicPr>
          <p:cNvPr id="8" name="Graphic 7" descr="Sun">
            <a:extLst>
              <a:ext uri="{FF2B5EF4-FFF2-40B4-BE49-F238E27FC236}">
                <a16:creationId xmlns:a16="http://schemas.microsoft.com/office/drawing/2014/main" id="{FE29FF55-FA5D-4440-408C-C63959B4B9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1855" y="360809"/>
            <a:ext cx="914400" cy="914400"/>
          </a:xfrm>
          <a:prstGeom prst="rect">
            <a:avLst/>
          </a:prstGeom>
        </p:spPr>
      </p:pic>
      <p:pic>
        <p:nvPicPr>
          <p:cNvPr id="10" name="Graphic 9" descr="Snowflake">
            <a:extLst>
              <a:ext uri="{FF2B5EF4-FFF2-40B4-BE49-F238E27FC236}">
                <a16:creationId xmlns:a16="http://schemas.microsoft.com/office/drawing/2014/main" id="{5C083242-FB65-0EEC-0BA3-4499272A54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5972" y="239775"/>
            <a:ext cx="1156468" cy="115646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 calcmode="lin" valueType="num">
                                      <p:cBhvr additive="base">
                                        <p:cTn id="7" dur="500" fill="hold"/>
                                        <p:tgtEl>
                                          <p:spTgt spid="1369"/>
                                        </p:tgtEl>
                                        <p:attrNameLst>
                                          <p:attrName>ppt_x</p:attrName>
                                        </p:attrNameLst>
                                      </p:cBhvr>
                                      <p:tavLst>
                                        <p:tav tm="0">
                                          <p:val>
                                            <p:strVal val="0-#ppt_w/2"/>
                                          </p:val>
                                        </p:tav>
                                        <p:tav tm="100000">
                                          <p:val>
                                            <p:strVal val="#ppt_x"/>
                                          </p:val>
                                        </p:tav>
                                      </p:tavLst>
                                    </p:anim>
                                    <p:anim calcmode="lin" valueType="num">
                                      <p:cBhvr additive="base">
                                        <p:cTn id="8" dur="500" fill="hold"/>
                                        <p:tgtEl>
                                          <p:spTgt spid="13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chart seriesIdx="-3" categoryIdx="-3" bldStep="gridLegend"/>
                                            </p:graphicEl>
                                          </p:spTgt>
                                        </p:tgtEl>
                                        <p:attrNameLst>
                                          <p:attrName>style.visibility</p:attrName>
                                        </p:attrNameLst>
                                      </p:cBhvr>
                                      <p:to>
                                        <p:strVal val="visible"/>
                                      </p:to>
                                    </p:set>
                                    <p:anim calcmode="lin" valueType="num">
                                      <p:cBhvr additive="base">
                                        <p:cTn id="13" dur="500" fill="hold"/>
                                        <p:tgtEl>
                                          <p:spTgt spid="2">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chart seriesIdx="-4" categoryIdx="0" bldStep="category"/>
                                            </p:graphicEl>
                                          </p:spTgt>
                                        </p:tgtEl>
                                        <p:attrNameLst>
                                          <p:attrName>style.visibility</p:attrName>
                                        </p:attrNameLst>
                                      </p:cBhvr>
                                      <p:to>
                                        <p:strVal val="visible"/>
                                      </p:to>
                                    </p:set>
                                    <p:anim calcmode="lin" valueType="num">
                                      <p:cBhvr additive="base">
                                        <p:cTn id="19" dur="500" fill="hold"/>
                                        <p:tgtEl>
                                          <p:spTgt spid="2">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chart seriesIdx="-4" categoryIdx="1" bldStep="category"/>
                                            </p:graphicEl>
                                          </p:spTgt>
                                        </p:tgtEl>
                                        <p:attrNameLst>
                                          <p:attrName>style.visibility</p:attrName>
                                        </p:attrNameLst>
                                      </p:cBhvr>
                                      <p:to>
                                        <p:strVal val="visible"/>
                                      </p:to>
                                    </p:set>
                                    <p:anim calcmode="lin" valueType="num">
                                      <p:cBhvr additive="base">
                                        <p:cTn id="25" dur="500" fill="hold"/>
                                        <p:tgtEl>
                                          <p:spTgt spid="2">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graphicEl>
                                              <a:chart seriesIdx="-4" categoryIdx="2" bldStep="category"/>
                                            </p:graphicEl>
                                          </p:spTgt>
                                        </p:tgtEl>
                                        <p:attrNameLst>
                                          <p:attrName>style.visibility</p:attrName>
                                        </p:attrNameLst>
                                      </p:cBhvr>
                                      <p:to>
                                        <p:strVal val="visible"/>
                                      </p:to>
                                    </p:set>
                                    <p:anim calcmode="lin" valueType="num">
                                      <p:cBhvr additive="base">
                                        <p:cTn id="31" dur="500" fill="hold"/>
                                        <p:tgtEl>
                                          <p:spTgt spid="2">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graphicEl>
                                              <a:chart seriesIdx="-4" categoryIdx="2"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graphicEl>
                                              <a:chart seriesIdx="-4" categoryIdx="3" bldStep="category"/>
                                            </p:graphicEl>
                                          </p:spTgt>
                                        </p:tgtEl>
                                        <p:attrNameLst>
                                          <p:attrName>style.visibility</p:attrName>
                                        </p:attrNameLst>
                                      </p:cBhvr>
                                      <p:to>
                                        <p:strVal val="visible"/>
                                      </p:to>
                                    </p:set>
                                    <p:anim calcmode="lin" valueType="num">
                                      <p:cBhvr additive="base">
                                        <p:cTn id="37" dur="500" fill="hold"/>
                                        <p:tgtEl>
                                          <p:spTgt spid="2">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graphicEl>
                                              <a:chart seriesIdx="-4" categoryIdx="3"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750"/>
                                  </p:stCondLst>
                                  <p:childTnLst>
                                    <p:set>
                                      <p:cBhvr>
                                        <p:cTn id="52" dur="1" fill="hold">
                                          <p:stCondLst>
                                            <p:cond delay="0"/>
                                          </p:stCondLst>
                                        </p:cTn>
                                        <p:tgtEl>
                                          <p:spTgt spid="3">
                                            <p:txEl>
                                              <p:pRg st="0" end="0"/>
                                            </p:txEl>
                                          </p:spTgt>
                                        </p:tgtEl>
                                        <p:attrNameLst>
                                          <p:attrName>style.visibility</p:attrName>
                                        </p:attrNameLst>
                                      </p:cBhvr>
                                      <p:to>
                                        <p:strVal val="visible"/>
                                      </p:to>
                                    </p:set>
                                    <p:anim calcmode="lin" valueType="num">
                                      <p:cBhvr additive="base">
                                        <p:cTn id="5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750"/>
                                  </p:stCondLst>
                                  <p:childTnLst>
                                    <p:set>
                                      <p:cBhvr>
                                        <p:cTn id="58" dur="1" fill="hold">
                                          <p:stCondLst>
                                            <p:cond delay="0"/>
                                          </p:stCondLst>
                                        </p:cTn>
                                        <p:tgtEl>
                                          <p:spTgt spid="3">
                                            <p:txEl>
                                              <p:pRg st="1" end="1"/>
                                            </p:txEl>
                                          </p:spTgt>
                                        </p:tgtEl>
                                        <p:attrNameLst>
                                          <p:attrName>style.visibility</p:attrName>
                                        </p:attrNameLst>
                                      </p:cBhvr>
                                      <p:to>
                                        <p:strVal val="visible"/>
                                      </p:to>
                                    </p:set>
                                    <p:anim calcmode="lin" valueType="num">
                                      <p:cBhvr additive="base">
                                        <p:cTn id="5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2" grpId="0">
        <p:bldSub>
          <a:bldChart bld="category"/>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0.7|0.4|0.2|0.1|0.1|0.4"/>
</p:tagLst>
</file>

<file path=ppt/tags/tag2.xml><?xml version="1.0" encoding="utf-8"?>
<p:tagLst xmlns:a="http://schemas.openxmlformats.org/drawingml/2006/main" xmlns:r="http://schemas.openxmlformats.org/officeDocument/2006/relationships" xmlns:p="http://schemas.openxmlformats.org/presentationml/2006/main">
  <p:tag name="TIMING" val="|0|0|0|0|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658</Words>
  <Application>Microsoft Office PowerPoint</Application>
  <PresentationFormat>On-screen Show (16:9)</PresentationFormat>
  <Paragraphs>79</Paragraphs>
  <Slides>13</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Bebas Neue</vt:lpstr>
      <vt:lpstr>Roboto</vt:lpstr>
      <vt:lpstr>Arial</vt:lpstr>
      <vt:lpstr>Anaheim</vt:lpstr>
      <vt:lpstr>Nunito</vt:lpstr>
      <vt:lpstr>Computer Science Proposal Infographics by Slidesgo</vt:lpstr>
      <vt:lpstr>Computer Science Proposal Infographics by Slidesgo</vt:lpstr>
      <vt:lpstr>Bike-Share Project</vt:lpstr>
      <vt:lpstr>What’s A bike-share company ? </vt:lpstr>
      <vt:lpstr>The business objective ?</vt:lpstr>
      <vt:lpstr>the difference between the 2 kinds of riders in last 12 months</vt:lpstr>
      <vt:lpstr>The average time of rides in day </vt:lpstr>
      <vt:lpstr>The average time of rides in total month</vt:lpstr>
      <vt:lpstr>The number of rides in total month</vt:lpstr>
      <vt:lpstr>The number of rides in kind of rides</vt:lpstr>
      <vt:lpstr>Number of riders per every season</vt:lpstr>
      <vt:lpstr>Summary of our last viz</vt:lpstr>
      <vt:lpstr>Some insights to increase annual users</vt:lpstr>
      <vt:lpstr>About the data</vt:lpstr>
      <vt:lpstr>To communicate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Bike-Share Project</dc:title>
  <cp:lastModifiedBy>Mahmoud Essam</cp:lastModifiedBy>
  <cp:revision>92</cp:revision>
  <dcterms:modified xsi:type="dcterms:W3CDTF">2022-09-23T15:51:31Z</dcterms:modified>
</cp:coreProperties>
</file>