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71" r:id="rId3"/>
    <p:sldId id="303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0" r:id="rId20"/>
    <p:sldId id="264" r:id="rId21"/>
    <p:sldId id="265" r:id="rId22"/>
    <p:sldId id="266" r:id="rId23"/>
    <p:sldId id="267" r:id="rId24"/>
    <p:sldId id="268" r:id="rId25"/>
    <p:sldId id="269" r:id="rId26"/>
    <p:sldId id="291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56" r:id="rId38"/>
    <p:sldId id="258" r:id="rId39"/>
    <p:sldId id="259" r:id="rId40"/>
    <p:sldId id="304" r:id="rId41"/>
    <p:sldId id="260" r:id="rId42"/>
    <p:sldId id="2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EF16C-474F-4E1B-8B43-4F96FC6CC75D}" v="44" dt="2021-01-12T14:01:25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88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50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7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B7BCDC-8134-4E1A-970C-0731C0CF94D8}"/>
              </a:ext>
            </a:extLst>
          </p:cNvPr>
          <p:cNvSpPr txBox="1">
            <a:spLocks/>
          </p:cNvSpPr>
          <p:nvPr/>
        </p:nvSpPr>
        <p:spPr>
          <a:xfrm>
            <a:off x="1079510" y="4602162"/>
            <a:ext cx="4457690" cy="17208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Inter-Symbol Interference due to band-limited channels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248BC2F2-FE77-403D-88D4-B58D0C185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5" b="1862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5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6F71-E37D-40FB-AC58-63EA9C79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40E18-8C55-4CDC-B603-32C15F52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0" y="1846262"/>
            <a:ext cx="4676775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61D16-2D47-4D93-8261-67EDB306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1813605"/>
            <a:ext cx="4818200" cy="40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1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7A78-6634-4716-9A47-2CD3C53D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the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28E7-3FFA-4A88-BDB7-150501FF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6432331"/>
            <a:ext cx="9420334" cy="2825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Channel has no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5244D-ACCC-4BC7-BE66-D799A7AF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077928"/>
            <a:ext cx="4638675" cy="3943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EA324-D19E-4AF2-8BF0-8716928B2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2030303"/>
            <a:ext cx="4648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B028-87BA-48CB-9D7C-AA6A488E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RANDOM BITS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FF81E-3B51-429A-A4A7-C526F310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5" t="14754" r="32153" b="34634"/>
          <a:stretch/>
        </p:blipFill>
        <p:spPr>
          <a:xfrm>
            <a:off x="3904796" y="2069330"/>
            <a:ext cx="4376058" cy="34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EE9B-4FBC-4375-8C4C-FA180E2C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pulse shaper in time and frequency domain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4F6A0-B636-459F-99BE-41BE31104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8" t="13126" r="30893" b="35230"/>
          <a:stretch/>
        </p:blipFill>
        <p:spPr>
          <a:xfrm>
            <a:off x="6517822" y="2331644"/>
            <a:ext cx="4781550" cy="3540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D957AE-5234-4735-96E8-DB730A2F6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42" t="14364" r="29500" b="32945"/>
          <a:stretch/>
        </p:blipFill>
        <p:spPr>
          <a:xfrm>
            <a:off x="1240970" y="2331644"/>
            <a:ext cx="5042263" cy="36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4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AAFA-204E-4931-B124-349A648F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channel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804A8778-3A9B-40AF-ABE9-10E180818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9" t="14729" r="13750" b="28943"/>
          <a:stretch/>
        </p:blipFill>
        <p:spPr bwMode="auto">
          <a:xfrm>
            <a:off x="1484811" y="1985553"/>
            <a:ext cx="4611189" cy="38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61D8ED98-1003-4070-917B-EC10F0251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" t="14079" r="54268" b="31991"/>
          <a:stretch/>
        </p:blipFill>
        <p:spPr bwMode="auto">
          <a:xfrm>
            <a:off x="6392416" y="1985553"/>
            <a:ext cx="4816280" cy="38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4A3D-4487-4910-ACA5-67ED0FBD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BER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8510D-33FE-4E5F-A078-A5CA6231A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716" y="2913992"/>
            <a:ext cx="5297225" cy="1030016"/>
          </a:xfrm>
        </p:spPr>
      </p:pic>
    </p:spTree>
    <p:extLst>
      <p:ext uri="{BB962C8B-B14F-4D97-AF65-F5344CB8AC3E}">
        <p14:creationId xmlns:p14="http://schemas.microsoft.com/office/powerpoint/2010/main" val="176988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5B9C7B-ADA9-48A9-AAEC-71A6F0593A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adding AWGN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= 10)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5B9C7B-ADA9-48A9-AAEC-71A6F0593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69" t="-15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82E34-E73D-41C0-B753-23344A19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150" y="2132012"/>
            <a:ext cx="4638675" cy="3905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B480E5-9C25-4E29-9F7D-E603D1C74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229" y="2132012"/>
            <a:ext cx="47434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4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F50F-6D08-4D1E-9D1C-570EF019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deltas + AWGN channel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E7676-5D83-42E0-B482-FA13530BC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25" y="1936749"/>
            <a:ext cx="5029200" cy="392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AC589-95D8-462D-AA66-5F033889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54" y="1922461"/>
            <a:ext cx="47339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CB8C-C0D0-49EC-9A91-AEF6FC87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BER with AWGN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18912-71F8-4883-BE20-31E601790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69"/>
          <a:stretch/>
        </p:blipFill>
        <p:spPr>
          <a:xfrm>
            <a:off x="2927623" y="2174984"/>
            <a:ext cx="5576340" cy="655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855AF2-336D-4F1A-8494-03D613965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42"/>
          <a:stretch/>
        </p:blipFill>
        <p:spPr>
          <a:xfrm>
            <a:off x="3043237" y="3863810"/>
            <a:ext cx="5460725" cy="655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F3E40D1F-5C84-4632-A781-8DE0DEEA2F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9983" y="2919112"/>
                <a:ext cx="5894114" cy="5098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rm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kern="1200" cap="all" spc="4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F3E40D1F-5C84-4632-A781-8DE0DEEA2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83" y="2919112"/>
                <a:ext cx="5894114" cy="509888"/>
              </a:xfrm>
              <a:prstGeom prst="rect">
                <a:avLst/>
              </a:prstGeom>
              <a:blipFill>
                <a:blip r:embed="rId3"/>
                <a:stretch>
                  <a:fillRect t="-20238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2BAD7456-0A24-45AD-9F21-B34E578A64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45768" y="4699313"/>
                <a:ext cx="5894114" cy="5098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rm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kern="1200" cap="all" spc="4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2BAD7456-0A24-45AD-9F21-B34E578A6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68" y="4699313"/>
                <a:ext cx="5894114" cy="509888"/>
              </a:xfrm>
              <a:prstGeom prst="rect">
                <a:avLst/>
              </a:prstGeom>
              <a:blipFill>
                <a:blip r:embed="rId4"/>
                <a:stretch>
                  <a:fillRect t="-20238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7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B7BCDC-8134-4E1A-970C-0731C0CF94D8}"/>
              </a:ext>
            </a:extLst>
          </p:cNvPr>
          <p:cNvSpPr txBox="1">
            <a:spLocks/>
          </p:cNvSpPr>
          <p:nvPr/>
        </p:nvSpPr>
        <p:spPr>
          <a:xfrm>
            <a:off x="1079510" y="4602162"/>
            <a:ext cx="4457690" cy="17208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4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Nova Light"/>
                <a:ea typeface="+mj-ea"/>
                <a:cs typeface="+mj-cs"/>
              </a:rPr>
              <a:t>Inter-Symbol Interference due to multi-path channels</a:t>
            </a:r>
            <a:endParaRPr kumimoji="0" lang="en-US" sz="2800" b="0" i="0" u="none" strike="noStrike" kern="1200" cap="all" spc="4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Nova Light"/>
              <a:ea typeface="+mj-ea"/>
              <a:cs typeface="+mj-cs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248BC2F2-FE77-403D-88D4-B58D0C185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5" b="1862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0697-B169-4E62-853B-3326D325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69" y="517252"/>
            <a:ext cx="10026650" cy="804499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First and second Pulse with period = 2/B IN TIME Domain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2C35CA-024D-4431-BC79-0CD0F0649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2334255"/>
            <a:ext cx="10026650" cy="2891165"/>
          </a:xfrm>
        </p:spPr>
      </p:pic>
    </p:spTree>
    <p:extLst>
      <p:ext uri="{BB962C8B-B14F-4D97-AF65-F5344CB8AC3E}">
        <p14:creationId xmlns:p14="http://schemas.microsoft.com/office/powerpoint/2010/main" val="234925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5EB8-2C56-4BC3-9A51-7684C4D34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057275"/>
            <a:ext cx="10026650" cy="2949976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Generate transmitted symbols(X).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Generate channel coefficients (H).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Add effect of AWGN channel (N).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Get Received signal Y=HX+N.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Estimate transmitted signal.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Calculate BER vs Eb/No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BEB3BF-B184-44E5-A682-6A925E84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01638"/>
            <a:ext cx="10026650" cy="655637"/>
          </a:xfrm>
        </p:spPr>
        <p:txBody>
          <a:bodyPr/>
          <a:lstStyle/>
          <a:p>
            <a:r>
              <a:rPr lang="en-US" dirty="0"/>
              <a:t>Steps of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89B5C-59AB-463A-B507-99035781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007251"/>
            <a:ext cx="11074400" cy="26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5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27EB-76FD-407A-BA9D-5F923F47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0" y="605787"/>
            <a:ext cx="7345408" cy="655637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transmitted symbols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B455-E42C-4CC8-8023-2FEB1860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66" y="1055943"/>
            <a:ext cx="6463375" cy="410962"/>
          </a:xfrm>
        </p:spPr>
        <p:txBody>
          <a:bodyPr/>
          <a:lstStyle/>
          <a:p>
            <a:r>
              <a:rPr lang="en-US" dirty="0"/>
              <a:t>Generate random signal of 1’s and -1’s with length 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AA8F8-30A5-4235-ADB6-306C79D0303C}"/>
              </a:ext>
            </a:extLst>
          </p:cNvPr>
          <p:cNvSpPr txBox="1"/>
          <p:nvPr/>
        </p:nvSpPr>
        <p:spPr>
          <a:xfrm>
            <a:off x="7356514" y="400306"/>
            <a:ext cx="295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62A40-739F-459C-8A92-453109E1202C}"/>
              </a:ext>
            </a:extLst>
          </p:cNvPr>
          <p:cNvSpPr txBox="1"/>
          <p:nvPr/>
        </p:nvSpPr>
        <p:spPr>
          <a:xfrm>
            <a:off x="7738139" y="704534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L=4000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13C7C-BEAC-43CA-B139-71933FB5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737" y="400306"/>
            <a:ext cx="1095375" cy="53889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DA47C-96D9-49BB-AF10-493CB08D0BE7}"/>
              </a:ext>
            </a:extLst>
          </p:cNvPr>
          <p:cNvSpPr txBox="1"/>
          <p:nvPr/>
        </p:nvSpPr>
        <p:spPr>
          <a:xfrm>
            <a:off x="10748014" y="5718243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E631D-A150-4140-B546-C91B037F8077}"/>
              </a:ext>
            </a:extLst>
          </p:cNvPr>
          <p:cNvSpPr txBox="1"/>
          <p:nvPr/>
        </p:nvSpPr>
        <p:spPr>
          <a:xfrm>
            <a:off x="10748014" y="5824966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C7DB2-C435-43B1-A25C-D47FBA4AA9AE}"/>
              </a:ext>
            </a:extLst>
          </p:cNvPr>
          <p:cNvSpPr txBox="1"/>
          <p:nvPr/>
        </p:nvSpPr>
        <p:spPr>
          <a:xfrm>
            <a:off x="10748014" y="5902909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83F782-9232-447D-9A60-005E9F7B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737" y="6343262"/>
            <a:ext cx="1104900" cy="2286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57E48B5-D55E-42C7-8043-F39A0980CC35}"/>
              </a:ext>
            </a:extLst>
          </p:cNvPr>
          <p:cNvSpPr txBox="1">
            <a:spLocks/>
          </p:cNvSpPr>
          <p:nvPr/>
        </p:nvSpPr>
        <p:spPr>
          <a:xfrm>
            <a:off x="94080" y="1846694"/>
            <a:ext cx="6463375" cy="410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channel coefficients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2CEF8A-76FB-4BA2-8ECA-DDB587A2857B}"/>
              </a:ext>
            </a:extLst>
          </p:cNvPr>
          <p:cNvSpPr txBox="1">
            <a:spLocks/>
          </p:cNvSpPr>
          <p:nvPr/>
        </p:nvSpPr>
        <p:spPr>
          <a:xfrm>
            <a:off x="476837" y="5041222"/>
            <a:ext cx="5135976" cy="579638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100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next slide shows a part of result in MATLAB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F5EF8E-C661-41B2-B6F2-7D238DF90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789" y="2989695"/>
            <a:ext cx="3204839" cy="1674366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7873BDD-8621-4E40-93C6-481CECBF8086}"/>
              </a:ext>
            </a:extLst>
          </p:cNvPr>
          <p:cNvSpPr txBox="1">
            <a:spLocks/>
          </p:cNvSpPr>
          <p:nvPr/>
        </p:nvSpPr>
        <p:spPr>
          <a:xfrm>
            <a:off x="471566" y="2410057"/>
            <a:ext cx="3767708" cy="5796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Arrange H matrix as shown:</a:t>
            </a:r>
          </a:p>
        </p:txBody>
      </p:sp>
    </p:spTree>
    <p:extLst>
      <p:ext uri="{BB962C8B-B14F-4D97-AF65-F5344CB8AC3E}">
        <p14:creationId xmlns:p14="http://schemas.microsoft.com/office/powerpoint/2010/main" val="3777363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, Excel&#10;&#10;Description automatically generated">
            <a:extLst>
              <a:ext uri="{FF2B5EF4-FFF2-40B4-BE49-F238E27FC236}">
                <a16:creationId xmlns:a16="http://schemas.microsoft.com/office/drawing/2014/main" id="{8C0EDE99-45D8-4EFA-A842-5B99C7BD8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" r="15309" b="1"/>
          <a:stretch/>
        </p:blipFill>
        <p:spPr>
          <a:xfrm>
            <a:off x="346229" y="328474"/>
            <a:ext cx="11478828" cy="622324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816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4552-F5C2-44F5-929A-31FACA7F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1" y="383292"/>
            <a:ext cx="5809572" cy="499739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effect of AWGN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4B5A-3AD0-40E0-A0CE-84F4E6BE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16" y="883031"/>
            <a:ext cx="5102020" cy="5995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Generate random noise with zero mean and one variance.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3A5A5-4270-4F54-AF72-A7C07B850F14}"/>
              </a:ext>
            </a:extLst>
          </p:cNvPr>
          <p:cNvSpPr txBox="1"/>
          <p:nvPr/>
        </p:nvSpPr>
        <p:spPr>
          <a:xfrm>
            <a:off x="251216" y="2507523"/>
            <a:ext cx="295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3ED04-DB31-4098-8A7A-3F9A4C95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18"/>
          <a:stretch/>
        </p:blipFill>
        <p:spPr>
          <a:xfrm>
            <a:off x="3046236" y="1259751"/>
            <a:ext cx="1047750" cy="477632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77F88B0-3F47-4F5D-ACB9-BE19A3CD9415}"/>
              </a:ext>
            </a:extLst>
          </p:cNvPr>
          <p:cNvSpPr txBox="1">
            <a:spLocks/>
          </p:cNvSpPr>
          <p:nvPr/>
        </p:nvSpPr>
        <p:spPr>
          <a:xfrm>
            <a:off x="6663872" y="361206"/>
            <a:ext cx="5019459" cy="4997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Received signal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56CD89-71E5-4749-946B-BFF375A35BB8}"/>
              </a:ext>
            </a:extLst>
          </p:cNvPr>
          <p:cNvSpPr txBox="1">
            <a:spLocks/>
          </p:cNvSpPr>
          <p:nvPr/>
        </p:nvSpPr>
        <p:spPr>
          <a:xfrm>
            <a:off x="6931300" y="837470"/>
            <a:ext cx="4935685" cy="6906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Calculate received signal  by this equation Y=HX+N.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76A357-A081-4FB8-9274-6F71BCE28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576"/>
          <a:stretch/>
        </p:blipFill>
        <p:spPr>
          <a:xfrm>
            <a:off x="9985452" y="1259751"/>
            <a:ext cx="1076325" cy="47763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DD12F-5CE1-4E14-A45A-D9AA49A85C67}"/>
              </a:ext>
            </a:extLst>
          </p:cNvPr>
          <p:cNvSpPr txBox="1"/>
          <p:nvPr/>
        </p:nvSpPr>
        <p:spPr>
          <a:xfrm>
            <a:off x="3383409" y="5851408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7DBD3-86BC-4F96-9558-C82264E49D98}"/>
              </a:ext>
            </a:extLst>
          </p:cNvPr>
          <p:cNvSpPr txBox="1"/>
          <p:nvPr/>
        </p:nvSpPr>
        <p:spPr>
          <a:xfrm>
            <a:off x="3383409" y="5958131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4FFB5B-AB60-4BCC-B96C-9C28FCE2DF5B}"/>
              </a:ext>
            </a:extLst>
          </p:cNvPr>
          <p:cNvSpPr txBox="1"/>
          <p:nvPr/>
        </p:nvSpPr>
        <p:spPr>
          <a:xfrm>
            <a:off x="10341675" y="5892580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640859-59CB-49CC-BCDC-83E1E6E23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186" y="6401324"/>
            <a:ext cx="1085850" cy="238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64A7AE-FBCA-4605-9642-6DA2C213AD9F}"/>
              </a:ext>
            </a:extLst>
          </p:cNvPr>
          <p:cNvSpPr txBox="1"/>
          <p:nvPr/>
        </p:nvSpPr>
        <p:spPr>
          <a:xfrm>
            <a:off x="10341675" y="5991687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3D53D-A92D-4F57-8F98-AB02E005B522}"/>
              </a:ext>
            </a:extLst>
          </p:cNvPr>
          <p:cNvSpPr txBox="1"/>
          <p:nvPr/>
        </p:nvSpPr>
        <p:spPr>
          <a:xfrm>
            <a:off x="10341675" y="6069630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5E2AA9-21FB-47C8-B9DF-8EC8E050FBDF}"/>
              </a:ext>
            </a:extLst>
          </p:cNvPr>
          <p:cNvSpPr txBox="1"/>
          <p:nvPr/>
        </p:nvSpPr>
        <p:spPr>
          <a:xfrm>
            <a:off x="3535809" y="6188474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E14E9E-64AC-4AF9-97D1-C478F5210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5452" y="6401324"/>
            <a:ext cx="1076325" cy="247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36DC3D-2852-409D-AAAB-17BB8B6C84BC}"/>
              </a:ext>
            </a:extLst>
          </p:cNvPr>
          <p:cNvSpPr txBox="1"/>
          <p:nvPr/>
        </p:nvSpPr>
        <p:spPr>
          <a:xfrm>
            <a:off x="6931300" y="2500721"/>
            <a:ext cx="295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A39602-A5B3-4381-8F84-4467B1FB9F35}"/>
              </a:ext>
            </a:extLst>
          </p:cNvPr>
          <p:cNvSpPr txBox="1"/>
          <p:nvPr/>
        </p:nvSpPr>
        <p:spPr>
          <a:xfrm>
            <a:off x="3383409" y="6067123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753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256A-F780-40F4-91F6-5C36F51A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08" y="433388"/>
            <a:ext cx="6182434" cy="655637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transmitted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B420-2383-4404-A452-A69765BF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68" y="1018004"/>
            <a:ext cx="6346825" cy="1893533"/>
          </a:xfrm>
        </p:spPr>
        <p:txBody>
          <a:bodyPr/>
          <a:lstStyle/>
          <a:p>
            <a:r>
              <a:rPr lang="en-US" dirty="0"/>
              <a:t>Equalize channel effect by multiply the received signal by inverse of channel matrix.</a:t>
            </a:r>
          </a:p>
          <a:p>
            <a:r>
              <a:rPr lang="en-US" dirty="0"/>
              <a:t>Make decision for each bit using threshold voltage equals (0) to get estimated (transmitted) signal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4C519-72BF-42E4-A498-02EAD5BBECD1}"/>
              </a:ext>
            </a:extLst>
          </p:cNvPr>
          <p:cNvSpPr txBox="1"/>
          <p:nvPr/>
        </p:nvSpPr>
        <p:spPr>
          <a:xfrm>
            <a:off x="8052856" y="361096"/>
            <a:ext cx="295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0922F-0C19-42D5-91CD-7674ED96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902" y="194653"/>
            <a:ext cx="1066800" cy="598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AFDADD-6230-4869-9632-21C5ADFFB35E}"/>
              </a:ext>
            </a:extLst>
          </p:cNvPr>
          <p:cNvSpPr txBox="1"/>
          <p:nvPr/>
        </p:nvSpPr>
        <p:spPr>
          <a:xfrm>
            <a:off x="11181600" y="5988160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7BA82-C94D-4F44-864D-1640E857DB92}"/>
              </a:ext>
            </a:extLst>
          </p:cNvPr>
          <p:cNvSpPr txBox="1"/>
          <p:nvPr/>
        </p:nvSpPr>
        <p:spPr>
          <a:xfrm>
            <a:off x="11181600" y="6087267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AB9CC-0378-492E-8A6E-CDFD15527D1C}"/>
              </a:ext>
            </a:extLst>
          </p:cNvPr>
          <p:cNvSpPr txBox="1"/>
          <p:nvPr/>
        </p:nvSpPr>
        <p:spPr>
          <a:xfrm>
            <a:off x="11181600" y="6165210"/>
            <a:ext cx="2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455593-B104-435C-A5DE-A87531DD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902" y="6478708"/>
            <a:ext cx="1076325" cy="2286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C28FB9D-AFE3-4471-B9FC-2CCB3B4240D5}"/>
              </a:ext>
            </a:extLst>
          </p:cNvPr>
          <p:cNvSpPr txBox="1">
            <a:spLocks/>
          </p:cNvSpPr>
          <p:nvPr/>
        </p:nvSpPr>
        <p:spPr>
          <a:xfrm>
            <a:off x="440308" y="3000314"/>
            <a:ext cx="6182434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BER vs Eb/No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5CDEAC-6251-4207-8D77-BD0B5C907F7B}"/>
              </a:ext>
            </a:extLst>
          </p:cNvPr>
          <p:cNvSpPr txBox="1">
            <a:spLocks/>
          </p:cNvSpPr>
          <p:nvPr/>
        </p:nvSpPr>
        <p:spPr>
          <a:xfrm>
            <a:off x="727568" y="3496154"/>
            <a:ext cx="6346825" cy="818394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value of Eb/No from -15 to 0 .</a:t>
            </a:r>
          </a:p>
          <a:p>
            <a:r>
              <a:rPr lang="en-US" dirty="0"/>
              <a:t>Calculate BER for each change 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A5483D9-A7B9-4C15-975B-ED30B65E2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98" y="5222860"/>
            <a:ext cx="10328475" cy="495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38D19B-6FFB-4A69-AC82-E01267815451}"/>
              </a:ext>
            </a:extLst>
          </p:cNvPr>
          <p:cNvSpPr txBox="1"/>
          <p:nvPr/>
        </p:nvSpPr>
        <p:spPr>
          <a:xfrm>
            <a:off x="454757" y="4699110"/>
            <a:ext cx="295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of BER</a:t>
            </a:r>
          </a:p>
        </p:txBody>
      </p:sp>
    </p:spTree>
    <p:extLst>
      <p:ext uri="{BB962C8B-B14F-4D97-AF65-F5344CB8AC3E}">
        <p14:creationId xmlns:p14="http://schemas.microsoft.com/office/powerpoint/2010/main" val="334034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D51527-3967-4688-B0A6-F59D0A0D6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675" y="857250"/>
            <a:ext cx="6781081" cy="51434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23C853-6AD1-4739-889F-D86D5FCC949D}"/>
              </a:ext>
            </a:extLst>
          </p:cNvPr>
          <p:cNvSpPr txBox="1">
            <a:spLocks/>
          </p:cNvSpPr>
          <p:nvPr/>
        </p:nvSpPr>
        <p:spPr>
          <a:xfrm>
            <a:off x="391244" y="3752849"/>
            <a:ext cx="4256956" cy="17616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value of BER decrease as Eb/No increase.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B98E9C-B853-4BE3-8FAE-55ABA38C81AB}"/>
              </a:ext>
            </a:extLst>
          </p:cNvPr>
          <p:cNvSpPr txBox="1">
            <a:spLocks/>
          </p:cNvSpPr>
          <p:nvPr/>
        </p:nvSpPr>
        <p:spPr>
          <a:xfrm>
            <a:off x="391244" y="1991205"/>
            <a:ext cx="4256956" cy="176164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 relation between BER and Eb/No.</a:t>
            </a:r>
          </a:p>
        </p:txBody>
      </p:sp>
    </p:spTree>
    <p:extLst>
      <p:ext uri="{BB962C8B-B14F-4D97-AF65-F5344CB8AC3E}">
        <p14:creationId xmlns:p14="http://schemas.microsoft.com/office/powerpoint/2010/main" val="1728139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A6AA-C4F2-40D2-A1EA-E2729081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Repetition Code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248BC2F2-FE77-403D-88D4-B58D0C185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5" b="1862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82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6A46-DECF-4130-9DB8-8FC470FC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35" y="336720"/>
            <a:ext cx="10026650" cy="655637"/>
          </a:xfrm>
        </p:spPr>
        <p:txBody>
          <a:bodyPr/>
          <a:lstStyle/>
          <a:p>
            <a:r>
              <a:rPr lang="en-US" dirty="0"/>
              <a:t>Steps of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4663-03FB-44E4-85DE-961B6D6F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87" y="963784"/>
            <a:ext cx="10026650" cy="3128822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Generate information (transmitted) bits with length N.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Repeat information bits L times.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See effect of BSC channel.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Make decision for each bit to get received bits.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Compute BER.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See effect of bit flipping probability on BER.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195393B-16BE-4320-9133-C239CCB6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35" y="3942178"/>
            <a:ext cx="10156825" cy="1860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B2085-128F-4946-9C87-682E132F88B7}"/>
              </a:ext>
            </a:extLst>
          </p:cNvPr>
          <p:cNvSpPr txBox="1"/>
          <p:nvPr/>
        </p:nvSpPr>
        <p:spPr>
          <a:xfrm>
            <a:off x="1283687" y="5894216"/>
            <a:ext cx="197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en-US" dirty="0">
                <a:sym typeface="Wingdings" panose="05000000000000000000" pitchFamily="2" charset="2"/>
              </a:rPr>
              <a:t> block length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60571-9F54-4BF4-AFC5-DF2DC25232BE}"/>
              </a:ext>
            </a:extLst>
          </p:cNvPr>
          <p:cNvSpPr txBox="1"/>
          <p:nvPr/>
        </p:nvSpPr>
        <p:spPr>
          <a:xfrm>
            <a:off x="4676437" y="5894216"/>
            <a:ext cx="23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dirty="0">
                <a:sym typeface="Wingdings" panose="05000000000000000000" pitchFamily="2" charset="2"/>
              </a:rPr>
              <a:t> coded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8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8FA8-785E-4B4E-A93A-DF5B0BFB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71" y="433388"/>
            <a:ext cx="8171032" cy="655637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information (transmitted)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E19E-677A-40E2-B96E-63B8E563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88" y="978969"/>
            <a:ext cx="7771536" cy="402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a sequence of bits which consists of  0’s and 1’s.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13DE5-0033-4AEF-A378-62B938A46514}"/>
              </a:ext>
            </a:extLst>
          </p:cNvPr>
          <p:cNvSpPr txBox="1"/>
          <p:nvPr/>
        </p:nvSpPr>
        <p:spPr>
          <a:xfrm>
            <a:off x="524593" y="1480043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4F740-673A-4D96-A496-7BA754BB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6" y="2378913"/>
            <a:ext cx="8611340" cy="479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2AC37-70B5-4FBD-83B7-D84393021815}"/>
              </a:ext>
            </a:extLst>
          </p:cNvPr>
          <p:cNvSpPr txBox="1"/>
          <p:nvPr/>
        </p:nvSpPr>
        <p:spPr>
          <a:xfrm>
            <a:off x="9326856" y="237891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BD5EE-15C7-4A53-839D-9CEFC208CF4C}"/>
              </a:ext>
            </a:extLst>
          </p:cNvPr>
          <p:cNvSpPr txBox="1"/>
          <p:nvPr/>
        </p:nvSpPr>
        <p:spPr>
          <a:xfrm>
            <a:off x="9451143" y="237891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BEAC7-D2FE-48A4-84F0-211EF579551A}"/>
              </a:ext>
            </a:extLst>
          </p:cNvPr>
          <p:cNvSpPr txBox="1"/>
          <p:nvPr/>
        </p:nvSpPr>
        <p:spPr>
          <a:xfrm>
            <a:off x="9575430" y="237891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32126-8AAF-4A2B-93E0-D9A610D2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005" y="2378913"/>
            <a:ext cx="742950" cy="47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DBB4F8-DC30-459A-92BC-A7F232AE6EC1}"/>
              </a:ext>
            </a:extLst>
          </p:cNvPr>
          <p:cNvSpPr txBox="1"/>
          <p:nvPr/>
        </p:nvSpPr>
        <p:spPr>
          <a:xfrm>
            <a:off x="878889" y="1934024"/>
            <a:ext cx="192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N=1000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46081C-DE2A-4322-B763-DB9ECAD11E54}"/>
              </a:ext>
            </a:extLst>
          </p:cNvPr>
          <p:cNvSpPr txBox="1">
            <a:spLocks/>
          </p:cNvSpPr>
          <p:nvPr/>
        </p:nvSpPr>
        <p:spPr>
          <a:xfrm>
            <a:off x="453571" y="3193133"/>
            <a:ext cx="8171032" cy="40011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information bits L times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60100D9-93CB-49D5-B2CE-4ABFD8AAC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3067" y="3644057"/>
                <a:ext cx="7771536" cy="763407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rmAutofit/>
              </a:bodyPr>
              <a:lstStyle>
                <a:lvl1pPr marL="360000" indent="-36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"/>
                  <a:defRPr sz="2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Tx/>
                  <a:buNone/>
                  <a:defRPr sz="2000" i="1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"/>
                  <a:defRPr sz="2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Tx/>
                  <a:buNone/>
                  <a:defRPr sz="2000" i="1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"/>
                  <a:defRPr sz="2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Calculate coding rate of repetition code ( </a:t>
                </a:r>
                <a:r>
                  <a:rPr lang="en-US" sz="2000" dirty="0"/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60100D9-93CB-49D5-B2CE-4ABFD8AAC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7" y="3644057"/>
                <a:ext cx="7771536" cy="763407"/>
              </a:xfrm>
              <a:prstGeom prst="rect">
                <a:avLst/>
              </a:prstGeom>
              <a:blipFill>
                <a:blip r:embed="rId4"/>
                <a:stretch>
                  <a:fillRect l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61A288E-E043-4E21-A5C1-EAD1B3945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3067" y="4042308"/>
                <a:ext cx="7771536" cy="763407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rmAutofit/>
              </a:bodyPr>
              <a:lstStyle>
                <a:lvl1pPr marL="360000" indent="-360000" algn="l" defTabSz="914400" rtl="0" eaLnBrk="1" latinLnBrk="0" hangingPunct="1">
                  <a:lnSpc>
                    <a:spcPct val="125000"/>
                  </a:lnSpc>
                  <a:spcBef>
                    <a:spcPts val="1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"/>
                  <a:defRPr sz="2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Tx/>
                  <a:buNone/>
                  <a:defRPr sz="2000" i="1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080000" indent="-36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"/>
                  <a:defRPr sz="2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80000" indent="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Tx/>
                  <a:buNone/>
                  <a:defRPr sz="2000" i="1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00000" indent="-360000" algn="l" defTabSz="914400" rtl="0" eaLnBrk="1" latinLnBrk="0" hangingPunct="1">
                  <a:lnSpc>
                    <a:spcPct val="125000"/>
                  </a:lnSpc>
                  <a:spcBef>
                    <a:spcPts val="5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"/>
                  <a:defRPr sz="2000" kern="1200">
                    <a:solidFill>
                      <a:schemeClr val="tx1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Repeat each bit L times ( </a:t>
                </a:r>
                <a:r>
                  <a:rPr lang="en-US" sz="2400" dirty="0"/>
                  <a:t>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) to get sequence of samples.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61A288E-E043-4E21-A5C1-EAD1B394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7" y="4042308"/>
                <a:ext cx="7771536" cy="763407"/>
              </a:xfrm>
              <a:prstGeom prst="rect">
                <a:avLst/>
              </a:prstGeom>
              <a:blipFill>
                <a:blip r:embed="rId5"/>
                <a:stretch>
                  <a:fillRect l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95BDA08-0D4A-4865-ADF1-26539768BEDF}"/>
              </a:ext>
            </a:extLst>
          </p:cNvPr>
          <p:cNvSpPr txBox="1"/>
          <p:nvPr/>
        </p:nvSpPr>
        <p:spPr>
          <a:xfrm>
            <a:off x="666230" y="4807933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DC37F-BD39-4689-9471-7AE917A2E094}"/>
              </a:ext>
            </a:extLst>
          </p:cNvPr>
          <p:cNvSpPr txBox="1"/>
          <p:nvPr/>
        </p:nvSpPr>
        <p:spPr>
          <a:xfrm>
            <a:off x="949911" y="5252821"/>
            <a:ext cx="192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C=5000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F1B2E0-CAEA-4839-821A-1116C3348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88" y="5697352"/>
            <a:ext cx="7604646" cy="5048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1E38A8-4834-4A6B-9279-DAF505EFC5B0}"/>
              </a:ext>
            </a:extLst>
          </p:cNvPr>
          <p:cNvSpPr txBox="1"/>
          <p:nvPr/>
        </p:nvSpPr>
        <p:spPr>
          <a:xfrm>
            <a:off x="8333534" y="5694365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CD7B7D-23F1-4B47-852A-67E129E1B22E}"/>
              </a:ext>
            </a:extLst>
          </p:cNvPr>
          <p:cNvSpPr txBox="1"/>
          <p:nvPr/>
        </p:nvSpPr>
        <p:spPr>
          <a:xfrm>
            <a:off x="8457821" y="5694365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B1B9F-8697-4882-A55A-5F6552D51031}"/>
              </a:ext>
            </a:extLst>
          </p:cNvPr>
          <p:cNvSpPr txBox="1"/>
          <p:nvPr/>
        </p:nvSpPr>
        <p:spPr>
          <a:xfrm>
            <a:off x="8582108" y="5694365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5C4DCA-A00D-4F4E-BE11-42C4166EA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0683" y="5697353"/>
            <a:ext cx="2870468" cy="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29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4ECA-1E77-4141-BC67-4C5031A3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86" y="956853"/>
            <a:ext cx="5481098" cy="401429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effect of BSC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FC76-F892-4C66-ACA1-558F3466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36" y="1488859"/>
            <a:ext cx="11145051" cy="828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Pass Sequence of sample through BSC channel .</a:t>
            </a:r>
          </a:p>
          <a:p>
            <a:r>
              <a:rPr lang="en-US" dirty="0"/>
              <a:t>generates the output sample sequence based on the Independent channel and parameter.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ACA29-831C-4E07-A299-23C1214A03AB}"/>
              </a:ext>
            </a:extLst>
          </p:cNvPr>
          <p:cNvSpPr txBox="1"/>
          <p:nvPr/>
        </p:nvSpPr>
        <p:spPr>
          <a:xfrm>
            <a:off x="617861" y="2625202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8A8DA-CE4A-423B-9FF2-99E7E6272661}"/>
              </a:ext>
            </a:extLst>
          </p:cNvPr>
          <p:cNvSpPr txBox="1"/>
          <p:nvPr/>
        </p:nvSpPr>
        <p:spPr>
          <a:xfrm>
            <a:off x="751025" y="3124696"/>
            <a:ext cx="235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effect: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F3D1A-A25A-4EF1-A8A5-8397CCFC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9" y="3618993"/>
            <a:ext cx="8572732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85CB2-53B1-4239-81BE-03C6E0D28BED}"/>
              </a:ext>
            </a:extLst>
          </p:cNvPr>
          <p:cNvSpPr txBox="1"/>
          <p:nvPr/>
        </p:nvSpPr>
        <p:spPr>
          <a:xfrm>
            <a:off x="9410331" y="364538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2258C-F616-44D1-AC8A-064BD0D0FD36}"/>
              </a:ext>
            </a:extLst>
          </p:cNvPr>
          <p:cNvSpPr txBox="1"/>
          <p:nvPr/>
        </p:nvSpPr>
        <p:spPr>
          <a:xfrm>
            <a:off x="9534618" y="364538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4A04B-F595-4048-87C4-19FD8F3A5953}"/>
              </a:ext>
            </a:extLst>
          </p:cNvPr>
          <p:cNvSpPr txBox="1"/>
          <p:nvPr/>
        </p:nvSpPr>
        <p:spPr>
          <a:xfrm>
            <a:off x="9658905" y="364538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DA5FD1-8501-4506-9DE7-9B495A395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-8447" b="1"/>
          <a:stretch/>
        </p:blipFill>
        <p:spPr>
          <a:xfrm>
            <a:off x="9907480" y="3572581"/>
            <a:ext cx="1428750" cy="5417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0A3F7-B539-4FB4-BDF4-830E4D2AAC4B}"/>
              </a:ext>
            </a:extLst>
          </p:cNvPr>
          <p:cNvSpPr txBox="1"/>
          <p:nvPr/>
        </p:nvSpPr>
        <p:spPr>
          <a:xfrm>
            <a:off x="751024" y="4241423"/>
            <a:ext cx="32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sample sequence: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E0AF2C-1B6D-4F97-8A86-F9DA9631B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99" y="4710139"/>
            <a:ext cx="8572732" cy="485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5B4C8A-80A2-4439-B774-596CCD248645}"/>
              </a:ext>
            </a:extLst>
          </p:cNvPr>
          <p:cNvSpPr txBox="1"/>
          <p:nvPr/>
        </p:nvSpPr>
        <p:spPr>
          <a:xfrm>
            <a:off x="9410331" y="471256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93F9C6-C21C-4DB0-A521-CEAE980C9DDD}"/>
              </a:ext>
            </a:extLst>
          </p:cNvPr>
          <p:cNvSpPr txBox="1"/>
          <p:nvPr/>
        </p:nvSpPr>
        <p:spPr>
          <a:xfrm>
            <a:off x="9534618" y="471256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19574-1BF4-4BA5-9F25-80F3336989CC}"/>
              </a:ext>
            </a:extLst>
          </p:cNvPr>
          <p:cNvSpPr txBox="1"/>
          <p:nvPr/>
        </p:nvSpPr>
        <p:spPr>
          <a:xfrm>
            <a:off x="9658905" y="471256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BAD3C05-23AF-495C-82D3-FC4988967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480" y="4706473"/>
            <a:ext cx="14287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1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59FE5-1990-427B-B1A8-E6CB312B7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1" t="13131" r="29609" b="31711"/>
          <a:stretch/>
        </p:blipFill>
        <p:spPr>
          <a:xfrm>
            <a:off x="6430392" y="1118585"/>
            <a:ext cx="5442011" cy="4216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0DD4A-133C-4E08-807F-707B5A9B5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13801" r="29879" b="31755"/>
          <a:stretch/>
        </p:blipFill>
        <p:spPr>
          <a:xfrm>
            <a:off x="319596" y="1118585"/>
            <a:ext cx="5442011" cy="42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3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31FF-13D7-4009-B0FC-7A785AB0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72" y="913009"/>
            <a:ext cx="10710046" cy="193325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decision for each bit to get received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15BD-EA8C-4EEE-96E6-E8873FDF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77" y="1439291"/>
            <a:ext cx="10026650" cy="631805"/>
          </a:xfrm>
        </p:spPr>
        <p:txBody>
          <a:bodyPr>
            <a:normAutofit fontScale="92500"/>
          </a:bodyPr>
          <a:lstStyle/>
          <a:p>
            <a:r>
              <a:rPr lang="en-US" dirty="0"/>
              <a:t>Make decision for each L bits using threshold voltage equals (L/2) to get received bits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BEC82-BDB7-4028-BBB4-670F165FC3BC}"/>
              </a:ext>
            </a:extLst>
          </p:cNvPr>
          <p:cNvSpPr txBox="1"/>
          <p:nvPr/>
        </p:nvSpPr>
        <p:spPr>
          <a:xfrm>
            <a:off x="706823" y="2267275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5793B-3EC1-409C-B3EA-CBCF904F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00" y="3155378"/>
            <a:ext cx="9369517" cy="46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D1681E-4B4C-4F10-8364-EDF6CA409A83}"/>
              </a:ext>
            </a:extLst>
          </p:cNvPr>
          <p:cNvSpPr txBox="1"/>
          <p:nvPr/>
        </p:nvSpPr>
        <p:spPr>
          <a:xfrm>
            <a:off x="10170619" y="314434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FB40F-8E34-44C4-B9F3-45E076FF27F4}"/>
              </a:ext>
            </a:extLst>
          </p:cNvPr>
          <p:cNvSpPr txBox="1"/>
          <p:nvPr/>
        </p:nvSpPr>
        <p:spPr>
          <a:xfrm>
            <a:off x="10294906" y="314434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54088-D0C7-4AD2-AD63-E4EEBE0A8603}"/>
              </a:ext>
            </a:extLst>
          </p:cNvPr>
          <p:cNvSpPr txBox="1"/>
          <p:nvPr/>
        </p:nvSpPr>
        <p:spPr>
          <a:xfrm>
            <a:off x="10419193" y="3144343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5CC52-7916-4A0E-B4D8-F248A981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68" y="3144342"/>
            <a:ext cx="752475" cy="480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6BA297-84D8-4851-84AD-9CBECC54DA6E}"/>
              </a:ext>
            </a:extLst>
          </p:cNvPr>
          <p:cNvSpPr txBox="1"/>
          <p:nvPr/>
        </p:nvSpPr>
        <p:spPr>
          <a:xfrm>
            <a:off x="1017356" y="2710986"/>
            <a:ext cx="226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bits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03788-F2FC-4D09-8C92-990AD76E9AB5}"/>
              </a:ext>
            </a:extLst>
          </p:cNvPr>
          <p:cNvSpPr txBox="1"/>
          <p:nvPr/>
        </p:nvSpPr>
        <p:spPr>
          <a:xfrm>
            <a:off x="1017356" y="3862212"/>
            <a:ext cx="29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BER for p=0.5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1D4723-A9B8-4978-A376-77293B9589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8206"/>
          <a:stretch/>
        </p:blipFill>
        <p:spPr>
          <a:xfrm>
            <a:off x="801100" y="4371478"/>
            <a:ext cx="299535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24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31AD-805D-483F-A91B-24867CBE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81" y="433388"/>
            <a:ext cx="10621269" cy="655637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effect of bit flipping probability on 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2CC8-AD45-4E77-A153-C225EBA0E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90" y="965077"/>
            <a:ext cx="10026650" cy="1023522"/>
          </a:xfrm>
        </p:spPr>
        <p:txBody>
          <a:bodyPr/>
          <a:lstStyle/>
          <a:p>
            <a:r>
              <a:rPr lang="en-US" dirty="0"/>
              <a:t>Change the channel parameter from 0 to 0.5 .</a:t>
            </a:r>
          </a:p>
          <a:p>
            <a:r>
              <a:rPr lang="en-US" dirty="0"/>
              <a:t>Calculate BER for each change 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A1805-B2C9-4466-83DD-000E80B9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88599"/>
            <a:ext cx="6373473" cy="4613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835A0-08E2-4545-8444-471B0968F367}"/>
              </a:ext>
            </a:extLst>
          </p:cNvPr>
          <p:cNvSpPr txBox="1"/>
          <p:nvPr/>
        </p:nvSpPr>
        <p:spPr>
          <a:xfrm>
            <a:off x="484880" y="1988599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154375-5731-4356-B1C3-0BF6385F8F8B}"/>
              </a:ext>
            </a:extLst>
          </p:cNvPr>
          <p:cNvSpPr txBox="1">
            <a:spLocks/>
          </p:cNvSpPr>
          <p:nvPr/>
        </p:nvSpPr>
        <p:spPr>
          <a:xfrm>
            <a:off x="863568" y="2526237"/>
            <a:ext cx="4534055" cy="6164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 relation between BER and P.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D210BB-307C-490D-8294-FE6825B6A174}"/>
              </a:ext>
            </a:extLst>
          </p:cNvPr>
          <p:cNvSpPr txBox="1">
            <a:spLocks/>
          </p:cNvSpPr>
          <p:nvPr/>
        </p:nvSpPr>
        <p:spPr>
          <a:xfrm>
            <a:off x="863567" y="3087640"/>
            <a:ext cx="4534055" cy="280528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BER increases as channel parameter increases because when p is large value , random numbers which equal or smaller than p are large so there are large number of ones XOR with signal so there is high effect of flipping on signal.</a:t>
            </a:r>
          </a:p>
        </p:txBody>
      </p:sp>
    </p:spTree>
    <p:extLst>
      <p:ext uri="{BB962C8B-B14F-4D97-AF65-F5344CB8AC3E}">
        <p14:creationId xmlns:p14="http://schemas.microsoft.com/office/powerpoint/2010/main" val="2163154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A6AA-C4F2-40D2-A1EA-E2729081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Convolutional code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248BC2F2-FE77-403D-88D4-B58D0C185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5" b="18622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87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573A-BFCC-46C8-94E5-13BAA17E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5803-35AA-42F3-B760-1193425C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2" y="1538907"/>
            <a:ext cx="10026650" cy="30437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Generate input bits 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Encode information bits based on a given Generator polynomial.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See effect of BSC channel 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Decode received coded bits into estimated data bits by  Viterbi algorithm.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Compute BER.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See effect of bit flipping probability on BER.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83B05BF-26F6-4DD1-A47B-5395C03C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4582635"/>
            <a:ext cx="10156825" cy="18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53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51E0-EFD3-4861-AB2B-972E3407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15" y="549601"/>
            <a:ext cx="4167203" cy="400110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input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36E4-D98A-4C79-A5DB-55447437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1032941"/>
            <a:ext cx="10026650" cy="866880"/>
          </a:xfrm>
        </p:spPr>
        <p:txBody>
          <a:bodyPr>
            <a:normAutofit/>
          </a:bodyPr>
          <a:lstStyle/>
          <a:p>
            <a:r>
              <a:rPr lang="en-US" dirty="0"/>
              <a:t>Generate a sequence of bits which consists of  0’s and 1’s.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83FAE-89B4-4D0F-93E1-1FA7051EFB50}"/>
              </a:ext>
            </a:extLst>
          </p:cNvPr>
          <p:cNvSpPr txBox="1"/>
          <p:nvPr/>
        </p:nvSpPr>
        <p:spPr>
          <a:xfrm>
            <a:off x="788736" y="1687868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492D6-4319-4619-9585-09449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5" t="31065" r="6086" b="63098"/>
          <a:stretch/>
        </p:blipFill>
        <p:spPr>
          <a:xfrm>
            <a:off x="788736" y="2237868"/>
            <a:ext cx="7527236" cy="400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99850-2F10-49B9-9E15-C7B710D0CC07}"/>
              </a:ext>
            </a:extLst>
          </p:cNvPr>
          <p:cNvSpPr txBox="1"/>
          <p:nvPr/>
        </p:nvSpPr>
        <p:spPr>
          <a:xfrm>
            <a:off x="8386208" y="221887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B1FA4-9A57-4388-A465-E66369A191FE}"/>
              </a:ext>
            </a:extLst>
          </p:cNvPr>
          <p:cNvSpPr txBox="1"/>
          <p:nvPr/>
        </p:nvSpPr>
        <p:spPr>
          <a:xfrm>
            <a:off x="8510495" y="221887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DE352-7AE8-4FEF-93A4-88F9EB3F326F}"/>
              </a:ext>
            </a:extLst>
          </p:cNvPr>
          <p:cNvSpPr txBox="1"/>
          <p:nvPr/>
        </p:nvSpPr>
        <p:spPr>
          <a:xfrm>
            <a:off x="8634782" y="2218878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2E6426-FA5B-4E09-9558-F3BE70EA39AF}"/>
              </a:ext>
            </a:extLst>
          </p:cNvPr>
          <p:cNvSpPr txBox="1">
            <a:spLocks/>
          </p:cNvSpPr>
          <p:nvPr/>
        </p:nvSpPr>
        <p:spPr>
          <a:xfrm>
            <a:off x="715515" y="3040203"/>
            <a:ext cx="5380485" cy="4664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 information bits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404FD4-160C-4ED8-AC65-EA2673177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155" y="2237868"/>
            <a:ext cx="723900" cy="39793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E7C6F4C-0F27-4237-9048-7FDAC45B55FB}"/>
              </a:ext>
            </a:extLst>
          </p:cNvPr>
          <p:cNvSpPr txBox="1">
            <a:spLocks/>
          </p:cNvSpPr>
          <p:nvPr/>
        </p:nvSpPr>
        <p:spPr>
          <a:xfrm>
            <a:off x="1082675" y="3460105"/>
            <a:ext cx="10026650" cy="99880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 input bits through m shift registers.</a:t>
            </a:r>
          </a:p>
          <a:p>
            <a:r>
              <a:rPr lang="en-US" dirty="0"/>
              <a:t>Number of encoded bits  = m* length of msg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A6EDC-F4BF-40E2-9213-60F0BC269EF4}"/>
              </a:ext>
            </a:extLst>
          </p:cNvPr>
          <p:cNvSpPr txBox="1"/>
          <p:nvPr/>
        </p:nvSpPr>
        <p:spPr>
          <a:xfrm>
            <a:off x="870115" y="4458906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AC037E-4084-465A-9413-1C3C83CA3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55" y="5066965"/>
            <a:ext cx="7476617" cy="504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3BF3AA-3B31-42D2-94DB-1BED836DCB64}"/>
              </a:ext>
            </a:extLst>
          </p:cNvPr>
          <p:cNvSpPr txBox="1"/>
          <p:nvPr/>
        </p:nvSpPr>
        <p:spPr>
          <a:xfrm>
            <a:off x="8386208" y="5066965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C0DEEB-17D9-451F-9A9D-3C1CAFC1E769}"/>
              </a:ext>
            </a:extLst>
          </p:cNvPr>
          <p:cNvSpPr txBox="1"/>
          <p:nvPr/>
        </p:nvSpPr>
        <p:spPr>
          <a:xfrm>
            <a:off x="8510495" y="5066965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8F7DA-61B3-41AE-A0F0-99EB81CAE1CE}"/>
              </a:ext>
            </a:extLst>
          </p:cNvPr>
          <p:cNvSpPr txBox="1"/>
          <p:nvPr/>
        </p:nvSpPr>
        <p:spPr>
          <a:xfrm>
            <a:off x="8634782" y="5066965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243CE5-DF00-4219-B3E5-0F512395ED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53" t="-1" b="6008"/>
          <a:stretch/>
        </p:blipFill>
        <p:spPr>
          <a:xfrm>
            <a:off x="8883357" y="5066965"/>
            <a:ext cx="3101163" cy="47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74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8D1B-1611-4661-8030-D4CA7249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51" y="770740"/>
            <a:ext cx="5241401" cy="655637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effect of BSC channel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CC7A90-8086-4F94-98B7-D400F496E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805" y="1275796"/>
            <a:ext cx="11145051" cy="828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Pass Sequence of sample through BSC channel .</a:t>
            </a:r>
          </a:p>
          <a:p>
            <a:r>
              <a:rPr lang="en-US" dirty="0"/>
              <a:t>generates the output sample sequence based on the Independent channel and parameter.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29B83-45A1-482F-A965-4E16FAD62DFB}"/>
              </a:ext>
            </a:extLst>
          </p:cNvPr>
          <p:cNvSpPr txBox="1"/>
          <p:nvPr/>
        </p:nvSpPr>
        <p:spPr>
          <a:xfrm>
            <a:off x="627048" y="2243495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DAA07-5FF3-444E-A58D-F2C7AC28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01" y="2783091"/>
            <a:ext cx="8367066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D7521F-2E8E-4361-B9EF-489FAEEF6B08}"/>
              </a:ext>
            </a:extLst>
          </p:cNvPr>
          <p:cNvSpPr txBox="1"/>
          <p:nvPr/>
        </p:nvSpPr>
        <p:spPr>
          <a:xfrm>
            <a:off x="9263964" y="278309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47245-54A1-4A0A-BB35-46143337B627}"/>
              </a:ext>
            </a:extLst>
          </p:cNvPr>
          <p:cNvSpPr txBox="1"/>
          <p:nvPr/>
        </p:nvSpPr>
        <p:spPr>
          <a:xfrm>
            <a:off x="9388251" y="278309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6F8D0-0CEF-40B0-93E4-BC50C47E1825}"/>
              </a:ext>
            </a:extLst>
          </p:cNvPr>
          <p:cNvSpPr txBox="1"/>
          <p:nvPr/>
        </p:nvSpPr>
        <p:spPr>
          <a:xfrm>
            <a:off x="9512538" y="2783090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8F149F-C3C9-4B8B-810A-3207BF31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811" y="2783090"/>
            <a:ext cx="1409700" cy="47625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6C4F982-CC66-46DE-B258-39AB08BA0C3C}"/>
              </a:ext>
            </a:extLst>
          </p:cNvPr>
          <p:cNvSpPr txBox="1">
            <a:spLocks/>
          </p:cNvSpPr>
          <p:nvPr/>
        </p:nvSpPr>
        <p:spPr>
          <a:xfrm>
            <a:off x="502451" y="3610604"/>
            <a:ext cx="10887600" cy="4762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Decode received coded bits into estimated data bits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00F4A1-44F9-438F-B817-E41528FA8034}"/>
              </a:ext>
            </a:extLst>
          </p:cNvPr>
          <p:cNvSpPr txBox="1">
            <a:spLocks/>
          </p:cNvSpPr>
          <p:nvPr/>
        </p:nvSpPr>
        <p:spPr>
          <a:xfrm>
            <a:off x="984805" y="3956581"/>
            <a:ext cx="9215637" cy="58845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Decode received bits using </a:t>
            </a:r>
            <a:r>
              <a:rPr lang="en-US" dirty="0" err="1"/>
              <a:t>vitdec</a:t>
            </a:r>
            <a:r>
              <a:rPr lang="en-US" dirty="0"/>
              <a:t> function 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2433C-8D2C-41DB-8C82-4AA7D368B735}"/>
              </a:ext>
            </a:extLst>
          </p:cNvPr>
          <p:cNvSpPr txBox="1"/>
          <p:nvPr/>
        </p:nvSpPr>
        <p:spPr>
          <a:xfrm>
            <a:off x="627048" y="4365826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90C598-FA7E-4E43-B39F-F73951A78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02" y="4929266"/>
            <a:ext cx="8367066" cy="476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A8F2CB-A735-4FD2-8122-326CEF72F22A}"/>
              </a:ext>
            </a:extLst>
          </p:cNvPr>
          <p:cNvSpPr txBox="1"/>
          <p:nvPr/>
        </p:nvSpPr>
        <p:spPr>
          <a:xfrm>
            <a:off x="9259640" y="486918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F04F8E-356F-4D46-9AF0-3115490F8693}"/>
              </a:ext>
            </a:extLst>
          </p:cNvPr>
          <p:cNvSpPr txBox="1"/>
          <p:nvPr/>
        </p:nvSpPr>
        <p:spPr>
          <a:xfrm>
            <a:off x="9383927" y="486918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1E28EC-7514-4B43-9049-E7C75AE7BA20}"/>
              </a:ext>
            </a:extLst>
          </p:cNvPr>
          <p:cNvSpPr txBox="1"/>
          <p:nvPr/>
        </p:nvSpPr>
        <p:spPr>
          <a:xfrm>
            <a:off x="9508214" y="4869187"/>
            <a:ext cx="2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5FEBB5-8FCA-4C1B-B88F-8B7D71E53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7811" y="4891014"/>
            <a:ext cx="1409699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0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B3AE-F040-4963-84A5-585F1E16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38" y="434190"/>
            <a:ext cx="2737898" cy="444700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40508-FC28-474F-BE74-B16ADBC228C8}"/>
              </a:ext>
            </a:extLst>
          </p:cNvPr>
          <p:cNvSpPr txBox="1"/>
          <p:nvPr/>
        </p:nvSpPr>
        <p:spPr>
          <a:xfrm>
            <a:off x="884191" y="878890"/>
            <a:ext cx="29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BER for p=0.5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3B840-0872-4E50-94A4-657B596F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04" y="1323590"/>
            <a:ext cx="2049924" cy="3693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BB33A46-4BAD-4D4A-8212-1F88F698F8EA}"/>
              </a:ext>
            </a:extLst>
          </p:cNvPr>
          <p:cNvSpPr txBox="1">
            <a:spLocks/>
          </p:cNvSpPr>
          <p:nvPr/>
        </p:nvSpPr>
        <p:spPr>
          <a:xfrm>
            <a:off x="706638" y="2049124"/>
            <a:ext cx="9245231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effect of bit flipping probability on BER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D4F1BB-99EE-4E2C-B327-DDD448A1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866" y="2549202"/>
            <a:ext cx="5698507" cy="1023522"/>
          </a:xfrm>
        </p:spPr>
        <p:txBody>
          <a:bodyPr/>
          <a:lstStyle/>
          <a:p>
            <a:r>
              <a:rPr lang="en-US" dirty="0"/>
              <a:t>Change the channel parameter from 0 to 0.5 .</a:t>
            </a:r>
          </a:p>
          <a:p>
            <a:r>
              <a:rPr lang="en-US" dirty="0"/>
              <a:t>Calculate BER for each change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323B09-3287-493E-BB65-E26DB3FC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373" y="2613565"/>
            <a:ext cx="5299969" cy="399142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6E1E0B-9121-4235-8CD5-AAEEAF63ACA3}"/>
              </a:ext>
            </a:extLst>
          </p:cNvPr>
          <p:cNvSpPr txBox="1">
            <a:spLocks/>
          </p:cNvSpPr>
          <p:nvPr/>
        </p:nvSpPr>
        <p:spPr>
          <a:xfrm>
            <a:off x="1139800" y="3874995"/>
            <a:ext cx="4534055" cy="280528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BER increases as channel parameter increases because when p is large value , random numbers which equal or smaller than p are large so there are large number of ones XOR with signal so there is high effect of flipping on signal.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D6D03-30D0-4015-AC4D-F40482AAF877}"/>
              </a:ext>
            </a:extLst>
          </p:cNvPr>
          <p:cNvSpPr txBox="1"/>
          <p:nvPr/>
        </p:nvSpPr>
        <p:spPr>
          <a:xfrm>
            <a:off x="706638" y="3474885"/>
            <a:ext cx="235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</p:spTree>
    <p:extLst>
      <p:ext uri="{BB962C8B-B14F-4D97-AF65-F5344CB8AC3E}">
        <p14:creationId xmlns:p14="http://schemas.microsoft.com/office/powerpoint/2010/main" val="1399088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A6AA-C4F2-40D2-A1EA-E27290816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Polar Code</a:t>
            </a:r>
            <a:endParaRPr lang="en-US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248BC2F2-FE77-403D-88D4-B58D0C185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99" b="2211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79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573A-BFCC-46C8-94E5-13BAA17E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5803-35AA-42F3-B760-1193425C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2053331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Generate input bits 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Encode information bits by polarization transformation.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See effect of BSC channel 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Decode received coded bits into estimated data bits by Successive Cancellation.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83B05BF-26F6-4DD1-A47B-5395C03C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4129874"/>
            <a:ext cx="10156825" cy="18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06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4E8E-84C7-486B-A84D-663A7B9F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82" y="337957"/>
            <a:ext cx="10026650" cy="655637"/>
          </a:xfrm>
        </p:spPr>
        <p:txBody>
          <a:bodyPr/>
          <a:lstStyle/>
          <a:p>
            <a:r>
              <a:rPr lang="en-US" dirty="0"/>
              <a:t>Generate input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EACD-6F0C-4AD7-87ED-0CD52AAAFC8C}"/>
              </a:ext>
            </a:extLst>
          </p:cNvPr>
          <p:cNvSpPr txBox="1"/>
          <p:nvPr/>
        </p:nvSpPr>
        <p:spPr>
          <a:xfrm>
            <a:off x="300640" y="1029577"/>
            <a:ext cx="7571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N=2^n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: m of length K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a vector U of length N bits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 N-K  least reliable (worst) channels from reliability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Ui for those N-K channels to zero (called frozen positions)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m:remaining K bits of U (called message positions)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56D26-F2C3-470F-BC84-5BD0E7F4127F}"/>
              </a:ext>
            </a:extLst>
          </p:cNvPr>
          <p:cNvSpPr txBox="1"/>
          <p:nvPr/>
        </p:nvSpPr>
        <p:spPr>
          <a:xfrm>
            <a:off x="171357" y="3087360"/>
            <a:ext cx="511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on reliability sequence for N=16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E6253-B7B2-4437-B336-9DEF30167A88}"/>
              </a:ext>
            </a:extLst>
          </p:cNvPr>
          <p:cNvSpPr txBox="1"/>
          <p:nvPr/>
        </p:nvSpPr>
        <p:spPr>
          <a:xfrm>
            <a:off x="171357" y="4754558"/>
            <a:ext cx="295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B3FE0-96FF-47EB-87A0-523739139007}"/>
              </a:ext>
            </a:extLst>
          </p:cNvPr>
          <p:cNvSpPr txBox="1"/>
          <p:nvPr/>
        </p:nvSpPr>
        <p:spPr>
          <a:xfrm>
            <a:off x="7591517" y="5262075"/>
            <a:ext cx="161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bits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9A6D5-3E1C-440C-8792-B767750B5BE7}"/>
              </a:ext>
            </a:extLst>
          </p:cNvPr>
          <p:cNvSpPr txBox="1"/>
          <p:nvPr/>
        </p:nvSpPr>
        <p:spPr>
          <a:xfrm>
            <a:off x="9409035" y="6081333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bits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A4A717-FBAD-47E7-955B-9C142FEA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7" y="3462819"/>
            <a:ext cx="7505700" cy="13323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F4FEAA-7E00-4975-A5FD-D6777B2C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7" y="5197048"/>
            <a:ext cx="7162800" cy="476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72B6F7-C5DB-4C69-952F-0F5C48491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5956695"/>
            <a:ext cx="8820243" cy="6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EF92-77E3-40BC-AB88-C2BADFB9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6413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First and second Pulse with period = 2/B IN Frequency Domain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B324-D171-4E21-BE03-F52E07361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4" y="1714500"/>
            <a:ext cx="5540224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3B72C-2D5E-4A78-B06F-98D1351AC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94" y="1714500"/>
            <a:ext cx="5515208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D4538A03-3D98-4FCE-9791-1B0C35148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1100" y="6023768"/>
                <a:ext cx="10026650" cy="655637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rmAutofit fontScale="90000" lnSpcReduction="20000"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kern="1200" cap="all" spc="4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Nrz input null to null bandwidth is 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= 50khz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D4538A03-3D98-4FCE-9791-1B0C3514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6023768"/>
                <a:ext cx="10026650" cy="655637"/>
              </a:xfrm>
              <a:prstGeom prst="rect">
                <a:avLst/>
              </a:prstGeom>
              <a:blipFill>
                <a:blip r:embed="rId4"/>
                <a:stretch>
                  <a:fillRect l="-1945" t="-24074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388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A4D5-BD3E-4433-8695-278BF008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F002-069B-4ED7-9056-E573F93E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6" y="1894740"/>
            <a:ext cx="10026650" cy="3978275"/>
          </a:xfrm>
        </p:spPr>
        <p:txBody>
          <a:bodyPr/>
          <a:lstStyle/>
          <a:p>
            <a:r>
              <a:rPr lang="en-US" dirty="0"/>
              <a:t>Binary tree representation </a:t>
            </a:r>
          </a:p>
          <a:p>
            <a:pPr marL="0" indent="0">
              <a:buNone/>
            </a:pPr>
            <a:r>
              <a:rPr lang="en-US" dirty="0"/>
              <a:t>	Depth n</a:t>
            </a:r>
          </a:p>
          <a:p>
            <a:r>
              <a:rPr lang="en-US" dirty="0"/>
              <a:t>U1 = [X1+X2   X2]</a:t>
            </a:r>
          </a:p>
          <a:p>
            <a:r>
              <a:rPr lang="en-US" dirty="0"/>
              <a:t>U2 = [X3+X4   X4]</a:t>
            </a:r>
          </a:p>
          <a:p>
            <a:r>
              <a:rPr lang="en-US" dirty="0"/>
              <a:t>L = [U1 U2] </a:t>
            </a:r>
          </a:p>
          <a:p>
            <a:r>
              <a:rPr lang="en-US" dirty="0"/>
              <a:t>L= [X1+X2+X3+X4   X2+X4   X3+X4   X4]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0261F-7E99-46B7-8711-EF9D3F4D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775" y="2144712"/>
            <a:ext cx="5048250" cy="370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AEA22-14C2-4D49-88D7-DE77A1698821}"/>
              </a:ext>
            </a:extLst>
          </p:cNvPr>
          <p:cNvSpPr txBox="1"/>
          <p:nvPr/>
        </p:nvSpPr>
        <p:spPr>
          <a:xfrm>
            <a:off x="5417256" y="5124345"/>
            <a:ext cx="5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69DBC-BE3C-485C-9B2D-50FF52825441}"/>
              </a:ext>
            </a:extLst>
          </p:cNvPr>
          <p:cNvSpPr txBox="1"/>
          <p:nvPr/>
        </p:nvSpPr>
        <p:spPr>
          <a:xfrm>
            <a:off x="6808669" y="51527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D14ED-24FD-4587-9F9A-9FAE10F5E00E}"/>
              </a:ext>
            </a:extLst>
          </p:cNvPr>
          <p:cNvSpPr txBox="1"/>
          <p:nvPr/>
        </p:nvSpPr>
        <p:spPr>
          <a:xfrm>
            <a:off x="8217561" y="5194264"/>
            <a:ext cx="53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96C03-2836-4128-ADCB-58736E70C2B4}"/>
              </a:ext>
            </a:extLst>
          </p:cNvPr>
          <p:cNvSpPr txBox="1"/>
          <p:nvPr/>
        </p:nvSpPr>
        <p:spPr>
          <a:xfrm>
            <a:off x="9608974" y="5210525"/>
            <a:ext cx="40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5E52D-C08B-478A-8644-E161501AD830}"/>
              </a:ext>
            </a:extLst>
          </p:cNvPr>
          <p:cNvSpPr txBox="1"/>
          <p:nvPr/>
        </p:nvSpPr>
        <p:spPr>
          <a:xfrm>
            <a:off x="6273091" y="3883878"/>
            <a:ext cx="5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DCCD6-DC4C-4FDA-9F55-19BA6631C9CB}"/>
              </a:ext>
            </a:extLst>
          </p:cNvPr>
          <p:cNvSpPr txBox="1"/>
          <p:nvPr/>
        </p:nvSpPr>
        <p:spPr>
          <a:xfrm>
            <a:off x="8857567" y="3887123"/>
            <a:ext cx="751407" cy="36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85208-9D7D-488A-B9CF-6EA15D0628EE}"/>
              </a:ext>
            </a:extLst>
          </p:cNvPr>
          <p:cNvSpPr txBox="1"/>
          <p:nvPr/>
        </p:nvSpPr>
        <p:spPr>
          <a:xfrm>
            <a:off x="7681983" y="2381793"/>
            <a:ext cx="53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93814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41C-889E-4C24-9282-66A4274D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06" y="381231"/>
            <a:ext cx="10026650" cy="655637"/>
          </a:xfrm>
        </p:spPr>
        <p:txBody>
          <a:bodyPr/>
          <a:lstStyle/>
          <a:p>
            <a:r>
              <a:rPr lang="en-US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1E110-9B39-4EBC-9224-9547D1409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205" y="707625"/>
                <a:ext cx="8765837" cy="263925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/>
                  <a:t>: N*N matrix , Kronecker product of 2*2 kernel.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0" dirty="0"/>
                  <a:t>Binary tree representation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Depth 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0" dirty="0"/>
                  <a:t>= U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i="0" dirty="0"/>
                  <a:t> : evaluated on tree with u at bottom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0" dirty="0"/>
                  <a:t> at top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1E110-9B39-4EBC-9224-9547D1409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205" y="707625"/>
                <a:ext cx="8765837" cy="263925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BD71A4-84C4-4D04-B47D-1EB928A0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8" y="3363850"/>
            <a:ext cx="10821741" cy="257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D5CAB-121C-4953-81D1-C591D72A1EA8}"/>
              </a:ext>
            </a:extLst>
          </p:cNvPr>
          <p:cNvSpPr txBox="1"/>
          <p:nvPr/>
        </p:nvSpPr>
        <p:spPr>
          <a:xfrm>
            <a:off x="257175" y="2850898"/>
            <a:ext cx="2959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AADCB-D208-439E-B542-FB78753E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490" y="820127"/>
            <a:ext cx="2968702" cy="1386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98514-A39E-43FC-8AC6-1AA1CD57F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18" y="6276714"/>
            <a:ext cx="10821741" cy="400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5021E-1842-4373-874F-CC9BAEA7F611}"/>
              </a:ext>
            </a:extLst>
          </p:cNvPr>
          <p:cNvSpPr txBox="1"/>
          <p:nvPr/>
        </p:nvSpPr>
        <p:spPr>
          <a:xfrm>
            <a:off x="8956537" y="3025511"/>
            <a:ext cx="277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7ADF0-5B0E-4010-BB63-AB3876247A61}"/>
              </a:ext>
            </a:extLst>
          </p:cNvPr>
          <p:cNvSpPr txBox="1"/>
          <p:nvPr/>
        </p:nvSpPr>
        <p:spPr>
          <a:xfrm>
            <a:off x="9096653" y="5907382"/>
            <a:ext cx="277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Encoded bits</a:t>
            </a:r>
          </a:p>
        </p:txBody>
      </p:sp>
    </p:spTree>
    <p:extLst>
      <p:ext uri="{BB962C8B-B14F-4D97-AF65-F5344CB8AC3E}">
        <p14:creationId xmlns:p14="http://schemas.microsoft.com/office/powerpoint/2010/main" val="1998748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1F81-60F4-4E8F-B775-4AF99860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4" y="593988"/>
            <a:ext cx="10026650" cy="655637"/>
          </a:xfrm>
        </p:spPr>
        <p:txBody>
          <a:bodyPr/>
          <a:lstStyle/>
          <a:p>
            <a:r>
              <a:rPr lang="en-US" dirty="0"/>
              <a:t>BSC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83E1-6696-4E09-B6DF-F92D684C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1506615"/>
            <a:ext cx="10026650" cy="1405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the sample sequence passing through the channel.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generates the output sample sequence based on the Independent channel and parameter.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31ABB-A4D8-4A87-833B-E4114264FA87}"/>
              </a:ext>
            </a:extLst>
          </p:cNvPr>
          <p:cNvSpPr txBox="1"/>
          <p:nvPr/>
        </p:nvSpPr>
        <p:spPr>
          <a:xfrm>
            <a:off x="759904" y="2968812"/>
            <a:ext cx="358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in MATLAB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BBFFF-C0D8-4A4D-A4FD-5CAF65CBE4E2}"/>
              </a:ext>
            </a:extLst>
          </p:cNvPr>
          <p:cNvSpPr txBox="1"/>
          <p:nvPr/>
        </p:nvSpPr>
        <p:spPr>
          <a:xfrm>
            <a:off x="1082675" y="3489079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p =0.5 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DA948-FD75-440F-A3A8-0584015F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5566253"/>
            <a:ext cx="11525249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953A9-25AF-41EB-8B57-405811F4CCEC}"/>
              </a:ext>
            </a:extLst>
          </p:cNvPr>
          <p:cNvSpPr txBox="1"/>
          <p:nvPr/>
        </p:nvSpPr>
        <p:spPr>
          <a:xfrm>
            <a:off x="333375" y="5166719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bits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F75590-76B2-4C88-A22A-20233ADB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6" y="4459919"/>
            <a:ext cx="11525249" cy="504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FD138-EF42-47EE-9E97-F0DAB3B716D8}"/>
              </a:ext>
            </a:extLst>
          </p:cNvPr>
          <p:cNvSpPr txBox="1"/>
          <p:nvPr/>
        </p:nvSpPr>
        <p:spPr>
          <a:xfrm>
            <a:off x="333375" y="4002874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Effect</a:t>
            </a:r>
          </a:p>
        </p:txBody>
      </p:sp>
    </p:spTree>
    <p:extLst>
      <p:ext uri="{BB962C8B-B14F-4D97-AF65-F5344CB8AC3E}">
        <p14:creationId xmlns:p14="http://schemas.microsoft.com/office/powerpoint/2010/main" val="171047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7B82-D939-4F37-A2AE-4BD85E2B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18" y="93766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band-limited channel with bandwidth B = 100 kHz.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1ACE-784B-4FED-98C5-A0D5F5A5B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600" y="2491410"/>
            <a:ext cx="5499046" cy="3428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D785F-E713-4577-85E4-341613BC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72" y="2491410"/>
            <a:ext cx="5603920" cy="34289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2B5630-AE8E-4882-BFAC-D245B9238802}"/>
              </a:ext>
            </a:extLst>
          </p:cNvPr>
          <p:cNvSpPr txBox="1">
            <a:spLocks/>
          </p:cNvSpPr>
          <p:nvPr/>
        </p:nvSpPr>
        <p:spPr>
          <a:xfrm>
            <a:off x="1062353" y="6012657"/>
            <a:ext cx="10423914" cy="48974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In time domain                                                          In 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205776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C831-4772-4A4F-BA0B-B3B3E9FE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and second square after the channel in time and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F798-A603-4C9E-8B35-2E318503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36" y="6139657"/>
            <a:ext cx="10423914" cy="489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In time domain                                                          In 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CDBB7-D9ED-40C8-BF88-9D137441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67037"/>
            <a:ext cx="3726295" cy="287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CF44D-E41B-4263-85E5-2274BD7B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026" y="2967037"/>
            <a:ext cx="3482974" cy="2889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5E54A-5AC8-41D7-93FB-F8C28A065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325" y="2967036"/>
            <a:ext cx="3421874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0C0D-44AF-40C5-98E9-F157D482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683419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Showing the two plots the first square pulse before it passes through the channel, and one after in time domain.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EA85-2440-4509-91E9-EB9E4E2C5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6057900"/>
            <a:ext cx="10026650" cy="371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Before the channel                                                       After the channel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4E095-BE89-4E31-AD96-85DF404D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298700"/>
            <a:ext cx="4337081" cy="364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6F4C7-4706-4884-8B02-80A96E91A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29" y="2298700"/>
            <a:ext cx="4716413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172-F598-415B-B812-0270FE82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Raised cosine: Limited in frequency and unlimited in time (ß = 1).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13700-3658-4379-8BB7-D96D8C19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060576"/>
            <a:ext cx="4934047" cy="3893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EAC4F-CEDC-4C38-A2F2-8C9817A3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230" y="2060576"/>
            <a:ext cx="4518914" cy="39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8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E2FD-F8D2-4BA7-85F6-ABEA4C0E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delta for shifting the signal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2AE43-EED9-4F2E-9826-575959A8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752600"/>
            <a:ext cx="4676775" cy="3952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AEEE7-4D7D-497D-97A2-620B375B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1752600"/>
            <a:ext cx="48196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745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F3138"/>
      </a:dk2>
      <a:lt2>
        <a:srgbClr val="E2E8E2"/>
      </a:lt2>
      <a:accent1>
        <a:srgbClr val="BE4DC3"/>
      </a:accent1>
      <a:accent2>
        <a:srgbClr val="7B3BB1"/>
      </a:accent2>
      <a:accent3>
        <a:srgbClr val="5B4DC3"/>
      </a:accent3>
      <a:accent4>
        <a:srgbClr val="3B5EB1"/>
      </a:accent4>
      <a:accent5>
        <a:srgbClr val="4DA1C3"/>
      </a:accent5>
      <a:accent6>
        <a:srgbClr val="3BB1A2"/>
      </a:accent6>
      <a:hlink>
        <a:srgbClr val="3F85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1187</Words>
  <Application>Microsoft Office PowerPoint</Application>
  <PresentationFormat>Widescreen</PresentationFormat>
  <Paragraphs>210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Avenir Next LT Pro Light</vt:lpstr>
      <vt:lpstr>Cambria Math</vt:lpstr>
      <vt:lpstr>Rockwell Nova Light</vt:lpstr>
      <vt:lpstr>Wingdings</vt:lpstr>
      <vt:lpstr>LeafVTI</vt:lpstr>
      <vt:lpstr>PowerPoint Presentation</vt:lpstr>
      <vt:lpstr>Generating First and second Pulse with period = 2/B IN TIME Domain</vt:lpstr>
      <vt:lpstr>PowerPoint Presentation</vt:lpstr>
      <vt:lpstr>Generating First and second Pulse with period = 2/B IN Frequency Domain</vt:lpstr>
      <vt:lpstr>band-limited channel with bandwidth B = 100 kHz.</vt:lpstr>
      <vt:lpstr>First and second square after the channel in time and frequency domain</vt:lpstr>
      <vt:lpstr>Showing the two plots the first square pulse before it passes through the channel, and one after in time domain.</vt:lpstr>
      <vt:lpstr>Raised cosine: Limited in frequency and unlimited in time (ß = 1). </vt:lpstr>
      <vt:lpstr>generating delta for shifting the signal</vt:lpstr>
      <vt:lpstr>Shifting </vt:lpstr>
      <vt:lpstr>Output from the channel</vt:lpstr>
      <vt:lpstr>generating RANDOM BITS</vt:lpstr>
      <vt:lpstr>after pulse shaper in time and frequency domain</vt:lpstr>
      <vt:lpstr>Output from channel</vt:lpstr>
      <vt:lpstr>compute BER </vt:lpstr>
      <vt:lpstr> adding AWGN (N_o = 10) </vt:lpstr>
      <vt:lpstr>out of deltas + AWGN channel</vt:lpstr>
      <vt:lpstr>Compute BER with AWGN</vt:lpstr>
      <vt:lpstr>PowerPoint Presentation</vt:lpstr>
      <vt:lpstr>Steps of process</vt:lpstr>
      <vt:lpstr>Generate transmitted symbols </vt:lpstr>
      <vt:lpstr>PowerPoint Presentation</vt:lpstr>
      <vt:lpstr>Add effect of AWGN channel</vt:lpstr>
      <vt:lpstr>Estimate transmitted signal</vt:lpstr>
      <vt:lpstr>PowerPoint Presentation</vt:lpstr>
      <vt:lpstr>Repetition Code</vt:lpstr>
      <vt:lpstr>Steps of process</vt:lpstr>
      <vt:lpstr>Generate information (transmitted) bits</vt:lpstr>
      <vt:lpstr>See effect of BSC channel</vt:lpstr>
      <vt:lpstr>Make decision for each bit to get received bits</vt:lpstr>
      <vt:lpstr>See effect of bit flipping probability on BER</vt:lpstr>
      <vt:lpstr>Convolutional code</vt:lpstr>
      <vt:lpstr>Steps of process</vt:lpstr>
      <vt:lpstr>Generate input bits</vt:lpstr>
      <vt:lpstr>See effect of BSC channel</vt:lpstr>
      <vt:lpstr>Compute BER</vt:lpstr>
      <vt:lpstr>Polar Code</vt:lpstr>
      <vt:lpstr>Steps of process</vt:lpstr>
      <vt:lpstr>Generate input bits</vt:lpstr>
      <vt:lpstr>encoder</vt:lpstr>
      <vt:lpstr>encoder</vt:lpstr>
      <vt:lpstr>BSC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hager montaser</dc:creator>
  <cp:lastModifiedBy>Mahmoud  Kamal</cp:lastModifiedBy>
  <cp:revision>14</cp:revision>
  <dcterms:created xsi:type="dcterms:W3CDTF">2021-01-13T01:58:34Z</dcterms:created>
  <dcterms:modified xsi:type="dcterms:W3CDTF">2021-01-13T12:46:54Z</dcterms:modified>
</cp:coreProperties>
</file>