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44"/>
  </p:notesMasterIdLst>
  <p:sldIdLst>
    <p:sldId id="256" r:id="rId2"/>
    <p:sldId id="257" r:id="rId3"/>
    <p:sldId id="299" r:id="rId4"/>
    <p:sldId id="261" r:id="rId5"/>
    <p:sldId id="301" r:id="rId6"/>
    <p:sldId id="262" r:id="rId7"/>
    <p:sldId id="263" r:id="rId8"/>
    <p:sldId id="259" r:id="rId9"/>
    <p:sldId id="260" r:id="rId10"/>
    <p:sldId id="267" r:id="rId11"/>
    <p:sldId id="284" r:id="rId12"/>
    <p:sldId id="286" r:id="rId13"/>
    <p:sldId id="287" r:id="rId14"/>
    <p:sldId id="288" r:id="rId15"/>
    <p:sldId id="289" r:id="rId16"/>
    <p:sldId id="292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7" r:id="rId26"/>
    <p:sldId id="279" r:id="rId27"/>
    <p:sldId id="275" r:id="rId28"/>
    <p:sldId id="278" r:id="rId29"/>
    <p:sldId id="280" r:id="rId30"/>
    <p:sldId id="281" r:id="rId31"/>
    <p:sldId id="282" r:id="rId32"/>
    <p:sldId id="283" r:id="rId33"/>
    <p:sldId id="258" r:id="rId34"/>
    <p:sldId id="293" r:id="rId35"/>
    <p:sldId id="297" r:id="rId36"/>
    <p:sldId id="295" r:id="rId37"/>
    <p:sldId id="298" r:id="rId38"/>
    <p:sldId id="296" r:id="rId39"/>
    <p:sldId id="294" r:id="rId40"/>
    <p:sldId id="290" r:id="rId41"/>
    <p:sldId id="302" r:id="rId42"/>
    <p:sldId id="29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AA750F-0943-41BA-5886-2ADF06A46AFA}" name="Ulzii Luvsanbat" initials="UL" userId="S::batul@microsoft.com::461a6c7a-a1ad-4ae2-8a42-e502e6d5a4f6" providerId="AD"/>
  <p188:author id="{42F7FA16-534D-F843-0893-3B718C42B698}" name="Casey Carter" initials="" userId="cacarter@microsoft.com" providerId="O365"/>
  <p188:author id="{AD4D1B80-A400-7650-2E39-C77BF99CE649}" name="Casey Carter" initials="CC" userId="S::cacarter@microsoft.com::841eb6e3-a866-44bc-b107-047960fc9c18" providerId="AD"/>
  <p188:author id="{534279A1-F916-21FA-819E-E159286516E5}" name="Stephan T. Lavavej" initials="STL" userId="S::stl@microsoft.com::596a4212-26a0-4d2b-8777-becf6db79d4b" providerId="AD"/>
  <p188:author id="{9B4F34A6-8308-D383-F3E5-2356A7E483C2}" name="Mahmoud Saleh" initials="MS" userId="S::msaleh@microsoft.com::bea78a7f-0732-4b15-84ad-6d696c641ed5" providerId="AD"/>
  <p188:author id="{C7E006DA-BD61-C0EA-F82C-C879F55B74E4}" name="Billy O'Neal (VC LIBS)" initials="BL" userId="S::bion@microsoft.com::df08483c-0338-4556-9319-ea24422b4c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6CED8-A13C-4295-8F6A-E68251AE019A}" v="4" dt="2020-04-26T09:11:02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59125" autoAdjust="0"/>
  </p:normalViewPr>
  <p:slideViewPr>
    <p:cSldViewPr snapToGrid="0">
      <p:cViewPr varScale="1">
        <p:scale>
          <a:sx n="70" d="100"/>
          <a:sy n="70" d="100"/>
        </p:scale>
        <p:origin x="1356" y="72"/>
      </p:cViewPr>
      <p:guideLst/>
    </p:cSldViewPr>
  </p:slideViewPr>
  <p:outlineViewPr>
    <p:cViewPr>
      <p:scale>
        <a:sx n="33" d="100"/>
        <a:sy n="33" d="100"/>
      </p:scale>
      <p:origin x="0" y="-14346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64" Type="http://schemas.microsoft.com/office/2018/10/relationships/authors" Target="author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moud Gouda" userId="d46e261ac09a8475" providerId="LiveId" clId="{4C56F2BC-D03E-46F2-80CD-FCC29FCD1911}"/>
    <pc:docChg chg="custSel modSld">
      <pc:chgData name="Mahmoud Gouda" userId="d46e261ac09a8475" providerId="LiveId" clId="{4C56F2BC-D03E-46F2-80CD-FCC29FCD1911}" dt="2020-04-26T09:10:48.995" v="63" actId="368"/>
      <pc:docMkLst>
        <pc:docMk/>
      </pc:docMkLst>
      <pc:sldChg chg="modNotes">
        <pc:chgData name="Mahmoud Gouda" userId="d46e261ac09a8475" providerId="LiveId" clId="{4C56F2BC-D03E-46F2-80CD-FCC29FCD1911}" dt="2020-04-26T09:10:48.828" v="1" actId="368"/>
        <pc:sldMkLst>
          <pc:docMk/>
          <pc:sldMk cId="2579887719" sldId="256"/>
        </pc:sldMkLst>
      </pc:sldChg>
      <pc:sldChg chg="modNotes">
        <pc:chgData name="Mahmoud Gouda" userId="d46e261ac09a8475" providerId="LiveId" clId="{4C56F2BC-D03E-46F2-80CD-FCC29FCD1911}" dt="2020-04-26T09:10:48.834" v="3" actId="368"/>
        <pc:sldMkLst>
          <pc:docMk/>
          <pc:sldMk cId="3426848962" sldId="257"/>
        </pc:sldMkLst>
      </pc:sldChg>
      <pc:sldChg chg="modNotes">
        <pc:chgData name="Mahmoud Gouda" userId="d46e261ac09a8475" providerId="LiveId" clId="{4C56F2BC-D03E-46F2-80CD-FCC29FCD1911}" dt="2020-04-26T09:10:48.961" v="51" actId="368"/>
        <pc:sldMkLst>
          <pc:docMk/>
          <pc:sldMk cId="3439274317" sldId="258"/>
        </pc:sldMkLst>
      </pc:sldChg>
      <pc:sldChg chg="modNotes">
        <pc:chgData name="Mahmoud Gouda" userId="d46e261ac09a8475" providerId="LiveId" clId="{4C56F2BC-D03E-46F2-80CD-FCC29FCD1911}" dt="2020-04-26T09:10:48.865" v="15" actId="368"/>
        <pc:sldMkLst>
          <pc:docMk/>
          <pc:sldMk cId="4079612791" sldId="259"/>
        </pc:sldMkLst>
      </pc:sldChg>
      <pc:sldChg chg="modNotes">
        <pc:chgData name="Mahmoud Gouda" userId="d46e261ac09a8475" providerId="LiveId" clId="{4C56F2BC-D03E-46F2-80CD-FCC29FCD1911}" dt="2020-04-26T09:10:48.870" v="17" actId="368"/>
        <pc:sldMkLst>
          <pc:docMk/>
          <pc:sldMk cId="4094980972" sldId="260"/>
        </pc:sldMkLst>
      </pc:sldChg>
      <pc:sldChg chg="modNotes">
        <pc:chgData name="Mahmoud Gouda" userId="d46e261ac09a8475" providerId="LiveId" clId="{4C56F2BC-D03E-46F2-80CD-FCC29FCD1911}" dt="2020-04-26T09:10:48.845" v="7" actId="368"/>
        <pc:sldMkLst>
          <pc:docMk/>
          <pc:sldMk cId="1377134669" sldId="261"/>
        </pc:sldMkLst>
      </pc:sldChg>
      <pc:sldChg chg="modNotes">
        <pc:chgData name="Mahmoud Gouda" userId="d46e261ac09a8475" providerId="LiveId" clId="{4C56F2BC-D03E-46F2-80CD-FCC29FCD1911}" dt="2020-04-26T09:10:48.855" v="11" actId="368"/>
        <pc:sldMkLst>
          <pc:docMk/>
          <pc:sldMk cId="1067419096" sldId="262"/>
        </pc:sldMkLst>
      </pc:sldChg>
      <pc:sldChg chg="modNotes">
        <pc:chgData name="Mahmoud Gouda" userId="d46e261ac09a8475" providerId="LiveId" clId="{4C56F2BC-D03E-46F2-80CD-FCC29FCD1911}" dt="2020-04-26T09:10:48.860" v="13" actId="368"/>
        <pc:sldMkLst>
          <pc:docMk/>
          <pc:sldMk cId="1864930049" sldId="263"/>
        </pc:sldMkLst>
      </pc:sldChg>
      <pc:sldChg chg="modNotes">
        <pc:chgData name="Mahmoud Gouda" userId="d46e261ac09a8475" providerId="LiveId" clId="{4C56F2BC-D03E-46F2-80CD-FCC29FCD1911}" dt="2020-04-26T09:10:48.875" v="19" actId="368"/>
        <pc:sldMkLst>
          <pc:docMk/>
          <pc:sldMk cId="2581900089" sldId="267"/>
        </pc:sldMkLst>
      </pc:sldChg>
      <pc:sldChg chg="modNotes">
        <pc:chgData name="Mahmoud Gouda" userId="d46e261ac09a8475" providerId="LiveId" clId="{4C56F2BC-D03E-46F2-80CD-FCC29FCD1911}" dt="2020-04-26T09:10:48.912" v="33" actId="368"/>
        <pc:sldMkLst>
          <pc:docMk/>
          <pc:sldMk cId="2012286399" sldId="268"/>
        </pc:sldMkLst>
      </pc:sldChg>
      <pc:sldChg chg="modNotes">
        <pc:chgData name="Mahmoud Gouda" userId="d46e261ac09a8475" providerId="LiveId" clId="{4C56F2BC-D03E-46F2-80CD-FCC29FCD1911}" dt="2020-04-26T09:10:48.917" v="35" actId="368"/>
        <pc:sldMkLst>
          <pc:docMk/>
          <pc:sldMk cId="458151573" sldId="269"/>
        </pc:sldMkLst>
      </pc:sldChg>
      <pc:sldChg chg="modNotes">
        <pc:chgData name="Mahmoud Gouda" userId="d46e261ac09a8475" providerId="LiveId" clId="{4C56F2BC-D03E-46F2-80CD-FCC29FCD1911}" dt="2020-04-26T09:10:48.922" v="37" actId="368"/>
        <pc:sldMkLst>
          <pc:docMk/>
          <pc:sldMk cId="2055499777" sldId="270"/>
        </pc:sldMkLst>
      </pc:sldChg>
      <pc:sldChg chg="modNotes">
        <pc:chgData name="Mahmoud Gouda" userId="d46e261ac09a8475" providerId="LiveId" clId="{4C56F2BC-D03E-46F2-80CD-FCC29FCD1911}" dt="2020-04-26T09:10:48.928" v="39" actId="368"/>
        <pc:sldMkLst>
          <pc:docMk/>
          <pc:sldMk cId="951371508" sldId="272"/>
        </pc:sldMkLst>
      </pc:sldChg>
      <pc:sldChg chg="modNotes">
        <pc:chgData name="Mahmoud Gouda" userId="d46e261ac09a8475" providerId="LiveId" clId="{4C56F2BC-D03E-46F2-80CD-FCC29FCD1911}" dt="2020-04-26T09:10:48.934" v="41" actId="368"/>
        <pc:sldMkLst>
          <pc:docMk/>
          <pc:sldMk cId="368165090" sldId="274"/>
        </pc:sldMkLst>
      </pc:sldChg>
      <pc:sldChg chg="modNotes">
        <pc:chgData name="Mahmoud Gouda" userId="d46e261ac09a8475" providerId="LiveId" clId="{4C56F2BC-D03E-46F2-80CD-FCC29FCD1911}" dt="2020-04-26T09:10:48.944" v="45" actId="368"/>
        <pc:sldMkLst>
          <pc:docMk/>
          <pc:sldMk cId="1238693466" sldId="275"/>
        </pc:sldMkLst>
      </pc:sldChg>
      <pc:sldChg chg="modNotes">
        <pc:chgData name="Mahmoud Gouda" userId="d46e261ac09a8475" providerId="LiveId" clId="{4C56F2BC-D03E-46F2-80CD-FCC29FCD1911}" dt="2020-04-26T09:10:48.939" v="43" actId="368"/>
        <pc:sldMkLst>
          <pc:docMk/>
          <pc:sldMk cId="2720813196" sldId="277"/>
        </pc:sldMkLst>
      </pc:sldChg>
      <pc:sldChg chg="modNotes">
        <pc:chgData name="Mahmoud Gouda" userId="d46e261ac09a8475" providerId="LiveId" clId="{4C56F2BC-D03E-46F2-80CD-FCC29FCD1911}" dt="2020-04-26T09:10:48.951" v="47" actId="368"/>
        <pc:sldMkLst>
          <pc:docMk/>
          <pc:sldMk cId="101242370" sldId="280"/>
        </pc:sldMkLst>
      </pc:sldChg>
      <pc:sldChg chg="modNotes">
        <pc:chgData name="Mahmoud Gouda" userId="d46e261ac09a8475" providerId="LiveId" clId="{4C56F2BC-D03E-46F2-80CD-FCC29FCD1911}" dt="2020-04-26T09:10:48.956" v="49" actId="368"/>
        <pc:sldMkLst>
          <pc:docMk/>
          <pc:sldMk cId="4199031774" sldId="282"/>
        </pc:sldMkLst>
      </pc:sldChg>
      <pc:sldChg chg="modNotes">
        <pc:chgData name="Mahmoud Gouda" userId="d46e261ac09a8475" providerId="LiveId" clId="{4C56F2BC-D03E-46F2-80CD-FCC29FCD1911}" dt="2020-04-26T09:10:48.880" v="21" actId="368"/>
        <pc:sldMkLst>
          <pc:docMk/>
          <pc:sldMk cId="815988244" sldId="284"/>
        </pc:sldMkLst>
      </pc:sldChg>
      <pc:sldChg chg="modNotes">
        <pc:chgData name="Mahmoud Gouda" userId="d46e261ac09a8475" providerId="LiveId" clId="{4C56F2BC-D03E-46F2-80CD-FCC29FCD1911}" dt="2020-04-26T09:10:48.885" v="23" actId="368"/>
        <pc:sldMkLst>
          <pc:docMk/>
          <pc:sldMk cId="4006223099" sldId="286"/>
        </pc:sldMkLst>
      </pc:sldChg>
      <pc:sldChg chg="modNotes">
        <pc:chgData name="Mahmoud Gouda" userId="d46e261ac09a8475" providerId="LiveId" clId="{4C56F2BC-D03E-46F2-80CD-FCC29FCD1911}" dt="2020-04-26T09:10:48.889" v="25" actId="368"/>
        <pc:sldMkLst>
          <pc:docMk/>
          <pc:sldMk cId="2575427060" sldId="287"/>
        </pc:sldMkLst>
      </pc:sldChg>
      <pc:sldChg chg="modNotes">
        <pc:chgData name="Mahmoud Gouda" userId="d46e261ac09a8475" providerId="LiveId" clId="{4C56F2BC-D03E-46F2-80CD-FCC29FCD1911}" dt="2020-04-26T09:10:48.895" v="27" actId="368"/>
        <pc:sldMkLst>
          <pc:docMk/>
          <pc:sldMk cId="3352284599" sldId="288"/>
        </pc:sldMkLst>
      </pc:sldChg>
      <pc:sldChg chg="modNotes">
        <pc:chgData name="Mahmoud Gouda" userId="d46e261ac09a8475" providerId="LiveId" clId="{4C56F2BC-D03E-46F2-80CD-FCC29FCD1911}" dt="2020-04-26T09:10:48.902" v="29" actId="368"/>
        <pc:sldMkLst>
          <pc:docMk/>
          <pc:sldMk cId="1065701332" sldId="289"/>
        </pc:sldMkLst>
      </pc:sldChg>
      <pc:sldChg chg="modNotes">
        <pc:chgData name="Mahmoud Gouda" userId="d46e261ac09a8475" providerId="LiveId" clId="{4C56F2BC-D03E-46F2-80CD-FCC29FCD1911}" dt="2020-04-26T09:10:48.984" v="59" actId="368"/>
        <pc:sldMkLst>
          <pc:docMk/>
          <pc:sldMk cId="3747011622" sldId="290"/>
        </pc:sldMkLst>
      </pc:sldChg>
      <pc:sldChg chg="modNotes">
        <pc:chgData name="Mahmoud Gouda" userId="d46e261ac09a8475" providerId="LiveId" clId="{4C56F2BC-D03E-46F2-80CD-FCC29FCD1911}" dt="2020-04-26T09:10:48.995" v="63" actId="368"/>
        <pc:sldMkLst>
          <pc:docMk/>
          <pc:sldMk cId="2342175603" sldId="291"/>
        </pc:sldMkLst>
      </pc:sldChg>
      <pc:sldChg chg="modNotes">
        <pc:chgData name="Mahmoud Gouda" userId="d46e261ac09a8475" providerId="LiveId" clId="{4C56F2BC-D03E-46F2-80CD-FCC29FCD1911}" dt="2020-04-26T09:10:48.907" v="31" actId="368"/>
        <pc:sldMkLst>
          <pc:docMk/>
          <pc:sldMk cId="665268216" sldId="292"/>
        </pc:sldMkLst>
      </pc:sldChg>
      <pc:sldChg chg="modNotes">
        <pc:chgData name="Mahmoud Gouda" userId="d46e261ac09a8475" providerId="LiveId" clId="{4C56F2BC-D03E-46F2-80CD-FCC29FCD1911}" dt="2020-04-26T09:10:48.978" v="57" actId="368"/>
        <pc:sldMkLst>
          <pc:docMk/>
          <pc:sldMk cId="2240987313" sldId="296"/>
        </pc:sldMkLst>
      </pc:sldChg>
      <pc:sldChg chg="modNotes">
        <pc:chgData name="Mahmoud Gouda" userId="d46e261ac09a8475" providerId="LiveId" clId="{4C56F2BC-D03E-46F2-80CD-FCC29FCD1911}" dt="2020-04-26T09:10:48.967" v="53" actId="368"/>
        <pc:sldMkLst>
          <pc:docMk/>
          <pc:sldMk cId="3248469327" sldId="297"/>
        </pc:sldMkLst>
      </pc:sldChg>
      <pc:sldChg chg="modNotes">
        <pc:chgData name="Mahmoud Gouda" userId="d46e261ac09a8475" providerId="LiveId" clId="{4C56F2BC-D03E-46F2-80CD-FCC29FCD1911}" dt="2020-04-26T09:10:48.973" v="55" actId="368"/>
        <pc:sldMkLst>
          <pc:docMk/>
          <pc:sldMk cId="3221108679" sldId="298"/>
        </pc:sldMkLst>
      </pc:sldChg>
      <pc:sldChg chg="modNotes">
        <pc:chgData name="Mahmoud Gouda" userId="d46e261ac09a8475" providerId="LiveId" clId="{4C56F2BC-D03E-46F2-80CD-FCC29FCD1911}" dt="2020-04-26T09:10:48.840" v="5" actId="368"/>
        <pc:sldMkLst>
          <pc:docMk/>
          <pc:sldMk cId="1260657585" sldId="299"/>
        </pc:sldMkLst>
      </pc:sldChg>
      <pc:sldChg chg="modNotes">
        <pc:chgData name="Mahmoud Gouda" userId="d46e261ac09a8475" providerId="LiveId" clId="{4C56F2BC-D03E-46F2-80CD-FCC29FCD1911}" dt="2020-04-26T09:10:48.850" v="9" actId="368"/>
        <pc:sldMkLst>
          <pc:docMk/>
          <pc:sldMk cId="3652571247" sldId="301"/>
        </pc:sldMkLst>
      </pc:sldChg>
      <pc:sldChg chg="modNotes">
        <pc:chgData name="Mahmoud Gouda" userId="d46e261ac09a8475" providerId="LiveId" clId="{4C56F2BC-D03E-46F2-80CD-FCC29FCD1911}" dt="2020-04-26T09:10:48.989" v="61" actId="368"/>
        <pc:sldMkLst>
          <pc:docMk/>
          <pc:sldMk cId="2406441619" sldId="30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.sharepoint.com/teams/DD_VC/Shared%20Documents/STL/statu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STL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"/>
          <c:order val="3"/>
          <c:spPr>
            <a:ln w="28575" cap="rnd">
              <a:solidFill>
                <a:srgbClr val="FF0000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[0]!Bugs</c:f>
              <c:numCache>
                <c:formatCode>General</c:formatCode>
                <c:ptCount val="148"/>
                <c:pt idx="0">
                  <c:v>247</c:v>
                </c:pt>
                <c:pt idx="1">
                  <c:v>246</c:v>
                </c:pt>
                <c:pt idx="2">
                  <c:v>249</c:v>
                </c:pt>
                <c:pt idx="3">
                  <c:v>247</c:v>
                </c:pt>
                <c:pt idx="4">
                  <c:v>251</c:v>
                </c:pt>
                <c:pt idx="5">
                  <c:v>254</c:v>
                </c:pt>
                <c:pt idx="6">
                  <c:v>257</c:v>
                </c:pt>
                <c:pt idx="7">
                  <c:v>261</c:v>
                </c:pt>
                <c:pt idx="8">
                  <c:v>263</c:v>
                </c:pt>
                <c:pt idx="9">
                  <c:v>263</c:v>
                </c:pt>
                <c:pt idx="10">
                  <c:v>267</c:v>
                </c:pt>
                <c:pt idx="11">
                  <c:v>266</c:v>
                </c:pt>
                <c:pt idx="12">
                  <c:v>271</c:v>
                </c:pt>
                <c:pt idx="13">
                  <c:v>274</c:v>
                </c:pt>
                <c:pt idx="14">
                  <c:v>278</c:v>
                </c:pt>
                <c:pt idx="15">
                  <c:v>279</c:v>
                </c:pt>
                <c:pt idx="16">
                  <c:v>279</c:v>
                </c:pt>
                <c:pt idx="17">
                  <c:v>281</c:v>
                </c:pt>
                <c:pt idx="18">
                  <c:v>282</c:v>
                </c:pt>
                <c:pt idx="19">
                  <c:v>284</c:v>
                </c:pt>
                <c:pt idx="20">
                  <c:v>285</c:v>
                </c:pt>
                <c:pt idx="21">
                  <c:v>283</c:v>
                </c:pt>
                <c:pt idx="22">
                  <c:v>284</c:v>
                </c:pt>
                <c:pt idx="23">
                  <c:v>285</c:v>
                </c:pt>
                <c:pt idx="24">
                  <c:v>291</c:v>
                </c:pt>
                <c:pt idx="25">
                  <c:v>288</c:v>
                </c:pt>
                <c:pt idx="26">
                  <c:v>289</c:v>
                </c:pt>
                <c:pt idx="27">
                  <c:v>287</c:v>
                </c:pt>
                <c:pt idx="28">
                  <c:v>271</c:v>
                </c:pt>
                <c:pt idx="29">
                  <c:v>266</c:v>
                </c:pt>
                <c:pt idx="30">
                  <c:v>268</c:v>
                </c:pt>
                <c:pt idx="31">
                  <c:v>269</c:v>
                </c:pt>
                <c:pt idx="32">
                  <c:v>268</c:v>
                </c:pt>
                <c:pt idx="33">
                  <c:v>271</c:v>
                </c:pt>
                <c:pt idx="34">
                  <c:v>269</c:v>
                </c:pt>
                <c:pt idx="35">
                  <c:v>264</c:v>
                </c:pt>
                <c:pt idx="36">
                  <c:v>263</c:v>
                </c:pt>
                <c:pt idx="37">
                  <c:v>263</c:v>
                </c:pt>
                <c:pt idx="38">
                  <c:v>261</c:v>
                </c:pt>
                <c:pt idx="39">
                  <c:v>263</c:v>
                </c:pt>
                <c:pt idx="40">
                  <c:v>249</c:v>
                </c:pt>
                <c:pt idx="41">
                  <c:v>241</c:v>
                </c:pt>
                <c:pt idx="42">
                  <c:v>234</c:v>
                </c:pt>
                <c:pt idx="43">
                  <c:v>210</c:v>
                </c:pt>
                <c:pt idx="44">
                  <c:v>208</c:v>
                </c:pt>
                <c:pt idx="45">
                  <c:v>208</c:v>
                </c:pt>
                <c:pt idx="46">
                  <c:v>206</c:v>
                </c:pt>
                <c:pt idx="47">
                  <c:v>203</c:v>
                </c:pt>
                <c:pt idx="48">
                  <c:v>205</c:v>
                </c:pt>
                <c:pt idx="49">
                  <c:v>205</c:v>
                </c:pt>
                <c:pt idx="50">
                  <c:v>205</c:v>
                </c:pt>
                <c:pt idx="51">
                  <c:v>206</c:v>
                </c:pt>
                <c:pt idx="52">
                  <c:v>208</c:v>
                </c:pt>
                <c:pt idx="53">
                  <c:v>210</c:v>
                </c:pt>
                <c:pt idx="54">
                  <c:v>212</c:v>
                </c:pt>
                <c:pt idx="55">
                  <c:v>213</c:v>
                </c:pt>
                <c:pt idx="56">
                  <c:v>215</c:v>
                </c:pt>
                <c:pt idx="57">
                  <c:v>216</c:v>
                </c:pt>
                <c:pt idx="58">
                  <c:v>216</c:v>
                </c:pt>
                <c:pt idx="59">
                  <c:v>216</c:v>
                </c:pt>
                <c:pt idx="60">
                  <c:v>216</c:v>
                </c:pt>
                <c:pt idx="61">
                  <c:v>217</c:v>
                </c:pt>
                <c:pt idx="62">
                  <c:v>218</c:v>
                </c:pt>
                <c:pt idx="63">
                  <c:v>219</c:v>
                </c:pt>
                <c:pt idx="64">
                  <c:v>220</c:v>
                </c:pt>
                <c:pt idx="65">
                  <c:v>220</c:v>
                </c:pt>
                <c:pt idx="66">
                  <c:v>220</c:v>
                </c:pt>
                <c:pt idx="67">
                  <c:v>220</c:v>
                </c:pt>
                <c:pt idx="68">
                  <c:v>221</c:v>
                </c:pt>
                <c:pt idx="69">
                  <c:v>223</c:v>
                </c:pt>
                <c:pt idx="70">
                  <c:v>225</c:v>
                </c:pt>
                <c:pt idx="71">
                  <c:v>227</c:v>
                </c:pt>
                <c:pt idx="72">
                  <c:v>229</c:v>
                </c:pt>
                <c:pt idx="73">
                  <c:v>230</c:v>
                </c:pt>
                <c:pt idx="74">
                  <c:v>232</c:v>
                </c:pt>
                <c:pt idx="75">
                  <c:v>233</c:v>
                </c:pt>
                <c:pt idx="76">
                  <c:v>235</c:v>
                </c:pt>
                <c:pt idx="77">
                  <c:v>238</c:v>
                </c:pt>
                <c:pt idx="78">
                  <c:v>238</c:v>
                </c:pt>
                <c:pt idx="79">
                  <c:v>238</c:v>
                </c:pt>
                <c:pt idx="80">
                  <c:v>238</c:v>
                </c:pt>
                <c:pt idx="81">
                  <c:v>235</c:v>
                </c:pt>
                <c:pt idx="82">
                  <c:v>233</c:v>
                </c:pt>
                <c:pt idx="83">
                  <c:v>233</c:v>
                </c:pt>
                <c:pt idx="84">
                  <c:v>233</c:v>
                </c:pt>
                <c:pt idx="85">
                  <c:v>233</c:v>
                </c:pt>
                <c:pt idx="86">
                  <c:v>232</c:v>
                </c:pt>
                <c:pt idx="87">
                  <c:v>234</c:v>
                </c:pt>
                <c:pt idx="88">
                  <c:v>236</c:v>
                </c:pt>
                <c:pt idx="89">
                  <c:v>237</c:v>
                </c:pt>
                <c:pt idx="90">
                  <c:v>235</c:v>
                </c:pt>
                <c:pt idx="91">
                  <c:v>236</c:v>
                </c:pt>
                <c:pt idx="92">
                  <c:v>237</c:v>
                </c:pt>
                <c:pt idx="93">
                  <c:v>238</c:v>
                </c:pt>
                <c:pt idx="94">
                  <c:v>238</c:v>
                </c:pt>
                <c:pt idx="95">
                  <c:v>240</c:v>
                </c:pt>
                <c:pt idx="96">
                  <c:v>243</c:v>
                </c:pt>
                <c:pt idx="97">
                  <c:v>230</c:v>
                </c:pt>
                <c:pt idx="98">
                  <c:v>229</c:v>
                </c:pt>
                <c:pt idx="99">
                  <c:v>232</c:v>
                </c:pt>
                <c:pt idx="100">
                  <c:v>224</c:v>
                </c:pt>
                <c:pt idx="101">
                  <c:v>226</c:v>
                </c:pt>
                <c:pt idx="102">
                  <c:v>223</c:v>
                </c:pt>
                <c:pt idx="103">
                  <c:v>197</c:v>
                </c:pt>
                <c:pt idx="104">
                  <c:v>195</c:v>
                </c:pt>
                <c:pt idx="105">
                  <c:v>196</c:v>
                </c:pt>
                <c:pt idx="106">
                  <c:v>197</c:v>
                </c:pt>
                <c:pt idx="107">
                  <c:v>198</c:v>
                </c:pt>
                <c:pt idx="108">
                  <c:v>199</c:v>
                </c:pt>
                <c:pt idx="109">
                  <c:v>195</c:v>
                </c:pt>
                <c:pt idx="110">
                  <c:v>196</c:v>
                </c:pt>
                <c:pt idx="111">
                  <c:v>198</c:v>
                </c:pt>
                <c:pt idx="112">
                  <c:v>198</c:v>
                </c:pt>
                <c:pt idx="113">
                  <c:v>199</c:v>
                </c:pt>
                <c:pt idx="114">
                  <c:v>201</c:v>
                </c:pt>
                <c:pt idx="115">
                  <c:v>202</c:v>
                </c:pt>
                <c:pt idx="116">
                  <c:v>201</c:v>
                </c:pt>
                <c:pt idx="117">
                  <c:v>201</c:v>
                </c:pt>
                <c:pt idx="118">
                  <c:v>200</c:v>
                </c:pt>
                <c:pt idx="119">
                  <c:v>201</c:v>
                </c:pt>
                <c:pt idx="120">
                  <c:v>203</c:v>
                </c:pt>
                <c:pt idx="121">
                  <c:v>201</c:v>
                </c:pt>
                <c:pt idx="122">
                  <c:v>202</c:v>
                </c:pt>
                <c:pt idx="123">
                  <c:v>201</c:v>
                </c:pt>
                <c:pt idx="124">
                  <c:v>201</c:v>
                </c:pt>
                <c:pt idx="125">
                  <c:v>193</c:v>
                </c:pt>
                <c:pt idx="126">
                  <c:v>188</c:v>
                </c:pt>
                <c:pt idx="127">
                  <c:v>188</c:v>
                </c:pt>
                <c:pt idx="128">
                  <c:v>186</c:v>
                </c:pt>
                <c:pt idx="129">
                  <c:v>184</c:v>
                </c:pt>
                <c:pt idx="130">
                  <c:v>187</c:v>
                </c:pt>
                <c:pt idx="131">
                  <c:v>187</c:v>
                </c:pt>
                <c:pt idx="132">
                  <c:v>187</c:v>
                </c:pt>
                <c:pt idx="133">
                  <c:v>183</c:v>
                </c:pt>
                <c:pt idx="134">
                  <c:v>182</c:v>
                </c:pt>
                <c:pt idx="135">
                  <c:v>180</c:v>
                </c:pt>
                <c:pt idx="136">
                  <c:v>181</c:v>
                </c:pt>
                <c:pt idx="137">
                  <c:v>182</c:v>
                </c:pt>
                <c:pt idx="138">
                  <c:v>183</c:v>
                </c:pt>
                <c:pt idx="139">
                  <c:v>182</c:v>
                </c:pt>
                <c:pt idx="140">
                  <c:v>182</c:v>
                </c:pt>
                <c:pt idx="141">
                  <c:v>181</c:v>
                </c:pt>
                <c:pt idx="142">
                  <c:v>182</c:v>
                </c:pt>
                <c:pt idx="143">
                  <c:v>184</c:v>
                </c:pt>
                <c:pt idx="144">
                  <c:v>185</c:v>
                </c:pt>
                <c:pt idx="145">
                  <c:v>184</c:v>
                </c:pt>
                <c:pt idx="146">
                  <c:v>182</c:v>
                </c:pt>
                <c:pt idx="147">
                  <c:v>181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Bugs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[0]!Date</c15:sqref>
                        </c15:formulaRef>
                      </c:ext>
                    </c:extLst>
                    <c:numCache>
                      <c:formatCode>m/d/yyyy</c:formatCode>
                      <c:ptCount val="148"/>
                      <c:pt idx="0">
                        <c:v>42895</c:v>
                      </c:pt>
                      <c:pt idx="1">
                        <c:v>42902</c:v>
                      </c:pt>
                      <c:pt idx="2">
                        <c:v>42909</c:v>
                      </c:pt>
                      <c:pt idx="3">
                        <c:v>42916</c:v>
                      </c:pt>
                      <c:pt idx="4">
                        <c:v>42923</c:v>
                      </c:pt>
                      <c:pt idx="5">
                        <c:v>42930</c:v>
                      </c:pt>
                      <c:pt idx="6">
                        <c:v>42937</c:v>
                      </c:pt>
                      <c:pt idx="7">
                        <c:v>42944</c:v>
                      </c:pt>
                      <c:pt idx="8">
                        <c:v>42951</c:v>
                      </c:pt>
                      <c:pt idx="9">
                        <c:v>42958</c:v>
                      </c:pt>
                      <c:pt idx="10">
                        <c:v>42965</c:v>
                      </c:pt>
                      <c:pt idx="11">
                        <c:v>42972</c:v>
                      </c:pt>
                      <c:pt idx="12">
                        <c:v>42979</c:v>
                      </c:pt>
                      <c:pt idx="13">
                        <c:v>42986</c:v>
                      </c:pt>
                      <c:pt idx="14">
                        <c:v>42993</c:v>
                      </c:pt>
                      <c:pt idx="15">
                        <c:v>43000</c:v>
                      </c:pt>
                      <c:pt idx="16">
                        <c:v>43007</c:v>
                      </c:pt>
                      <c:pt idx="17">
                        <c:v>43014</c:v>
                      </c:pt>
                      <c:pt idx="18">
                        <c:v>43021</c:v>
                      </c:pt>
                      <c:pt idx="19">
                        <c:v>43028</c:v>
                      </c:pt>
                      <c:pt idx="20">
                        <c:v>43035</c:v>
                      </c:pt>
                      <c:pt idx="21">
                        <c:v>43042</c:v>
                      </c:pt>
                      <c:pt idx="22">
                        <c:v>43049</c:v>
                      </c:pt>
                      <c:pt idx="23">
                        <c:v>43056</c:v>
                      </c:pt>
                      <c:pt idx="24">
                        <c:v>43063</c:v>
                      </c:pt>
                      <c:pt idx="25">
                        <c:v>43070</c:v>
                      </c:pt>
                      <c:pt idx="26">
                        <c:v>43077</c:v>
                      </c:pt>
                      <c:pt idx="27">
                        <c:v>43084</c:v>
                      </c:pt>
                      <c:pt idx="28">
                        <c:v>43105</c:v>
                      </c:pt>
                      <c:pt idx="29">
                        <c:v>43112</c:v>
                      </c:pt>
                      <c:pt idx="30">
                        <c:v>43119</c:v>
                      </c:pt>
                      <c:pt idx="31">
                        <c:v>43126</c:v>
                      </c:pt>
                      <c:pt idx="32">
                        <c:v>43133</c:v>
                      </c:pt>
                      <c:pt idx="33">
                        <c:v>43140</c:v>
                      </c:pt>
                      <c:pt idx="34">
                        <c:v>43147</c:v>
                      </c:pt>
                      <c:pt idx="35">
                        <c:v>43154</c:v>
                      </c:pt>
                      <c:pt idx="36">
                        <c:v>43161</c:v>
                      </c:pt>
                      <c:pt idx="37">
                        <c:v>43168</c:v>
                      </c:pt>
                      <c:pt idx="38">
                        <c:v>43175</c:v>
                      </c:pt>
                      <c:pt idx="39">
                        <c:v>43182</c:v>
                      </c:pt>
                      <c:pt idx="40">
                        <c:v>43189</c:v>
                      </c:pt>
                      <c:pt idx="41">
                        <c:v>43196</c:v>
                      </c:pt>
                      <c:pt idx="42">
                        <c:v>43203</c:v>
                      </c:pt>
                      <c:pt idx="43">
                        <c:v>43210</c:v>
                      </c:pt>
                      <c:pt idx="44">
                        <c:v>43217</c:v>
                      </c:pt>
                      <c:pt idx="45">
                        <c:v>43224</c:v>
                      </c:pt>
                      <c:pt idx="46">
                        <c:v>43231</c:v>
                      </c:pt>
                      <c:pt idx="47">
                        <c:v>43238</c:v>
                      </c:pt>
                      <c:pt idx="48">
                        <c:v>43245</c:v>
                      </c:pt>
                      <c:pt idx="49">
                        <c:v>43252</c:v>
                      </c:pt>
                      <c:pt idx="50">
                        <c:v>43259</c:v>
                      </c:pt>
                      <c:pt idx="51">
                        <c:v>43266</c:v>
                      </c:pt>
                      <c:pt idx="52">
                        <c:v>43273</c:v>
                      </c:pt>
                      <c:pt idx="53">
                        <c:v>43280</c:v>
                      </c:pt>
                      <c:pt idx="54">
                        <c:v>43287</c:v>
                      </c:pt>
                      <c:pt idx="55">
                        <c:v>43294</c:v>
                      </c:pt>
                      <c:pt idx="56">
                        <c:v>43301</c:v>
                      </c:pt>
                      <c:pt idx="57">
                        <c:v>43308</c:v>
                      </c:pt>
                      <c:pt idx="58">
                        <c:v>43315</c:v>
                      </c:pt>
                      <c:pt idx="59">
                        <c:v>43322</c:v>
                      </c:pt>
                      <c:pt idx="60">
                        <c:v>43329</c:v>
                      </c:pt>
                      <c:pt idx="61">
                        <c:v>43336</c:v>
                      </c:pt>
                      <c:pt idx="62">
                        <c:v>43343</c:v>
                      </c:pt>
                      <c:pt idx="63">
                        <c:v>43350</c:v>
                      </c:pt>
                      <c:pt idx="64">
                        <c:v>43357</c:v>
                      </c:pt>
                      <c:pt idx="65">
                        <c:v>43364</c:v>
                      </c:pt>
                      <c:pt idx="66">
                        <c:v>43371</c:v>
                      </c:pt>
                      <c:pt idx="67">
                        <c:v>43378</c:v>
                      </c:pt>
                      <c:pt idx="68">
                        <c:v>43385</c:v>
                      </c:pt>
                      <c:pt idx="69">
                        <c:v>43392</c:v>
                      </c:pt>
                      <c:pt idx="70">
                        <c:v>43399</c:v>
                      </c:pt>
                      <c:pt idx="71">
                        <c:v>43406</c:v>
                      </c:pt>
                      <c:pt idx="72">
                        <c:v>43413</c:v>
                      </c:pt>
                      <c:pt idx="73">
                        <c:v>43420</c:v>
                      </c:pt>
                      <c:pt idx="74">
                        <c:v>43427</c:v>
                      </c:pt>
                      <c:pt idx="75">
                        <c:v>43434</c:v>
                      </c:pt>
                      <c:pt idx="76">
                        <c:v>43441</c:v>
                      </c:pt>
                      <c:pt idx="77">
                        <c:v>43448</c:v>
                      </c:pt>
                      <c:pt idx="78">
                        <c:v>43455</c:v>
                      </c:pt>
                      <c:pt idx="79">
                        <c:v>43462</c:v>
                      </c:pt>
                      <c:pt idx="80">
                        <c:v>43469</c:v>
                      </c:pt>
                      <c:pt idx="81">
                        <c:v>43476</c:v>
                      </c:pt>
                      <c:pt idx="82">
                        <c:v>43483</c:v>
                      </c:pt>
                      <c:pt idx="83">
                        <c:v>43490</c:v>
                      </c:pt>
                      <c:pt idx="84">
                        <c:v>43497</c:v>
                      </c:pt>
                      <c:pt idx="85">
                        <c:v>43504</c:v>
                      </c:pt>
                      <c:pt idx="86">
                        <c:v>43511</c:v>
                      </c:pt>
                      <c:pt idx="87">
                        <c:v>43518</c:v>
                      </c:pt>
                      <c:pt idx="88">
                        <c:v>43525</c:v>
                      </c:pt>
                      <c:pt idx="89">
                        <c:v>43532</c:v>
                      </c:pt>
                      <c:pt idx="90">
                        <c:v>43539</c:v>
                      </c:pt>
                      <c:pt idx="91">
                        <c:v>43546</c:v>
                      </c:pt>
                      <c:pt idx="92">
                        <c:v>43553</c:v>
                      </c:pt>
                      <c:pt idx="93">
                        <c:v>43560</c:v>
                      </c:pt>
                      <c:pt idx="94">
                        <c:v>43567</c:v>
                      </c:pt>
                      <c:pt idx="95">
                        <c:v>43574</c:v>
                      </c:pt>
                      <c:pt idx="96">
                        <c:v>43581</c:v>
                      </c:pt>
                      <c:pt idx="97">
                        <c:v>43588</c:v>
                      </c:pt>
                      <c:pt idx="98">
                        <c:v>43595</c:v>
                      </c:pt>
                      <c:pt idx="99">
                        <c:v>43602</c:v>
                      </c:pt>
                      <c:pt idx="100">
                        <c:v>43609</c:v>
                      </c:pt>
                      <c:pt idx="101">
                        <c:v>43616</c:v>
                      </c:pt>
                      <c:pt idx="102">
                        <c:v>43623</c:v>
                      </c:pt>
                      <c:pt idx="103">
                        <c:v>43630</c:v>
                      </c:pt>
                      <c:pt idx="104">
                        <c:v>43637</c:v>
                      </c:pt>
                      <c:pt idx="105">
                        <c:v>43644</c:v>
                      </c:pt>
                      <c:pt idx="106">
                        <c:v>43651</c:v>
                      </c:pt>
                      <c:pt idx="107">
                        <c:v>43658</c:v>
                      </c:pt>
                      <c:pt idx="108">
                        <c:v>43665</c:v>
                      </c:pt>
                      <c:pt idx="109">
                        <c:v>43672</c:v>
                      </c:pt>
                      <c:pt idx="110">
                        <c:v>43679</c:v>
                      </c:pt>
                      <c:pt idx="111">
                        <c:v>43686</c:v>
                      </c:pt>
                      <c:pt idx="112">
                        <c:v>43693</c:v>
                      </c:pt>
                      <c:pt idx="113">
                        <c:v>43700</c:v>
                      </c:pt>
                      <c:pt idx="114">
                        <c:v>43707</c:v>
                      </c:pt>
                      <c:pt idx="115">
                        <c:v>43714</c:v>
                      </c:pt>
                      <c:pt idx="116">
                        <c:v>43721</c:v>
                      </c:pt>
                      <c:pt idx="117">
                        <c:v>43728</c:v>
                      </c:pt>
                      <c:pt idx="118">
                        <c:v>43735</c:v>
                      </c:pt>
                      <c:pt idx="119">
                        <c:v>43742</c:v>
                      </c:pt>
                      <c:pt idx="120">
                        <c:v>43749</c:v>
                      </c:pt>
                      <c:pt idx="121">
                        <c:v>43756</c:v>
                      </c:pt>
                      <c:pt idx="122">
                        <c:v>43763</c:v>
                      </c:pt>
                      <c:pt idx="123">
                        <c:v>43770</c:v>
                      </c:pt>
                      <c:pt idx="124">
                        <c:v>43777</c:v>
                      </c:pt>
                      <c:pt idx="125">
                        <c:v>43784</c:v>
                      </c:pt>
                      <c:pt idx="126">
                        <c:v>43791</c:v>
                      </c:pt>
                      <c:pt idx="127">
                        <c:v>43798</c:v>
                      </c:pt>
                      <c:pt idx="128">
                        <c:v>43805</c:v>
                      </c:pt>
                      <c:pt idx="129">
                        <c:v>43812</c:v>
                      </c:pt>
                      <c:pt idx="130">
                        <c:v>43819</c:v>
                      </c:pt>
                      <c:pt idx="131">
                        <c:v>43826</c:v>
                      </c:pt>
                      <c:pt idx="132">
                        <c:v>43833</c:v>
                      </c:pt>
                      <c:pt idx="133">
                        <c:v>43840</c:v>
                      </c:pt>
                      <c:pt idx="134">
                        <c:v>43847</c:v>
                      </c:pt>
                      <c:pt idx="135">
                        <c:v>43854</c:v>
                      </c:pt>
                      <c:pt idx="136">
                        <c:v>43861</c:v>
                      </c:pt>
                      <c:pt idx="137">
                        <c:v>43868</c:v>
                      </c:pt>
                      <c:pt idx="138">
                        <c:v>43875</c:v>
                      </c:pt>
                      <c:pt idx="139">
                        <c:v>43882</c:v>
                      </c:pt>
                      <c:pt idx="140">
                        <c:v>43889</c:v>
                      </c:pt>
                      <c:pt idx="141">
                        <c:v>43896</c:v>
                      </c:pt>
                      <c:pt idx="142">
                        <c:v>43903</c:v>
                      </c:pt>
                      <c:pt idx="143">
                        <c:v>43910</c:v>
                      </c:pt>
                      <c:pt idx="144">
                        <c:v>43917</c:v>
                      </c:pt>
                      <c:pt idx="145">
                        <c:v>43924</c:v>
                      </c:pt>
                      <c:pt idx="146">
                        <c:v>43931</c:v>
                      </c:pt>
                      <c:pt idx="147">
                        <c:v>43938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0-E7D1-45D8-862E-E272BF1FF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5726016"/>
        <c:axId val="647179088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50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[0]!Features17</c:f>
              <c:numCache>
                <c:formatCode>General</c:formatCode>
                <c:ptCount val="113"/>
                <c:pt idx="0">
                  <c:v>1</c:v>
                </c:pt>
                <c:pt idx="1">
                  <c:v>17</c:v>
                </c:pt>
                <c:pt idx="2">
                  <c:v>17</c:v>
                </c:pt>
                <c:pt idx="3">
                  <c:v>16</c:v>
                </c:pt>
                <c:pt idx="4">
                  <c:v>15</c:v>
                </c:pt>
                <c:pt idx="5">
                  <c:v>13</c:v>
                </c:pt>
                <c:pt idx="6">
                  <c:v>12</c:v>
                </c:pt>
                <c:pt idx="7">
                  <c:v>12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9</c:v>
                </c:pt>
                <c:pt idx="14">
                  <c:v>9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C++17 Features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[0]!Date</c15:sqref>
                        </c15:formulaRef>
                      </c:ext>
                    </c:extLst>
                    <c:numCache>
                      <c:formatCode>m/d/yyyy</c:formatCode>
                      <c:ptCount val="148"/>
                      <c:pt idx="0">
                        <c:v>42895</c:v>
                      </c:pt>
                      <c:pt idx="1">
                        <c:v>42902</c:v>
                      </c:pt>
                      <c:pt idx="2">
                        <c:v>42909</c:v>
                      </c:pt>
                      <c:pt idx="3">
                        <c:v>42916</c:v>
                      </c:pt>
                      <c:pt idx="4">
                        <c:v>42923</c:v>
                      </c:pt>
                      <c:pt idx="5">
                        <c:v>42930</c:v>
                      </c:pt>
                      <c:pt idx="6">
                        <c:v>42937</c:v>
                      </c:pt>
                      <c:pt idx="7">
                        <c:v>42944</c:v>
                      </c:pt>
                      <c:pt idx="8">
                        <c:v>42951</c:v>
                      </c:pt>
                      <c:pt idx="9">
                        <c:v>42958</c:v>
                      </c:pt>
                      <c:pt idx="10">
                        <c:v>42965</c:v>
                      </c:pt>
                      <c:pt idx="11">
                        <c:v>42972</c:v>
                      </c:pt>
                      <c:pt idx="12">
                        <c:v>42979</c:v>
                      </c:pt>
                      <c:pt idx="13">
                        <c:v>42986</c:v>
                      </c:pt>
                      <c:pt idx="14">
                        <c:v>42993</c:v>
                      </c:pt>
                      <c:pt idx="15">
                        <c:v>43000</c:v>
                      </c:pt>
                      <c:pt idx="16">
                        <c:v>43007</c:v>
                      </c:pt>
                      <c:pt idx="17">
                        <c:v>43014</c:v>
                      </c:pt>
                      <c:pt idx="18">
                        <c:v>43021</c:v>
                      </c:pt>
                      <c:pt idx="19">
                        <c:v>43028</c:v>
                      </c:pt>
                      <c:pt idx="20">
                        <c:v>43035</c:v>
                      </c:pt>
                      <c:pt idx="21">
                        <c:v>43042</c:v>
                      </c:pt>
                      <c:pt idx="22">
                        <c:v>43049</c:v>
                      </c:pt>
                      <c:pt idx="23">
                        <c:v>43056</c:v>
                      </c:pt>
                      <c:pt idx="24">
                        <c:v>43063</c:v>
                      </c:pt>
                      <c:pt idx="25">
                        <c:v>43070</c:v>
                      </c:pt>
                      <c:pt idx="26">
                        <c:v>43077</c:v>
                      </c:pt>
                      <c:pt idx="27">
                        <c:v>43084</c:v>
                      </c:pt>
                      <c:pt idx="28">
                        <c:v>43105</c:v>
                      </c:pt>
                      <c:pt idx="29">
                        <c:v>43112</c:v>
                      </c:pt>
                      <c:pt idx="30">
                        <c:v>43119</c:v>
                      </c:pt>
                      <c:pt idx="31">
                        <c:v>43126</c:v>
                      </c:pt>
                      <c:pt idx="32">
                        <c:v>43133</c:v>
                      </c:pt>
                      <c:pt idx="33">
                        <c:v>43140</c:v>
                      </c:pt>
                      <c:pt idx="34">
                        <c:v>43147</c:v>
                      </c:pt>
                      <c:pt idx="35">
                        <c:v>43154</c:v>
                      </c:pt>
                      <c:pt idx="36">
                        <c:v>43161</c:v>
                      </c:pt>
                      <c:pt idx="37">
                        <c:v>43168</c:v>
                      </c:pt>
                      <c:pt idx="38">
                        <c:v>43175</c:v>
                      </c:pt>
                      <c:pt idx="39">
                        <c:v>43182</c:v>
                      </c:pt>
                      <c:pt idx="40">
                        <c:v>43189</c:v>
                      </c:pt>
                      <c:pt idx="41">
                        <c:v>43196</c:v>
                      </c:pt>
                      <c:pt idx="42">
                        <c:v>43203</c:v>
                      </c:pt>
                      <c:pt idx="43">
                        <c:v>43210</c:v>
                      </c:pt>
                      <c:pt idx="44">
                        <c:v>43217</c:v>
                      </c:pt>
                      <c:pt idx="45">
                        <c:v>43224</c:v>
                      </c:pt>
                      <c:pt idx="46">
                        <c:v>43231</c:v>
                      </c:pt>
                      <c:pt idx="47">
                        <c:v>43238</c:v>
                      </c:pt>
                      <c:pt idx="48">
                        <c:v>43245</c:v>
                      </c:pt>
                      <c:pt idx="49">
                        <c:v>43252</c:v>
                      </c:pt>
                      <c:pt idx="50">
                        <c:v>43259</c:v>
                      </c:pt>
                      <c:pt idx="51">
                        <c:v>43266</c:v>
                      </c:pt>
                      <c:pt idx="52">
                        <c:v>43273</c:v>
                      </c:pt>
                      <c:pt idx="53">
                        <c:v>43280</c:v>
                      </c:pt>
                      <c:pt idx="54">
                        <c:v>43287</c:v>
                      </c:pt>
                      <c:pt idx="55">
                        <c:v>43294</c:v>
                      </c:pt>
                      <c:pt idx="56">
                        <c:v>43301</c:v>
                      </c:pt>
                      <c:pt idx="57">
                        <c:v>43308</c:v>
                      </c:pt>
                      <c:pt idx="58">
                        <c:v>43315</c:v>
                      </c:pt>
                      <c:pt idx="59">
                        <c:v>43322</c:v>
                      </c:pt>
                      <c:pt idx="60">
                        <c:v>43329</c:v>
                      </c:pt>
                      <c:pt idx="61">
                        <c:v>43336</c:v>
                      </c:pt>
                      <c:pt idx="62">
                        <c:v>43343</c:v>
                      </c:pt>
                      <c:pt idx="63">
                        <c:v>43350</c:v>
                      </c:pt>
                      <c:pt idx="64">
                        <c:v>43357</c:v>
                      </c:pt>
                      <c:pt idx="65">
                        <c:v>43364</c:v>
                      </c:pt>
                      <c:pt idx="66">
                        <c:v>43371</c:v>
                      </c:pt>
                      <c:pt idx="67">
                        <c:v>43378</c:v>
                      </c:pt>
                      <c:pt idx="68">
                        <c:v>43385</c:v>
                      </c:pt>
                      <c:pt idx="69">
                        <c:v>43392</c:v>
                      </c:pt>
                      <c:pt idx="70">
                        <c:v>43399</c:v>
                      </c:pt>
                      <c:pt idx="71">
                        <c:v>43406</c:v>
                      </c:pt>
                      <c:pt idx="72">
                        <c:v>43413</c:v>
                      </c:pt>
                      <c:pt idx="73">
                        <c:v>43420</c:v>
                      </c:pt>
                      <c:pt idx="74">
                        <c:v>43427</c:v>
                      </c:pt>
                      <c:pt idx="75">
                        <c:v>43434</c:v>
                      </c:pt>
                      <c:pt idx="76">
                        <c:v>43441</c:v>
                      </c:pt>
                      <c:pt idx="77">
                        <c:v>43448</c:v>
                      </c:pt>
                      <c:pt idx="78">
                        <c:v>43455</c:v>
                      </c:pt>
                      <c:pt idx="79">
                        <c:v>43462</c:v>
                      </c:pt>
                      <c:pt idx="80">
                        <c:v>43469</c:v>
                      </c:pt>
                      <c:pt idx="81">
                        <c:v>43476</c:v>
                      </c:pt>
                      <c:pt idx="82">
                        <c:v>43483</c:v>
                      </c:pt>
                      <c:pt idx="83">
                        <c:v>43490</c:v>
                      </c:pt>
                      <c:pt idx="84">
                        <c:v>43497</c:v>
                      </c:pt>
                      <c:pt idx="85">
                        <c:v>43504</c:v>
                      </c:pt>
                      <c:pt idx="86">
                        <c:v>43511</c:v>
                      </c:pt>
                      <c:pt idx="87">
                        <c:v>43518</c:v>
                      </c:pt>
                      <c:pt idx="88">
                        <c:v>43525</c:v>
                      </c:pt>
                      <c:pt idx="89">
                        <c:v>43532</c:v>
                      </c:pt>
                      <c:pt idx="90">
                        <c:v>43539</c:v>
                      </c:pt>
                      <c:pt idx="91">
                        <c:v>43546</c:v>
                      </c:pt>
                      <c:pt idx="92">
                        <c:v>43553</c:v>
                      </c:pt>
                      <c:pt idx="93">
                        <c:v>43560</c:v>
                      </c:pt>
                      <c:pt idx="94">
                        <c:v>43567</c:v>
                      </c:pt>
                      <c:pt idx="95">
                        <c:v>43574</c:v>
                      </c:pt>
                      <c:pt idx="96">
                        <c:v>43581</c:v>
                      </c:pt>
                      <c:pt idx="97">
                        <c:v>43588</c:v>
                      </c:pt>
                      <c:pt idx="98">
                        <c:v>43595</c:v>
                      </c:pt>
                      <c:pt idx="99">
                        <c:v>43602</c:v>
                      </c:pt>
                      <c:pt idx="100">
                        <c:v>43609</c:v>
                      </c:pt>
                      <c:pt idx="101">
                        <c:v>43616</c:v>
                      </c:pt>
                      <c:pt idx="102">
                        <c:v>43623</c:v>
                      </c:pt>
                      <c:pt idx="103">
                        <c:v>43630</c:v>
                      </c:pt>
                      <c:pt idx="104">
                        <c:v>43637</c:v>
                      </c:pt>
                      <c:pt idx="105">
                        <c:v>43644</c:v>
                      </c:pt>
                      <c:pt idx="106">
                        <c:v>43651</c:v>
                      </c:pt>
                      <c:pt idx="107">
                        <c:v>43658</c:v>
                      </c:pt>
                      <c:pt idx="108">
                        <c:v>43665</c:v>
                      </c:pt>
                      <c:pt idx="109">
                        <c:v>43672</c:v>
                      </c:pt>
                      <c:pt idx="110">
                        <c:v>43679</c:v>
                      </c:pt>
                      <c:pt idx="111">
                        <c:v>43686</c:v>
                      </c:pt>
                      <c:pt idx="112">
                        <c:v>43693</c:v>
                      </c:pt>
                      <c:pt idx="113">
                        <c:v>43700</c:v>
                      </c:pt>
                      <c:pt idx="114">
                        <c:v>43707</c:v>
                      </c:pt>
                      <c:pt idx="115">
                        <c:v>43714</c:v>
                      </c:pt>
                      <c:pt idx="116">
                        <c:v>43721</c:v>
                      </c:pt>
                      <c:pt idx="117">
                        <c:v>43728</c:v>
                      </c:pt>
                      <c:pt idx="118">
                        <c:v>43735</c:v>
                      </c:pt>
                      <c:pt idx="119">
                        <c:v>43742</c:v>
                      </c:pt>
                      <c:pt idx="120">
                        <c:v>43749</c:v>
                      </c:pt>
                      <c:pt idx="121">
                        <c:v>43756</c:v>
                      </c:pt>
                      <c:pt idx="122">
                        <c:v>43763</c:v>
                      </c:pt>
                      <c:pt idx="123">
                        <c:v>43770</c:v>
                      </c:pt>
                      <c:pt idx="124">
                        <c:v>43777</c:v>
                      </c:pt>
                      <c:pt idx="125">
                        <c:v>43784</c:v>
                      </c:pt>
                      <c:pt idx="126">
                        <c:v>43791</c:v>
                      </c:pt>
                      <c:pt idx="127">
                        <c:v>43798</c:v>
                      </c:pt>
                      <c:pt idx="128">
                        <c:v>43805</c:v>
                      </c:pt>
                      <c:pt idx="129">
                        <c:v>43812</c:v>
                      </c:pt>
                      <c:pt idx="130">
                        <c:v>43819</c:v>
                      </c:pt>
                      <c:pt idx="131">
                        <c:v>43826</c:v>
                      </c:pt>
                      <c:pt idx="132">
                        <c:v>43833</c:v>
                      </c:pt>
                      <c:pt idx="133">
                        <c:v>43840</c:v>
                      </c:pt>
                      <c:pt idx="134">
                        <c:v>43847</c:v>
                      </c:pt>
                      <c:pt idx="135">
                        <c:v>43854</c:v>
                      </c:pt>
                      <c:pt idx="136">
                        <c:v>43861</c:v>
                      </c:pt>
                      <c:pt idx="137">
                        <c:v>43868</c:v>
                      </c:pt>
                      <c:pt idx="138">
                        <c:v>43875</c:v>
                      </c:pt>
                      <c:pt idx="139">
                        <c:v>43882</c:v>
                      </c:pt>
                      <c:pt idx="140">
                        <c:v>43889</c:v>
                      </c:pt>
                      <c:pt idx="141">
                        <c:v>43896</c:v>
                      </c:pt>
                      <c:pt idx="142">
                        <c:v>43903</c:v>
                      </c:pt>
                      <c:pt idx="143">
                        <c:v>43910</c:v>
                      </c:pt>
                      <c:pt idx="144">
                        <c:v>43917</c:v>
                      </c:pt>
                      <c:pt idx="145">
                        <c:v>43924</c:v>
                      </c:pt>
                      <c:pt idx="146">
                        <c:v>43931</c:v>
                      </c:pt>
                      <c:pt idx="147">
                        <c:v>43938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2-E7D1-45D8-862E-E272BF1FF57B}"/>
            </c:ext>
          </c:extLst>
        </c:ser>
        <c:ser>
          <c:idx val="1"/>
          <c:order val="1"/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[0]!Features20</c:f>
              <c:numCache>
                <c:formatCode>General</c:formatCode>
                <c:ptCount val="1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15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35</c:v>
                </c:pt>
                <c:pt idx="52">
                  <c:v>35</c:v>
                </c:pt>
                <c:pt idx="53">
                  <c:v>35</c:v>
                </c:pt>
                <c:pt idx="54">
                  <c:v>35</c:v>
                </c:pt>
                <c:pt idx="55">
                  <c:v>35</c:v>
                </c:pt>
                <c:pt idx="56">
                  <c:v>35</c:v>
                </c:pt>
                <c:pt idx="57">
                  <c:v>34</c:v>
                </c:pt>
                <c:pt idx="58">
                  <c:v>34</c:v>
                </c:pt>
                <c:pt idx="59">
                  <c:v>34</c:v>
                </c:pt>
                <c:pt idx="60">
                  <c:v>34</c:v>
                </c:pt>
                <c:pt idx="61">
                  <c:v>34</c:v>
                </c:pt>
                <c:pt idx="62">
                  <c:v>34</c:v>
                </c:pt>
                <c:pt idx="63">
                  <c:v>34</c:v>
                </c:pt>
                <c:pt idx="64">
                  <c:v>34</c:v>
                </c:pt>
                <c:pt idx="65">
                  <c:v>34</c:v>
                </c:pt>
                <c:pt idx="66">
                  <c:v>34</c:v>
                </c:pt>
                <c:pt idx="67">
                  <c:v>34</c:v>
                </c:pt>
                <c:pt idx="68">
                  <c:v>34</c:v>
                </c:pt>
                <c:pt idx="69">
                  <c:v>34</c:v>
                </c:pt>
                <c:pt idx="70">
                  <c:v>34</c:v>
                </c:pt>
                <c:pt idx="71">
                  <c:v>34</c:v>
                </c:pt>
                <c:pt idx="72">
                  <c:v>34</c:v>
                </c:pt>
                <c:pt idx="73">
                  <c:v>51</c:v>
                </c:pt>
                <c:pt idx="74">
                  <c:v>51</c:v>
                </c:pt>
                <c:pt idx="75">
                  <c:v>51</c:v>
                </c:pt>
                <c:pt idx="76">
                  <c:v>51</c:v>
                </c:pt>
                <c:pt idx="77">
                  <c:v>51</c:v>
                </c:pt>
                <c:pt idx="78">
                  <c:v>51</c:v>
                </c:pt>
                <c:pt idx="79">
                  <c:v>51</c:v>
                </c:pt>
                <c:pt idx="80">
                  <c:v>51</c:v>
                </c:pt>
                <c:pt idx="81">
                  <c:v>51</c:v>
                </c:pt>
                <c:pt idx="82">
                  <c:v>50</c:v>
                </c:pt>
                <c:pt idx="83">
                  <c:v>49</c:v>
                </c:pt>
                <c:pt idx="84">
                  <c:v>48</c:v>
                </c:pt>
                <c:pt idx="85">
                  <c:v>48</c:v>
                </c:pt>
                <c:pt idx="86">
                  <c:v>48</c:v>
                </c:pt>
                <c:pt idx="87">
                  <c:v>48</c:v>
                </c:pt>
                <c:pt idx="88">
                  <c:v>57</c:v>
                </c:pt>
                <c:pt idx="89">
                  <c:v>55</c:v>
                </c:pt>
                <c:pt idx="90">
                  <c:v>54</c:v>
                </c:pt>
                <c:pt idx="91">
                  <c:v>53</c:v>
                </c:pt>
                <c:pt idx="92">
                  <c:v>52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48</c:v>
                </c:pt>
                <c:pt idx="98">
                  <c:v>47</c:v>
                </c:pt>
                <c:pt idx="99">
                  <c:v>46</c:v>
                </c:pt>
                <c:pt idx="100">
                  <c:v>44</c:v>
                </c:pt>
                <c:pt idx="101">
                  <c:v>44</c:v>
                </c:pt>
                <c:pt idx="102">
                  <c:v>43</c:v>
                </c:pt>
                <c:pt idx="103">
                  <c:v>43</c:v>
                </c:pt>
                <c:pt idx="104">
                  <c:v>43</c:v>
                </c:pt>
                <c:pt idx="105">
                  <c:v>42</c:v>
                </c:pt>
                <c:pt idx="106">
                  <c:v>42</c:v>
                </c:pt>
                <c:pt idx="107">
                  <c:v>42</c:v>
                </c:pt>
                <c:pt idx="108">
                  <c:v>42</c:v>
                </c:pt>
                <c:pt idx="109">
                  <c:v>59</c:v>
                </c:pt>
                <c:pt idx="110">
                  <c:v>59</c:v>
                </c:pt>
                <c:pt idx="111">
                  <c:v>60</c:v>
                </c:pt>
                <c:pt idx="112">
                  <c:v>60</c:v>
                </c:pt>
                <c:pt idx="113">
                  <c:v>60</c:v>
                </c:pt>
                <c:pt idx="114">
                  <c:v>60</c:v>
                </c:pt>
                <c:pt idx="115">
                  <c:v>60</c:v>
                </c:pt>
                <c:pt idx="116">
                  <c:v>60</c:v>
                </c:pt>
                <c:pt idx="117">
                  <c:v>60</c:v>
                </c:pt>
                <c:pt idx="118">
                  <c:v>56</c:v>
                </c:pt>
                <c:pt idx="119">
                  <c:v>56</c:v>
                </c:pt>
                <c:pt idx="120">
                  <c:v>56</c:v>
                </c:pt>
                <c:pt idx="121">
                  <c:v>55</c:v>
                </c:pt>
                <c:pt idx="122">
                  <c:v>53</c:v>
                </c:pt>
                <c:pt idx="123">
                  <c:v>52</c:v>
                </c:pt>
                <c:pt idx="124">
                  <c:v>51</c:v>
                </c:pt>
                <c:pt idx="125">
                  <c:v>49</c:v>
                </c:pt>
                <c:pt idx="126">
                  <c:v>46</c:v>
                </c:pt>
                <c:pt idx="127">
                  <c:v>50</c:v>
                </c:pt>
                <c:pt idx="128">
                  <c:v>47</c:v>
                </c:pt>
                <c:pt idx="129">
                  <c:v>47</c:v>
                </c:pt>
                <c:pt idx="130">
                  <c:v>47</c:v>
                </c:pt>
                <c:pt idx="131">
                  <c:v>47</c:v>
                </c:pt>
                <c:pt idx="132">
                  <c:v>47</c:v>
                </c:pt>
                <c:pt idx="133">
                  <c:v>44</c:v>
                </c:pt>
                <c:pt idx="134">
                  <c:v>43</c:v>
                </c:pt>
                <c:pt idx="135">
                  <c:v>39</c:v>
                </c:pt>
                <c:pt idx="136">
                  <c:v>37</c:v>
                </c:pt>
                <c:pt idx="137">
                  <c:v>36</c:v>
                </c:pt>
                <c:pt idx="138">
                  <c:v>36</c:v>
                </c:pt>
                <c:pt idx="139">
                  <c:v>44</c:v>
                </c:pt>
                <c:pt idx="140">
                  <c:v>43</c:v>
                </c:pt>
                <c:pt idx="141">
                  <c:v>39</c:v>
                </c:pt>
                <c:pt idx="142">
                  <c:v>37</c:v>
                </c:pt>
                <c:pt idx="143">
                  <c:v>37</c:v>
                </c:pt>
                <c:pt idx="144">
                  <c:v>37</c:v>
                </c:pt>
                <c:pt idx="145">
                  <c:v>36</c:v>
                </c:pt>
                <c:pt idx="146">
                  <c:v>34</c:v>
                </c:pt>
                <c:pt idx="147">
                  <c:v>34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C++20 Features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[0]!Date</c15:sqref>
                        </c15:formulaRef>
                      </c:ext>
                    </c:extLst>
                    <c:numCache>
                      <c:formatCode>m/d/yyyy</c:formatCode>
                      <c:ptCount val="148"/>
                      <c:pt idx="0">
                        <c:v>42895</c:v>
                      </c:pt>
                      <c:pt idx="1">
                        <c:v>42902</c:v>
                      </c:pt>
                      <c:pt idx="2">
                        <c:v>42909</c:v>
                      </c:pt>
                      <c:pt idx="3">
                        <c:v>42916</c:v>
                      </c:pt>
                      <c:pt idx="4">
                        <c:v>42923</c:v>
                      </c:pt>
                      <c:pt idx="5">
                        <c:v>42930</c:v>
                      </c:pt>
                      <c:pt idx="6">
                        <c:v>42937</c:v>
                      </c:pt>
                      <c:pt idx="7">
                        <c:v>42944</c:v>
                      </c:pt>
                      <c:pt idx="8">
                        <c:v>42951</c:v>
                      </c:pt>
                      <c:pt idx="9">
                        <c:v>42958</c:v>
                      </c:pt>
                      <c:pt idx="10">
                        <c:v>42965</c:v>
                      </c:pt>
                      <c:pt idx="11">
                        <c:v>42972</c:v>
                      </c:pt>
                      <c:pt idx="12">
                        <c:v>42979</c:v>
                      </c:pt>
                      <c:pt idx="13">
                        <c:v>42986</c:v>
                      </c:pt>
                      <c:pt idx="14">
                        <c:v>42993</c:v>
                      </c:pt>
                      <c:pt idx="15">
                        <c:v>43000</c:v>
                      </c:pt>
                      <c:pt idx="16">
                        <c:v>43007</c:v>
                      </c:pt>
                      <c:pt idx="17">
                        <c:v>43014</c:v>
                      </c:pt>
                      <c:pt idx="18">
                        <c:v>43021</c:v>
                      </c:pt>
                      <c:pt idx="19">
                        <c:v>43028</c:v>
                      </c:pt>
                      <c:pt idx="20">
                        <c:v>43035</c:v>
                      </c:pt>
                      <c:pt idx="21">
                        <c:v>43042</c:v>
                      </c:pt>
                      <c:pt idx="22">
                        <c:v>43049</c:v>
                      </c:pt>
                      <c:pt idx="23">
                        <c:v>43056</c:v>
                      </c:pt>
                      <c:pt idx="24">
                        <c:v>43063</c:v>
                      </c:pt>
                      <c:pt idx="25">
                        <c:v>43070</c:v>
                      </c:pt>
                      <c:pt idx="26">
                        <c:v>43077</c:v>
                      </c:pt>
                      <c:pt idx="27">
                        <c:v>43084</c:v>
                      </c:pt>
                      <c:pt idx="28">
                        <c:v>43105</c:v>
                      </c:pt>
                      <c:pt idx="29">
                        <c:v>43112</c:v>
                      </c:pt>
                      <c:pt idx="30">
                        <c:v>43119</c:v>
                      </c:pt>
                      <c:pt idx="31">
                        <c:v>43126</c:v>
                      </c:pt>
                      <c:pt idx="32">
                        <c:v>43133</c:v>
                      </c:pt>
                      <c:pt idx="33">
                        <c:v>43140</c:v>
                      </c:pt>
                      <c:pt idx="34">
                        <c:v>43147</c:v>
                      </c:pt>
                      <c:pt idx="35">
                        <c:v>43154</c:v>
                      </c:pt>
                      <c:pt idx="36">
                        <c:v>43161</c:v>
                      </c:pt>
                      <c:pt idx="37">
                        <c:v>43168</c:v>
                      </c:pt>
                      <c:pt idx="38">
                        <c:v>43175</c:v>
                      </c:pt>
                      <c:pt idx="39">
                        <c:v>43182</c:v>
                      </c:pt>
                      <c:pt idx="40">
                        <c:v>43189</c:v>
                      </c:pt>
                      <c:pt idx="41">
                        <c:v>43196</c:v>
                      </c:pt>
                      <c:pt idx="42">
                        <c:v>43203</c:v>
                      </c:pt>
                      <c:pt idx="43">
                        <c:v>43210</c:v>
                      </c:pt>
                      <c:pt idx="44">
                        <c:v>43217</c:v>
                      </c:pt>
                      <c:pt idx="45">
                        <c:v>43224</c:v>
                      </c:pt>
                      <c:pt idx="46">
                        <c:v>43231</c:v>
                      </c:pt>
                      <c:pt idx="47">
                        <c:v>43238</c:v>
                      </c:pt>
                      <c:pt idx="48">
                        <c:v>43245</c:v>
                      </c:pt>
                      <c:pt idx="49">
                        <c:v>43252</c:v>
                      </c:pt>
                      <c:pt idx="50">
                        <c:v>43259</c:v>
                      </c:pt>
                      <c:pt idx="51">
                        <c:v>43266</c:v>
                      </c:pt>
                      <c:pt idx="52">
                        <c:v>43273</c:v>
                      </c:pt>
                      <c:pt idx="53">
                        <c:v>43280</c:v>
                      </c:pt>
                      <c:pt idx="54">
                        <c:v>43287</c:v>
                      </c:pt>
                      <c:pt idx="55">
                        <c:v>43294</c:v>
                      </c:pt>
                      <c:pt idx="56">
                        <c:v>43301</c:v>
                      </c:pt>
                      <c:pt idx="57">
                        <c:v>43308</c:v>
                      </c:pt>
                      <c:pt idx="58">
                        <c:v>43315</c:v>
                      </c:pt>
                      <c:pt idx="59">
                        <c:v>43322</c:v>
                      </c:pt>
                      <c:pt idx="60">
                        <c:v>43329</c:v>
                      </c:pt>
                      <c:pt idx="61">
                        <c:v>43336</c:v>
                      </c:pt>
                      <c:pt idx="62">
                        <c:v>43343</c:v>
                      </c:pt>
                      <c:pt idx="63">
                        <c:v>43350</c:v>
                      </c:pt>
                      <c:pt idx="64">
                        <c:v>43357</c:v>
                      </c:pt>
                      <c:pt idx="65">
                        <c:v>43364</c:v>
                      </c:pt>
                      <c:pt idx="66">
                        <c:v>43371</c:v>
                      </c:pt>
                      <c:pt idx="67">
                        <c:v>43378</c:v>
                      </c:pt>
                      <c:pt idx="68">
                        <c:v>43385</c:v>
                      </c:pt>
                      <c:pt idx="69">
                        <c:v>43392</c:v>
                      </c:pt>
                      <c:pt idx="70">
                        <c:v>43399</c:v>
                      </c:pt>
                      <c:pt idx="71">
                        <c:v>43406</c:v>
                      </c:pt>
                      <c:pt idx="72">
                        <c:v>43413</c:v>
                      </c:pt>
                      <c:pt idx="73">
                        <c:v>43420</c:v>
                      </c:pt>
                      <c:pt idx="74">
                        <c:v>43427</c:v>
                      </c:pt>
                      <c:pt idx="75">
                        <c:v>43434</c:v>
                      </c:pt>
                      <c:pt idx="76">
                        <c:v>43441</c:v>
                      </c:pt>
                      <c:pt idx="77">
                        <c:v>43448</c:v>
                      </c:pt>
                      <c:pt idx="78">
                        <c:v>43455</c:v>
                      </c:pt>
                      <c:pt idx="79">
                        <c:v>43462</c:v>
                      </c:pt>
                      <c:pt idx="80">
                        <c:v>43469</c:v>
                      </c:pt>
                      <c:pt idx="81">
                        <c:v>43476</c:v>
                      </c:pt>
                      <c:pt idx="82">
                        <c:v>43483</c:v>
                      </c:pt>
                      <c:pt idx="83">
                        <c:v>43490</c:v>
                      </c:pt>
                      <c:pt idx="84">
                        <c:v>43497</c:v>
                      </c:pt>
                      <c:pt idx="85">
                        <c:v>43504</c:v>
                      </c:pt>
                      <c:pt idx="86">
                        <c:v>43511</c:v>
                      </c:pt>
                      <c:pt idx="87">
                        <c:v>43518</c:v>
                      </c:pt>
                      <c:pt idx="88">
                        <c:v>43525</c:v>
                      </c:pt>
                      <c:pt idx="89">
                        <c:v>43532</c:v>
                      </c:pt>
                      <c:pt idx="90">
                        <c:v>43539</c:v>
                      </c:pt>
                      <c:pt idx="91">
                        <c:v>43546</c:v>
                      </c:pt>
                      <c:pt idx="92">
                        <c:v>43553</c:v>
                      </c:pt>
                      <c:pt idx="93">
                        <c:v>43560</c:v>
                      </c:pt>
                      <c:pt idx="94">
                        <c:v>43567</c:v>
                      </c:pt>
                      <c:pt idx="95">
                        <c:v>43574</c:v>
                      </c:pt>
                      <c:pt idx="96">
                        <c:v>43581</c:v>
                      </c:pt>
                      <c:pt idx="97">
                        <c:v>43588</c:v>
                      </c:pt>
                      <c:pt idx="98">
                        <c:v>43595</c:v>
                      </c:pt>
                      <c:pt idx="99">
                        <c:v>43602</c:v>
                      </c:pt>
                      <c:pt idx="100">
                        <c:v>43609</c:v>
                      </c:pt>
                      <c:pt idx="101">
                        <c:v>43616</c:v>
                      </c:pt>
                      <c:pt idx="102">
                        <c:v>43623</c:v>
                      </c:pt>
                      <c:pt idx="103">
                        <c:v>43630</c:v>
                      </c:pt>
                      <c:pt idx="104">
                        <c:v>43637</c:v>
                      </c:pt>
                      <c:pt idx="105">
                        <c:v>43644</c:v>
                      </c:pt>
                      <c:pt idx="106">
                        <c:v>43651</c:v>
                      </c:pt>
                      <c:pt idx="107">
                        <c:v>43658</c:v>
                      </c:pt>
                      <c:pt idx="108">
                        <c:v>43665</c:v>
                      </c:pt>
                      <c:pt idx="109">
                        <c:v>43672</c:v>
                      </c:pt>
                      <c:pt idx="110">
                        <c:v>43679</c:v>
                      </c:pt>
                      <c:pt idx="111">
                        <c:v>43686</c:v>
                      </c:pt>
                      <c:pt idx="112">
                        <c:v>43693</c:v>
                      </c:pt>
                      <c:pt idx="113">
                        <c:v>43700</c:v>
                      </c:pt>
                      <c:pt idx="114">
                        <c:v>43707</c:v>
                      </c:pt>
                      <c:pt idx="115">
                        <c:v>43714</c:v>
                      </c:pt>
                      <c:pt idx="116">
                        <c:v>43721</c:v>
                      </c:pt>
                      <c:pt idx="117">
                        <c:v>43728</c:v>
                      </c:pt>
                      <c:pt idx="118">
                        <c:v>43735</c:v>
                      </c:pt>
                      <c:pt idx="119">
                        <c:v>43742</c:v>
                      </c:pt>
                      <c:pt idx="120">
                        <c:v>43749</c:v>
                      </c:pt>
                      <c:pt idx="121">
                        <c:v>43756</c:v>
                      </c:pt>
                      <c:pt idx="122">
                        <c:v>43763</c:v>
                      </c:pt>
                      <c:pt idx="123">
                        <c:v>43770</c:v>
                      </c:pt>
                      <c:pt idx="124">
                        <c:v>43777</c:v>
                      </c:pt>
                      <c:pt idx="125">
                        <c:v>43784</c:v>
                      </c:pt>
                      <c:pt idx="126">
                        <c:v>43791</c:v>
                      </c:pt>
                      <c:pt idx="127">
                        <c:v>43798</c:v>
                      </c:pt>
                      <c:pt idx="128">
                        <c:v>43805</c:v>
                      </c:pt>
                      <c:pt idx="129">
                        <c:v>43812</c:v>
                      </c:pt>
                      <c:pt idx="130">
                        <c:v>43819</c:v>
                      </c:pt>
                      <c:pt idx="131">
                        <c:v>43826</c:v>
                      </c:pt>
                      <c:pt idx="132">
                        <c:v>43833</c:v>
                      </c:pt>
                      <c:pt idx="133">
                        <c:v>43840</c:v>
                      </c:pt>
                      <c:pt idx="134">
                        <c:v>43847</c:v>
                      </c:pt>
                      <c:pt idx="135">
                        <c:v>43854</c:v>
                      </c:pt>
                      <c:pt idx="136">
                        <c:v>43861</c:v>
                      </c:pt>
                      <c:pt idx="137">
                        <c:v>43868</c:v>
                      </c:pt>
                      <c:pt idx="138">
                        <c:v>43875</c:v>
                      </c:pt>
                      <c:pt idx="139">
                        <c:v>43882</c:v>
                      </c:pt>
                      <c:pt idx="140">
                        <c:v>43889</c:v>
                      </c:pt>
                      <c:pt idx="141">
                        <c:v>43896</c:v>
                      </c:pt>
                      <c:pt idx="142">
                        <c:v>43903</c:v>
                      </c:pt>
                      <c:pt idx="143">
                        <c:v>43910</c:v>
                      </c:pt>
                      <c:pt idx="144">
                        <c:v>43917</c:v>
                      </c:pt>
                      <c:pt idx="145">
                        <c:v>43924</c:v>
                      </c:pt>
                      <c:pt idx="146">
                        <c:v>43931</c:v>
                      </c:pt>
                      <c:pt idx="147">
                        <c:v>43938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3-E7D1-45D8-862E-E272BF1FF57B}"/>
            </c:ext>
          </c:extLst>
        </c:ser>
        <c:ser>
          <c:idx val="2"/>
          <c:order val="2"/>
          <c:spPr>
            <a:ln w="28575" cap="rnd">
              <a:solidFill>
                <a:srgbClr val="0070C0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[0]!Issues</c:f>
              <c:numCache>
                <c:formatCode>General</c:formatCode>
                <c:ptCount val="148"/>
                <c:pt idx="0">
                  <c:v>44</c:v>
                </c:pt>
                <c:pt idx="1">
                  <c:v>43</c:v>
                </c:pt>
                <c:pt idx="2">
                  <c:v>43</c:v>
                </c:pt>
                <c:pt idx="3">
                  <c:v>42</c:v>
                </c:pt>
                <c:pt idx="4">
                  <c:v>44</c:v>
                </c:pt>
                <c:pt idx="5">
                  <c:v>42</c:v>
                </c:pt>
                <c:pt idx="6">
                  <c:v>48</c:v>
                </c:pt>
                <c:pt idx="7">
                  <c:v>48</c:v>
                </c:pt>
                <c:pt idx="8">
                  <c:v>46</c:v>
                </c:pt>
                <c:pt idx="9">
                  <c:v>46</c:v>
                </c:pt>
                <c:pt idx="10">
                  <c:v>46</c:v>
                </c:pt>
                <c:pt idx="11">
                  <c:v>46</c:v>
                </c:pt>
                <c:pt idx="12">
                  <c:v>46</c:v>
                </c:pt>
                <c:pt idx="13">
                  <c:v>46</c:v>
                </c:pt>
                <c:pt idx="14">
                  <c:v>46</c:v>
                </c:pt>
                <c:pt idx="15">
                  <c:v>46</c:v>
                </c:pt>
                <c:pt idx="16">
                  <c:v>46</c:v>
                </c:pt>
                <c:pt idx="17">
                  <c:v>46</c:v>
                </c:pt>
                <c:pt idx="18">
                  <c:v>46</c:v>
                </c:pt>
                <c:pt idx="19">
                  <c:v>46</c:v>
                </c:pt>
                <c:pt idx="20">
                  <c:v>46</c:v>
                </c:pt>
                <c:pt idx="21">
                  <c:v>46</c:v>
                </c:pt>
                <c:pt idx="22">
                  <c:v>55</c:v>
                </c:pt>
                <c:pt idx="23">
                  <c:v>55</c:v>
                </c:pt>
                <c:pt idx="24">
                  <c:v>52</c:v>
                </c:pt>
                <c:pt idx="25">
                  <c:v>52</c:v>
                </c:pt>
                <c:pt idx="26">
                  <c:v>52</c:v>
                </c:pt>
                <c:pt idx="27">
                  <c:v>52</c:v>
                </c:pt>
                <c:pt idx="28">
                  <c:v>52</c:v>
                </c:pt>
                <c:pt idx="29">
                  <c:v>52</c:v>
                </c:pt>
                <c:pt idx="30">
                  <c:v>52</c:v>
                </c:pt>
                <c:pt idx="31">
                  <c:v>52</c:v>
                </c:pt>
                <c:pt idx="32">
                  <c:v>52</c:v>
                </c:pt>
                <c:pt idx="33">
                  <c:v>52</c:v>
                </c:pt>
                <c:pt idx="34">
                  <c:v>49</c:v>
                </c:pt>
                <c:pt idx="35">
                  <c:v>49</c:v>
                </c:pt>
                <c:pt idx="36">
                  <c:v>49</c:v>
                </c:pt>
                <c:pt idx="37">
                  <c:v>22</c:v>
                </c:pt>
                <c:pt idx="38">
                  <c:v>19</c:v>
                </c:pt>
                <c:pt idx="39">
                  <c:v>20</c:v>
                </c:pt>
                <c:pt idx="40">
                  <c:v>15</c:v>
                </c:pt>
                <c:pt idx="41">
                  <c:v>15</c:v>
                </c:pt>
                <c:pt idx="42">
                  <c:v>13</c:v>
                </c:pt>
                <c:pt idx="43">
                  <c:v>12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3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10</c:v>
                </c:pt>
                <c:pt idx="74">
                  <c:v>10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9</c:v>
                </c:pt>
                <c:pt idx="83">
                  <c:v>9</c:v>
                </c:pt>
                <c:pt idx="84">
                  <c:v>9</c:v>
                </c:pt>
                <c:pt idx="85">
                  <c:v>9</c:v>
                </c:pt>
                <c:pt idx="86">
                  <c:v>9</c:v>
                </c:pt>
                <c:pt idx="87">
                  <c:v>9</c:v>
                </c:pt>
                <c:pt idx="88">
                  <c:v>10</c:v>
                </c:pt>
                <c:pt idx="89">
                  <c:v>10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7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5</c:v>
                </c:pt>
                <c:pt idx="110">
                  <c:v>5</c:v>
                </c:pt>
                <c:pt idx="111">
                  <c:v>6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7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14</c:v>
                </c:pt>
                <c:pt idx="140">
                  <c:v>14</c:v>
                </c:pt>
                <c:pt idx="141">
                  <c:v>7</c:v>
                </c:pt>
                <c:pt idx="142">
                  <c:v>6</c:v>
                </c:pt>
                <c:pt idx="143">
                  <c:v>6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LWG Issues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[0]!Date</c15:sqref>
                        </c15:formulaRef>
                      </c:ext>
                    </c:extLst>
                    <c:numCache>
                      <c:formatCode>m/d/yyyy</c:formatCode>
                      <c:ptCount val="148"/>
                      <c:pt idx="0">
                        <c:v>42895</c:v>
                      </c:pt>
                      <c:pt idx="1">
                        <c:v>42902</c:v>
                      </c:pt>
                      <c:pt idx="2">
                        <c:v>42909</c:v>
                      </c:pt>
                      <c:pt idx="3">
                        <c:v>42916</c:v>
                      </c:pt>
                      <c:pt idx="4">
                        <c:v>42923</c:v>
                      </c:pt>
                      <c:pt idx="5">
                        <c:v>42930</c:v>
                      </c:pt>
                      <c:pt idx="6">
                        <c:v>42937</c:v>
                      </c:pt>
                      <c:pt idx="7">
                        <c:v>42944</c:v>
                      </c:pt>
                      <c:pt idx="8">
                        <c:v>42951</c:v>
                      </c:pt>
                      <c:pt idx="9">
                        <c:v>42958</c:v>
                      </c:pt>
                      <c:pt idx="10">
                        <c:v>42965</c:v>
                      </c:pt>
                      <c:pt idx="11">
                        <c:v>42972</c:v>
                      </c:pt>
                      <c:pt idx="12">
                        <c:v>42979</c:v>
                      </c:pt>
                      <c:pt idx="13">
                        <c:v>42986</c:v>
                      </c:pt>
                      <c:pt idx="14">
                        <c:v>42993</c:v>
                      </c:pt>
                      <c:pt idx="15">
                        <c:v>43000</c:v>
                      </c:pt>
                      <c:pt idx="16">
                        <c:v>43007</c:v>
                      </c:pt>
                      <c:pt idx="17">
                        <c:v>43014</c:v>
                      </c:pt>
                      <c:pt idx="18">
                        <c:v>43021</c:v>
                      </c:pt>
                      <c:pt idx="19">
                        <c:v>43028</c:v>
                      </c:pt>
                      <c:pt idx="20">
                        <c:v>43035</c:v>
                      </c:pt>
                      <c:pt idx="21">
                        <c:v>43042</c:v>
                      </c:pt>
                      <c:pt idx="22">
                        <c:v>43049</c:v>
                      </c:pt>
                      <c:pt idx="23">
                        <c:v>43056</c:v>
                      </c:pt>
                      <c:pt idx="24">
                        <c:v>43063</c:v>
                      </c:pt>
                      <c:pt idx="25">
                        <c:v>43070</c:v>
                      </c:pt>
                      <c:pt idx="26">
                        <c:v>43077</c:v>
                      </c:pt>
                      <c:pt idx="27">
                        <c:v>43084</c:v>
                      </c:pt>
                      <c:pt idx="28">
                        <c:v>43105</c:v>
                      </c:pt>
                      <c:pt idx="29">
                        <c:v>43112</c:v>
                      </c:pt>
                      <c:pt idx="30">
                        <c:v>43119</c:v>
                      </c:pt>
                      <c:pt idx="31">
                        <c:v>43126</c:v>
                      </c:pt>
                      <c:pt idx="32">
                        <c:v>43133</c:v>
                      </c:pt>
                      <c:pt idx="33">
                        <c:v>43140</c:v>
                      </c:pt>
                      <c:pt idx="34">
                        <c:v>43147</c:v>
                      </c:pt>
                      <c:pt idx="35">
                        <c:v>43154</c:v>
                      </c:pt>
                      <c:pt idx="36">
                        <c:v>43161</c:v>
                      </c:pt>
                      <c:pt idx="37">
                        <c:v>43168</c:v>
                      </c:pt>
                      <c:pt idx="38">
                        <c:v>43175</c:v>
                      </c:pt>
                      <c:pt idx="39">
                        <c:v>43182</c:v>
                      </c:pt>
                      <c:pt idx="40">
                        <c:v>43189</c:v>
                      </c:pt>
                      <c:pt idx="41">
                        <c:v>43196</c:v>
                      </c:pt>
                      <c:pt idx="42">
                        <c:v>43203</c:v>
                      </c:pt>
                      <c:pt idx="43">
                        <c:v>43210</c:v>
                      </c:pt>
                      <c:pt idx="44">
                        <c:v>43217</c:v>
                      </c:pt>
                      <c:pt idx="45">
                        <c:v>43224</c:v>
                      </c:pt>
                      <c:pt idx="46">
                        <c:v>43231</c:v>
                      </c:pt>
                      <c:pt idx="47">
                        <c:v>43238</c:v>
                      </c:pt>
                      <c:pt idx="48">
                        <c:v>43245</c:v>
                      </c:pt>
                      <c:pt idx="49">
                        <c:v>43252</c:v>
                      </c:pt>
                      <c:pt idx="50">
                        <c:v>43259</c:v>
                      </c:pt>
                      <c:pt idx="51">
                        <c:v>43266</c:v>
                      </c:pt>
                      <c:pt idx="52">
                        <c:v>43273</c:v>
                      </c:pt>
                      <c:pt idx="53">
                        <c:v>43280</c:v>
                      </c:pt>
                      <c:pt idx="54">
                        <c:v>43287</c:v>
                      </c:pt>
                      <c:pt idx="55">
                        <c:v>43294</c:v>
                      </c:pt>
                      <c:pt idx="56">
                        <c:v>43301</c:v>
                      </c:pt>
                      <c:pt idx="57">
                        <c:v>43308</c:v>
                      </c:pt>
                      <c:pt idx="58">
                        <c:v>43315</c:v>
                      </c:pt>
                      <c:pt idx="59">
                        <c:v>43322</c:v>
                      </c:pt>
                      <c:pt idx="60">
                        <c:v>43329</c:v>
                      </c:pt>
                      <c:pt idx="61">
                        <c:v>43336</c:v>
                      </c:pt>
                      <c:pt idx="62">
                        <c:v>43343</c:v>
                      </c:pt>
                      <c:pt idx="63">
                        <c:v>43350</c:v>
                      </c:pt>
                      <c:pt idx="64">
                        <c:v>43357</c:v>
                      </c:pt>
                      <c:pt idx="65">
                        <c:v>43364</c:v>
                      </c:pt>
                      <c:pt idx="66">
                        <c:v>43371</c:v>
                      </c:pt>
                      <c:pt idx="67">
                        <c:v>43378</c:v>
                      </c:pt>
                      <c:pt idx="68">
                        <c:v>43385</c:v>
                      </c:pt>
                      <c:pt idx="69">
                        <c:v>43392</c:v>
                      </c:pt>
                      <c:pt idx="70">
                        <c:v>43399</c:v>
                      </c:pt>
                      <c:pt idx="71">
                        <c:v>43406</c:v>
                      </c:pt>
                      <c:pt idx="72">
                        <c:v>43413</c:v>
                      </c:pt>
                      <c:pt idx="73">
                        <c:v>43420</c:v>
                      </c:pt>
                      <c:pt idx="74">
                        <c:v>43427</c:v>
                      </c:pt>
                      <c:pt idx="75">
                        <c:v>43434</c:v>
                      </c:pt>
                      <c:pt idx="76">
                        <c:v>43441</c:v>
                      </c:pt>
                      <c:pt idx="77">
                        <c:v>43448</c:v>
                      </c:pt>
                      <c:pt idx="78">
                        <c:v>43455</c:v>
                      </c:pt>
                      <c:pt idx="79">
                        <c:v>43462</c:v>
                      </c:pt>
                      <c:pt idx="80">
                        <c:v>43469</c:v>
                      </c:pt>
                      <c:pt idx="81">
                        <c:v>43476</c:v>
                      </c:pt>
                      <c:pt idx="82">
                        <c:v>43483</c:v>
                      </c:pt>
                      <c:pt idx="83">
                        <c:v>43490</c:v>
                      </c:pt>
                      <c:pt idx="84">
                        <c:v>43497</c:v>
                      </c:pt>
                      <c:pt idx="85">
                        <c:v>43504</c:v>
                      </c:pt>
                      <c:pt idx="86">
                        <c:v>43511</c:v>
                      </c:pt>
                      <c:pt idx="87">
                        <c:v>43518</c:v>
                      </c:pt>
                      <c:pt idx="88">
                        <c:v>43525</c:v>
                      </c:pt>
                      <c:pt idx="89">
                        <c:v>43532</c:v>
                      </c:pt>
                      <c:pt idx="90">
                        <c:v>43539</c:v>
                      </c:pt>
                      <c:pt idx="91">
                        <c:v>43546</c:v>
                      </c:pt>
                      <c:pt idx="92">
                        <c:v>43553</c:v>
                      </c:pt>
                      <c:pt idx="93">
                        <c:v>43560</c:v>
                      </c:pt>
                      <c:pt idx="94">
                        <c:v>43567</c:v>
                      </c:pt>
                      <c:pt idx="95">
                        <c:v>43574</c:v>
                      </c:pt>
                      <c:pt idx="96">
                        <c:v>43581</c:v>
                      </c:pt>
                      <c:pt idx="97">
                        <c:v>43588</c:v>
                      </c:pt>
                      <c:pt idx="98">
                        <c:v>43595</c:v>
                      </c:pt>
                      <c:pt idx="99">
                        <c:v>43602</c:v>
                      </c:pt>
                      <c:pt idx="100">
                        <c:v>43609</c:v>
                      </c:pt>
                      <c:pt idx="101">
                        <c:v>43616</c:v>
                      </c:pt>
                      <c:pt idx="102">
                        <c:v>43623</c:v>
                      </c:pt>
                      <c:pt idx="103">
                        <c:v>43630</c:v>
                      </c:pt>
                      <c:pt idx="104">
                        <c:v>43637</c:v>
                      </c:pt>
                      <c:pt idx="105">
                        <c:v>43644</c:v>
                      </c:pt>
                      <c:pt idx="106">
                        <c:v>43651</c:v>
                      </c:pt>
                      <c:pt idx="107">
                        <c:v>43658</c:v>
                      </c:pt>
                      <c:pt idx="108">
                        <c:v>43665</c:v>
                      </c:pt>
                      <c:pt idx="109">
                        <c:v>43672</c:v>
                      </c:pt>
                      <c:pt idx="110">
                        <c:v>43679</c:v>
                      </c:pt>
                      <c:pt idx="111">
                        <c:v>43686</c:v>
                      </c:pt>
                      <c:pt idx="112">
                        <c:v>43693</c:v>
                      </c:pt>
                      <c:pt idx="113">
                        <c:v>43700</c:v>
                      </c:pt>
                      <c:pt idx="114">
                        <c:v>43707</c:v>
                      </c:pt>
                      <c:pt idx="115">
                        <c:v>43714</c:v>
                      </c:pt>
                      <c:pt idx="116">
                        <c:v>43721</c:v>
                      </c:pt>
                      <c:pt idx="117">
                        <c:v>43728</c:v>
                      </c:pt>
                      <c:pt idx="118">
                        <c:v>43735</c:v>
                      </c:pt>
                      <c:pt idx="119">
                        <c:v>43742</c:v>
                      </c:pt>
                      <c:pt idx="120">
                        <c:v>43749</c:v>
                      </c:pt>
                      <c:pt idx="121">
                        <c:v>43756</c:v>
                      </c:pt>
                      <c:pt idx="122">
                        <c:v>43763</c:v>
                      </c:pt>
                      <c:pt idx="123">
                        <c:v>43770</c:v>
                      </c:pt>
                      <c:pt idx="124">
                        <c:v>43777</c:v>
                      </c:pt>
                      <c:pt idx="125">
                        <c:v>43784</c:v>
                      </c:pt>
                      <c:pt idx="126">
                        <c:v>43791</c:v>
                      </c:pt>
                      <c:pt idx="127">
                        <c:v>43798</c:v>
                      </c:pt>
                      <c:pt idx="128">
                        <c:v>43805</c:v>
                      </c:pt>
                      <c:pt idx="129">
                        <c:v>43812</c:v>
                      </c:pt>
                      <c:pt idx="130">
                        <c:v>43819</c:v>
                      </c:pt>
                      <c:pt idx="131">
                        <c:v>43826</c:v>
                      </c:pt>
                      <c:pt idx="132">
                        <c:v>43833</c:v>
                      </c:pt>
                      <c:pt idx="133">
                        <c:v>43840</c:v>
                      </c:pt>
                      <c:pt idx="134">
                        <c:v>43847</c:v>
                      </c:pt>
                      <c:pt idx="135">
                        <c:v>43854</c:v>
                      </c:pt>
                      <c:pt idx="136">
                        <c:v>43861</c:v>
                      </c:pt>
                      <c:pt idx="137">
                        <c:v>43868</c:v>
                      </c:pt>
                      <c:pt idx="138">
                        <c:v>43875</c:v>
                      </c:pt>
                      <c:pt idx="139">
                        <c:v>43882</c:v>
                      </c:pt>
                      <c:pt idx="140">
                        <c:v>43889</c:v>
                      </c:pt>
                      <c:pt idx="141">
                        <c:v>43896</c:v>
                      </c:pt>
                      <c:pt idx="142">
                        <c:v>43903</c:v>
                      </c:pt>
                      <c:pt idx="143">
                        <c:v>43910</c:v>
                      </c:pt>
                      <c:pt idx="144">
                        <c:v>43917</c:v>
                      </c:pt>
                      <c:pt idx="145">
                        <c:v>43924</c:v>
                      </c:pt>
                      <c:pt idx="146">
                        <c:v>43931</c:v>
                      </c:pt>
                      <c:pt idx="147">
                        <c:v>43938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4-E7D1-45D8-862E-E272BF1FF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1379056"/>
        <c:axId val="1940591776"/>
      </c:lineChart>
      <c:catAx>
        <c:axId val="935726016"/>
        <c:scaling>
          <c:orientation val="minMax"/>
          <c:min val="2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mm\ 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179088"/>
        <c:crosses val="autoZero"/>
        <c:auto val="1"/>
        <c:lblAlgn val="ctr"/>
        <c:lblOffset val="100"/>
        <c:tickLblSkip val="3"/>
        <c:noMultiLvlLbl val="1"/>
      </c:catAx>
      <c:valAx>
        <c:axId val="647179088"/>
        <c:scaling>
          <c:orientation val="minMax"/>
          <c:max val="6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Bugs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726016"/>
        <c:crosses val="autoZero"/>
        <c:crossBetween val="between"/>
        <c:majorUnit val="100"/>
        <c:minorUnit val="50"/>
      </c:valAx>
      <c:valAx>
        <c:axId val="1940591776"/>
        <c:scaling>
          <c:orientation val="minMax"/>
          <c:max val="65"/>
          <c:min val="0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Features, Issues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379056"/>
        <c:crosses val="max"/>
        <c:crossBetween val="between"/>
        <c:majorUnit val="10"/>
        <c:minorUnit val="5"/>
      </c:valAx>
      <c:catAx>
        <c:axId val="19413790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940591776"/>
        <c:crosses val="autoZero"/>
        <c:auto val="1"/>
        <c:lblAlgn val="ctr"/>
        <c:lblOffset val="100"/>
        <c:noMultiLvlLbl val="1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16F75-A613-4381-837A-A2141238713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1BDD8-99EA-4E9E-A930-20C8276F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9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43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22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23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42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94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4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5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4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9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1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37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25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70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2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03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2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03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34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97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53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24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36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6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7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1BDD8-99EA-4E9E-A930-20C8276F6D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44BD-95EA-4CF4-89F0-61899FBF2248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5797-BA92-452E-B424-9288D55AAA71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88E3-DF66-4EE7-AC02-79552A2AB28B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87F8-0F47-4EA9-8649-DB6C6B085013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9FAF-3CC7-4627-8511-9308E400C6DC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6236-483A-4707-A16A-6AC9E418089B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7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1F78-985F-4714-8FE9-267387CC503A}" type="datetime1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B148-55FA-49B0-8D1F-AC2AD2B098AE}" type="datetime1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0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92F2-934F-46C1-8561-1D1C78987838}" type="datetime1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1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BFCD-2322-4173-8C7F-91D0334BD240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6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8BB7-4F13-4675-9255-67B08134A0A1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0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5DCE-FC64-453B-861B-7704E2B7DF8F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FB98-AE9E-45BA-9FCA-741A1E8C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0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TL/wiki/Changelo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cpp/overview/visual-cpp-language-conforman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STL/wiki/Status-Chart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g21.link/P0898R3" TargetMode="External"/><Relationship Id="rId13" Type="http://schemas.openxmlformats.org/officeDocument/2006/relationships/hyperlink" Target="https://wg21.link/P0600R1" TargetMode="External"/><Relationship Id="rId18" Type="http://schemas.openxmlformats.org/officeDocument/2006/relationships/hyperlink" Target="https://wg21.link/P0457R2" TargetMode="External"/><Relationship Id="rId26" Type="http://schemas.openxmlformats.org/officeDocument/2006/relationships/hyperlink" Target="https://wg21.link/P0972R0" TargetMode="External"/><Relationship Id="rId3" Type="http://schemas.openxmlformats.org/officeDocument/2006/relationships/hyperlink" Target="https://wg21.link/P0067R5" TargetMode="External"/><Relationship Id="rId21" Type="http://schemas.openxmlformats.org/officeDocument/2006/relationships/hyperlink" Target="https://wg21.link/P0769R2" TargetMode="External"/><Relationship Id="rId7" Type="http://schemas.openxmlformats.org/officeDocument/2006/relationships/hyperlink" Target="https://wg21.link/P0758R1" TargetMode="External"/><Relationship Id="rId12" Type="http://schemas.openxmlformats.org/officeDocument/2006/relationships/hyperlink" Target="https://wg21.link/P0482R6" TargetMode="External"/><Relationship Id="rId17" Type="http://schemas.openxmlformats.org/officeDocument/2006/relationships/hyperlink" Target="https://wg21.link/P0318R1" TargetMode="External"/><Relationship Id="rId25" Type="http://schemas.openxmlformats.org/officeDocument/2006/relationships/hyperlink" Target="https://wg21.link/P0777R1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wg21.link/P0771R1" TargetMode="External"/><Relationship Id="rId20" Type="http://schemas.openxmlformats.org/officeDocument/2006/relationships/hyperlink" Target="https://wg21.link/P0646R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g21.link/P0616R0" TargetMode="External"/><Relationship Id="rId11" Type="http://schemas.openxmlformats.org/officeDocument/2006/relationships/hyperlink" Target="https://wg21.link/P0463R1" TargetMode="External"/><Relationship Id="rId24" Type="http://schemas.openxmlformats.org/officeDocument/2006/relationships/hyperlink" Target="https://wg21.link/P1164R1" TargetMode="External"/><Relationship Id="rId5" Type="http://schemas.openxmlformats.org/officeDocument/2006/relationships/hyperlink" Target="https://wg21.link/P0487R1" TargetMode="External"/><Relationship Id="rId15" Type="http://schemas.openxmlformats.org/officeDocument/2006/relationships/hyperlink" Target="https://wg21.link/P0754R2" TargetMode="External"/><Relationship Id="rId23" Type="http://schemas.openxmlformats.org/officeDocument/2006/relationships/hyperlink" Target="https://wg21.link/P0550R2" TargetMode="External"/><Relationship Id="rId10" Type="http://schemas.openxmlformats.org/officeDocument/2006/relationships/hyperlink" Target="https://wg21.link/P0020R6" TargetMode="External"/><Relationship Id="rId19" Type="http://schemas.openxmlformats.org/officeDocument/2006/relationships/hyperlink" Target="https://wg21.link/P0458R2" TargetMode="External"/><Relationship Id="rId4" Type="http://schemas.openxmlformats.org/officeDocument/2006/relationships/hyperlink" Target="https://wg21.link/P1754R1" TargetMode="External"/><Relationship Id="rId9" Type="http://schemas.openxmlformats.org/officeDocument/2006/relationships/hyperlink" Target="https://wg21.link/P0919R3" TargetMode="External"/><Relationship Id="rId14" Type="http://schemas.openxmlformats.org/officeDocument/2006/relationships/hyperlink" Target="https://wg21.link/P0653R2" TargetMode="External"/><Relationship Id="rId22" Type="http://schemas.openxmlformats.org/officeDocument/2006/relationships/hyperlink" Target="https://wg21.link/P0887R1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wg21.link/P0439R0" TargetMode="External"/><Relationship Id="rId18" Type="http://schemas.openxmlformats.org/officeDocument/2006/relationships/hyperlink" Target="https://github.com/microsoft/STL/issues/25" TargetMode="External"/><Relationship Id="rId26" Type="http://schemas.openxmlformats.org/officeDocument/2006/relationships/hyperlink" Target="https://github.com/microsoft/STL/pull/261" TargetMode="External"/><Relationship Id="rId39" Type="http://schemas.openxmlformats.org/officeDocument/2006/relationships/hyperlink" Target="https://github.com/microsoft/STL/issues/42" TargetMode="External"/><Relationship Id="rId21" Type="http://schemas.openxmlformats.org/officeDocument/2006/relationships/hyperlink" Target="https://wg21.link/P1355R2" TargetMode="External"/><Relationship Id="rId34" Type="http://schemas.openxmlformats.org/officeDocument/2006/relationships/hyperlink" Target="https://wg21.link/P0767R1" TargetMode="External"/><Relationship Id="rId42" Type="http://schemas.openxmlformats.org/officeDocument/2006/relationships/hyperlink" Target="https://github.com/microsoft/STL/issues/55" TargetMode="External"/><Relationship Id="rId47" Type="http://schemas.openxmlformats.org/officeDocument/2006/relationships/hyperlink" Target="https://github.com/microsoft/STL/pull/127" TargetMode="External"/><Relationship Id="rId50" Type="http://schemas.openxmlformats.org/officeDocument/2006/relationships/hyperlink" Target="https://github.com/microsoft/STL/pull/305" TargetMode="External"/><Relationship Id="rId55" Type="http://schemas.openxmlformats.org/officeDocument/2006/relationships/hyperlink" Target="https://wg21.link/P1902R1" TargetMode="External"/><Relationship Id="rId7" Type="http://schemas.openxmlformats.org/officeDocument/2006/relationships/hyperlink" Target="https://github.com/microsoft/STL/pull/284" TargetMode="External"/><Relationship Id="rId12" Type="http://schemas.openxmlformats.org/officeDocument/2006/relationships/hyperlink" Target="https://wg21.link/P1651R0" TargetMode="External"/><Relationship Id="rId17" Type="http://schemas.openxmlformats.org/officeDocument/2006/relationships/hyperlink" Target="https://devdiv.visualstudio.com/DevDiv/_git/msvc/pullrequest/213718" TargetMode="External"/><Relationship Id="rId25" Type="http://schemas.openxmlformats.org/officeDocument/2006/relationships/hyperlink" Target="https://wg21.link/P0631R8" TargetMode="External"/><Relationship Id="rId33" Type="http://schemas.openxmlformats.org/officeDocument/2006/relationships/hyperlink" Target="https://github.com/microsoft/STL/issues/35" TargetMode="External"/><Relationship Id="rId38" Type="http://schemas.openxmlformats.org/officeDocument/2006/relationships/hyperlink" Target="https://github.com/microsoft/STL/pull/176" TargetMode="External"/><Relationship Id="rId46" Type="http://schemas.openxmlformats.org/officeDocument/2006/relationships/hyperlink" Target="https://wg21.link/P1357R1" TargetMode="External"/><Relationship Id="rId2" Type="http://schemas.openxmlformats.org/officeDocument/2006/relationships/notesSlide" Target="../notesSlides/notesSlide13.xml"/><Relationship Id="rId16" Type="http://schemas.openxmlformats.org/officeDocument/2006/relationships/hyperlink" Target="https://wg21.link/P0553R4" TargetMode="External"/><Relationship Id="rId20" Type="http://schemas.openxmlformats.org/officeDocument/2006/relationships/hyperlink" Target="https://github.com/microsoft/STL/issues/26" TargetMode="External"/><Relationship Id="rId29" Type="http://schemas.openxmlformats.org/officeDocument/2006/relationships/hyperlink" Target="https://github.com/microsoft/STL/pull/201" TargetMode="External"/><Relationship Id="rId41" Type="http://schemas.openxmlformats.org/officeDocument/2006/relationships/hyperlink" Target="https://github.com/microsoft/STL/pull/236" TargetMode="External"/><Relationship Id="rId54" Type="http://schemas.openxmlformats.org/officeDocument/2006/relationships/hyperlink" Target="https://github.com/microsoft/STL/issues/3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g21.link/P0340R3" TargetMode="External"/><Relationship Id="rId11" Type="http://schemas.openxmlformats.org/officeDocument/2006/relationships/hyperlink" Target="https://github.com/microsoft/STL/issues/13" TargetMode="External"/><Relationship Id="rId24" Type="http://schemas.openxmlformats.org/officeDocument/2006/relationships/hyperlink" Target="https://github.com/microsoft/STL/issues/156" TargetMode="External"/><Relationship Id="rId32" Type="http://schemas.openxmlformats.org/officeDocument/2006/relationships/hyperlink" Target="https://github.com/microsoft/STL/pull/246" TargetMode="External"/><Relationship Id="rId37" Type="http://schemas.openxmlformats.org/officeDocument/2006/relationships/hyperlink" Target="https://wg21.link/P0966R1" TargetMode="External"/><Relationship Id="rId40" Type="http://schemas.openxmlformats.org/officeDocument/2006/relationships/hyperlink" Target="https://wg21.link/P1209R0" TargetMode="External"/><Relationship Id="rId45" Type="http://schemas.openxmlformats.org/officeDocument/2006/relationships/hyperlink" Target="https://github.com/microsoft/STL/issues/56" TargetMode="External"/><Relationship Id="rId53" Type="http://schemas.openxmlformats.org/officeDocument/2006/relationships/hyperlink" Target="https://github.com/microsoft/STL/pull/341" TargetMode="External"/><Relationship Id="rId5" Type="http://schemas.openxmlformats.org/officeDocument/2006/relationships/hyperlink" Target="https://github.com/microsoft/STL/issues/9" TargetMode="External"/><Relationship Id="rId15" Type="http://schemas.openxmlformats.org/officeDocument/2006/relationships/hyperlink" Target="https://github.com/microsoft/STL/issues/17" TargetMode="External"/><Relationship Id="rId23" Type="http://schemas.openxmlformats.org/officeDocument/2006/relationships/hyperlink" Target="https://github.com/microsoft/STL/pull/353" TargetMode="External"/><Relationship Id="rId28" Type="http://schemas.openxmlformats.org/officeDocument/2006/relationships/hyperlink" Target="https://wg21.link/P0655R1" TargetMode="External"/><Relationship Id="rId36" Type="http://schemas.openxmlformats.org/officeDocument/2006/relationships/hyperlink" Target="https://github.com/microsoft/STL/issues/36" TargetMode="External"/><Relationship Id="rId49" Type="http://schemas.openxmlformats.org/officeDocument/2006/relationships/hyperlink" Target="https://wg21.link/P1612R1" TargetMode="External"/><Relationship Id="rId10" Type="http://schemas.openxmlformats.org/officeDocument/2006/relationships/hyperlink" Target="https://github.com/microsoft/STL/pull/158" TargetMode="External"/><Relationship Id="rId19" Type="http://schemas.openxmlformats.org/officeDocument/2006/relationships/hyperlink" Target="https://wg21.link/P0556R3" TargetMode="External"/><Relationship Id="rId31" Type="http://schemas.openxmlformats.org/officeDocument/2006/relationships/hyperlink" Target="https://wg21.link/P0738R2" TargetMode="External"/><Relationship Id="rId44" Type="http://schemas.openxmlformats.org/officeDocument/2006/relationships/hyperlink" Target="https://github.com/microsoft/STL/pull/130" TargetMode="External"/><Relationship Id="rId52" Type="http://schemas.openxmlformats.org/officeDocument/2006/relationships/hyperlink" Target="https://wg21.link/P1690R1" TargetMode="External"/><Relationship Id="rId4" Type="http://schemas.openxmlformats.org/officeDocument/2006/relationships/hyperlink" Target="https://devdiv.visualstudio.com/DevDiv/_git/msvc/pullrequest/203285" TargetMode="External"/><Relationship Id="rId9" Type="http://schemas.openxmlformats.org/officeDocument/2006/relationships/hyperlink" Target="https://wg21.link/P0356R5" TargetMode="External"/><Relationship Id="rId14" Type="http://schemas.openxmlformats.org/officeDocument/2006/relationships/hyperlink" Target="https://github.com/microsoft/STL/pull/124" TargetMode="External"/><Relationship Id="rId22" Type="http://schemas.openxmlformats.org/officeDocument/2006/relationships/hyperlink" Target="https://wg21.link/P0595R2" TargetMode="External"/><Relationship Id="rId27" Type="http://schemas.openxmlformats.org/officeDocument/2006/relationships/hyperlink" Target="https://github.com/microsoft/STL/issues/29" TargetMode="External"/><Relationship Id="rId30" Type="http://schemas.openxmlformats.org/officeDocument/2006/relationships/hyperlink" Target="https://github.com/microsoft/STL/issues/31" TargetMode="External"/><Relationship Id="rId35" Type="http://schemas.openxmlformats.org/officeDocument/2006/relationships/hyperlink" Target="https://github.com/microsoft/STL/pull/179" TargetMode="External"/><Relationship Id="rId43" Type="http://schemas.openxmlformats.org/officeDocument/2006/relationships/hyperlink" Target="https://wg21.link/P1227R2" TargetMode="External"/><Relationship Id="rId48" Type="http://schemas.openxmlformats.org/officeDocument/2006/relationships/hyperlink" Target="https://github.com/microsoft/STL/issues/58" TargetMode="External"/><Relationship Id="rId56" Type="http://schemas.openxmlformats.org/officeDocument/2006/relationships/hyperlink" Target="https://github.com/microsoft/STL/issues/339" TargetMode="External"/><Relationship Id="rId8" Type="http://schemas.openxmlformats.org/officeDocument/2006/relationships/hyperlink" Target="https://github.com/microsoft/STL/issues/11" TargetMode="External"/><Relationship Id="rId51" Type="http://schemas.openxmlformats.org/officeDocument/2006/relationships/hyperlink" Target="https://github.com/microsoft/STL/issues/61" TargetMode="External"/><Relationship Id="rId3" Type="http://schemas.openxmlformats.org/officeDocument/2006/relationships/hyperlink" Target="https://wg21.link/P0325R4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g21.link/P1394R4" TargetMode="External"/><Relationship Id="rId13" Type="http://schemas.openxmlformats.org/officeDocument/2006/relationships/hyperlink" Target="https://wg21.link/P0357R3" TargetMode="External"/><Relationship Id="rId18" Type="http://schemas.openxmlformats.org/officeDocument/2006/relationships/hyperlink" Target="https://github.com/microsoft/STL/issues/28" TargetMode="External"/><Relationship Id="rId26" Type="http://schemas.openxmlformats.org/officeDocument/2006/relationships/hyperlink" Target="https://github.com/microsoft/STL/issues/41" TargetMode="External"/><Relationship Id="rId3" Type="http://schemas.openxmlformats.org/officeDocument/2006/relationships/hyperlink" Target="https://wg21.link/P0122R7" TargetMode="External"/><Relationship Id="rId21" Type="http://schemas.openxmlformats.org/officeDocument/2006/relationships/hyperlink" Target="https://wg21.link/P0883R2" TargetMode="External"/><Relationship Id="rId34" Type="http://schemas.openxmlformats.org/officeDocument/2006/relationships/hyperlink" Target="https://github.com/microsoft/STL/pull/470" TargetMode="External"/><Relationship Id="rId7" Type="http://schemas.openxmlformats.org/officeDocument/2006/relationships/hyperlink" Target="https://wg21.link/P1085R2" TargetMode="External"/><Relationship Id="rId12" Type="http://schemas.openxmlformats.org/officeDocument/2006/relationships/hyperlink" Target="https://github.com/microsoft/STL/issues/6" TargetMode="External"/><Relationship Id="rId17" Type="http://schemas.openxmlformats.org/officeDocument/2006/relationships/hyperlink" Target="https://github.com/microsoft/STL/pull/380" TargetMode="External"/><Relationship Id="rId25" Type="http://schemas.openxmlformats.org/officeDocument/2006/relationships/hyperlink" Target="https://github.com/microsoft/STL/pull/415" TargetMode="External"/><Relationship Id="rId33" Type="http://schemas.openxmlformats.org/officeDocument/2006/relationships/hyperlink" Target="https://wg21.link/P1423R3" TargetMode="External"/><Relationship Id="rId38" Type="http://schemas.openxmlformats.org/officeDocument/2006/relationships/hyperlink" Target="https://github.com/microsoft/STL/issues/337" TargetMode="External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wg21.link/P0619R4" TargetMode="External"/><Relationship Id="rId20" Type="http://schemas.openxmlformats.org/officeDocument/2006/relationships/hyperlink" Target="https://github.com/microsoft/STL/issues/38" TargetMode="External"/><Relationship Id="rId29" Type="http://schemas.openxmlformats.org/officeDocument/2006/relationships/hyperlink" Target="https://github.com/microsoft/STL/issues/4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g21.link/P1024R3" TargetMode="External"/><Relationship Id="rId11" Type="http://schemas.openxmlformats.org/officeDocument/2006/relationships/hyperlink" Target="https://github.com/microsoft/STL/pull/425" TargetMode="External"/><Relationship Id="rId24" Type="http://schemas.openxmlformats.org/officeDocument/2006/relationships/hyperlink" Target="https://wg21.link/P0935R0" TargetMode="External"/><Relationship Id="rId32" Type="http://schemas.openxmlformats.org/officeDocument/2006/relationships/hyperlink" Target="https://github.com/microsoft/STL/issues/53" TargetMode="External"/><Relationship Id="rId37" Type="http://schemas.openxmlformats.org/officeDocument/2006/relationships/hyperlink" Target="https://github.com/microsoft/STL/pull/399" TargetMode="External"/><Relationship Id="rId5" Type="http://schemas.openxmlformats.org/officeDocument/2006/relationships/hyperlink" Target="https://github.com/microsoft/STL/issues/4" TargetMode="External"/><Relationship Id="rId15" Type="http://schemas.openxmlformats.org/officeDocument/2006/relationships/hyperlink" Target="https://github.com/microsoft/STL/issues/14" TargetMode="External"/><Relationship Id="rId23" Type="http://schemas.openxmlformats.org/officeDocument/2006/relationships/hyperlink" Target="https://github.com/microsoft/STL/issues/336" TargetMode="External"/><Relationship Id="rId28" Type="http://schemas.openxmlformats.org/officeDocument/2006/relationships/hyperlink" Target="https://github.com/microsoft/STL/pull/397" TargetMode="External"/><Relationship Id="rId36" Type="http://schemas.openxmlformats.org/officeDocument/2006/relationships/hyperlink" Target="https://wg21.link/P1645R1" TargetMode="External"/><Relationship Id="rId10" Type="http://schemas.openxmlformats.org/officeDocument/2006/relationships/hyperlink" Target="https://wg21.link/P0202R3" TargetMode="External"/><Relationship Id="rId19" Type="http://schemas.openxmlformats.org/officeDocument/2006/relationships/hyperlink" Target="https://wg21.link/P0879R0" TargetMode="External"/><Relationship Id="rId31" Type="http://schemas.openxmlformats.org/officeDocument/2006/relationships/hyperlink" Target="https://github.com/microsoft/STL/pull/467" TargetMode="External"/><Relationship Id="rId4" Type="http://schemas.openxmlformats.org/officeDocument/2006/relationships/hyperlink" Target="https://github.com/microsoft/STL/pull/142" TargetMode="External"/><Relationship Id="rId9" Type="http://schemas.openxmlformats.org/officeDocument/2006/relationships/hyperlink" Target="https://wg21.link/P1872R0" TargetMode="External"/><Relationship Id="rId14" Type="http://schemas.openxmlformats.org/officeDocument/2006/relationships/hyperlink" Target="https://github.com/microsoft/STL/pull/393" TargetMode="External"/><Relationship Id="rId22" Type="http://schemas.openxmlformats.org/officeDocument/2006/relationships/hyperlink" Target="https://github.com/microsoft/STL/pull/390" TargetMode="External"/><Relationship Id="rId27" Type="http://schemas.openxmlformats.org/officeDocument/2006/relationships/hyperlink" Target="https://wg21.link/P1006R1" TargetMode="External"/><Relationship Id="rId30" Type="http://schemas.openxmlformats.org/officeDocument/2006/relationships/hyperlink" Target="https://wg21.link/P1165R1" TargetMode="External"/><Relationship Id="rId35" Type="http://schemas.openxmlformats.org/officeDocument/2006/relationships/hyperlink" Target="https://github.com/microsoft/STL/issues/59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STL/issues/33" TargetMode="External"/><Relationship Id="rId13" Type="http://schemas.openxmlformats.org/officeDocument/2006/relationships/hyperlink" Target="https://github.com/microsoft/STL/pull/599" TargetMode="External"/><Relationship Id="rId18" Type="http://schemas.openxmlformats.org/officeDocument/2006/relationships/hyperlink" Target="https://wg21.link/P1956R1" TargetMode="External"/><Relationship Id="rId26" Type="http://schemas.openxmlformats.org/officeDocument/2006/relationships/hyperlink" Target="https://github.com/microsoft/STL/issues/557" TargetMode="External"/><Relationship Id="rId3" Type="http://schemas.openxmlformats.org/officeDocument/2006/relationships/hyperlink" Target="https://wg21.link/P0476R2" TargetMode="External"/><Relationship Id="rId21" Type="http://schemas.openxmlformats.org/officeDocument/2006/relationships/hyperlink" Target="https://wg21.link/P1964R2" TargetMode="External"/><Relationship Id="rId7" Type="http://schemas.openxmlformats.org/officeDocument/2006/relationships/hyperlink" Target="https://github.com/microsoft/STL/pull/309" TargetMode="External"/><Relationship Id="rId12" Type="http://schemas.openxmlformats.org/officeDocument/2006/relationships/hyperlink" Target="https://wg21.link/P1023R0" TargetMode="External"/><Relationship Id="rId17" Type="http://schemas.openxmlformats.org/officeDocument/2006/relationships/hyperlink" Target="https://github.com/microsoft/STL/issues/555" TargetMode="External"/><Relationship Id="rId25" Type="http://schemas.openxmlformats.org/officeDocument/2006/relationships/hyperlink" Target="https://github.com/microsoft/STL/pull/500" TargetMode="External"/><Relationship Id="rId33" Type="http://schemas.openxmlformats.org/officeDocument/2006/relationships/hyperlink" Target="https://github.com/microsoft/STL/issues/556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github.com/microsoft/STL/pull/566" TargetMode="External"/><Relationship Id="rId20" Type="http://schemas.openxmlformats.org/officeDocument/2006/relationships/hyperlink" Target="https://github.com/microsoft/STL/issues/554" TargetMode="External"/><Relationship Id="rId29" Type="http://schemas.openxmlformats.org/officeDocument/2006/relationships/hyperlink" Target="https://wg21.link/P2102R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g21.link/P0674R1" TargetMode="External"/><Relationship Id="rId11" Type="http://schemas.openxmlformats.org/officeDocument/2006/relationships/hyperlink" Target="https://github.com/microsoft/STL/issues/34" TargetMode="External"/><Relationship Id="rId24" Type="http://schemas.openxmlformats.org/officeDocument/2006/relationships/hyperlink" Target="https://wg21.link/P1976R2" TargetMode="External"/><Relationship Id="rId32" Type="http://schemas.openxmlformats.org/officeDocument/2006/relationships/hyperlink" Target="https://github.com/microsoft/STL/pull/587" TargetMode="External"/><Relationship Id="rId5" Type="http://schemas.openxmlformats.org/officeDocument/2006/relationships/hyperlink" Target="https://github.com/microsoft/STL/issues/22" TargetMode="External"/><Relationship Id="rId15" Type="http://schemas.openxmlformats.org/officeDocument/2006/relationships/hyperlink" Target="https://wg21.link/P1115R3" TargetMode="External"/><Relationship Id="rId23" Type="http://schemas.openxmlformats.org/officeDocument/2006/relationships/hyperlink" Target="https://github.com/microsoft/STL/issues/559" TargetMode="External"/><Relationship Id="rId28" Type="http://schemas.openxmlformats.org/officeDocument/2006/relationships/hyperlink" Target="https://github.com/microsoft/STL/issues/563" TargetMode="External"/><Relationship Id="rId10" Type="http://schemas.openxmlformats.org/officeDocument/2006/relationships/hyperlink" Target="https://github.com/microsoft/STL/pull/601" TargetMode="External"/><Relationship Id="rId19" Type="http://schemas.openxmlformats.org/officeDocument/2006/relationships/hyperlink" Target="https://github.com/microsoft/STL/pull/524" TargetMode="External"/><Relationship Id="rId31" Type="http://schemas.openxmlformats.org/officeDocument/2006/relationships/hyperlink" Target="https://wg21.link/P2116R0" TargetMode="External"/><Relationship Id="rId4" Type="http://schemas.openxmlformats.org/officeDocument/2006/relationships/hyperlink" Target="https://github.com/microsoft/STL/pull/583" TargetMode="External"/><Relationship Id="rId9" Type="http://schemas.openxmlformats.org/officeDocument/2006/relationships/hyperlink" Target="https://wg21.link/P0718R2" TargetMode="External"/><Relationship Id="rId14" Type="http://schemas.openxmlformats.org/officeDocument/2006/relationships/hyperlink" Target="https://github.com/microsoft/STL/issues/49" TargetMode="External"/><Relationship Id="rId22" Type="http://schemas.openxmlformats.org/officeDocument/2006/relationships/hyperlink" Target="https://github.com/microsoft/STL/pull/565" TargetMode="External"/><Relationship Id="rId27" Type="http://schemas.openxmlformats.org/officeDocument/2006/relationships/hyperlink" Target="https://wg21.link/P2091R0" TargetMode="External"/><Relationship Id="rId30" Type="http://schemas.openxmlformats.org/officeDocument/2006/relationships/hyperlink" Target="https://github.com/microsoft/STL/issues/561" TargetMode="Externa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hyperlink" Target="https://wg21.link/P0415R1" TargetMode="External"/><Relationship Id="rId18" Type="http://schemas.openxmlformats.org/officeDocument/2006/relationships/hyperlink" Target="https://github.com/microsoft/STL/issues/19" TargetMode="External"/><Relationship Id="rId26" Type="http://schemas.openxmlformats.org/officeDocument/2006/relationships/hyperlink" Target="https://github.com/microsoft/STL/issues/20" TargetMode="External"/><Relationship Id="rId39" Type="http://schemas.openxmlformats.org/officeDocument/2006/relationships/hyperlink" Target="https://wg21.link/P0896R4" TargetMode="External"/><Relationship Id="rId21" Type="http://schemas.openxmlformats.org/officeDocument/2006/relationships/hyperlink" Target="https://wg21.link/P0551R3" TargetMode="External"/><Relationship Id="rId34" Type="http://schemas.openxmlformats.org/officeDocument/2006/relationships/hyperlink" Target="https://github.com/microsoft/STL/issues/64" TargetMode="External"/><Relationship Id="rId42" Type="http://schemas.openxmlformats.org/officeDocument/2006/relationships/hyperlink" Target="https://github.com/microsoft/STL/issues/40" TargetMode="External"/><Relationship Id="rId47" Type="http://schemas.openxmlformats.org/officeDocument/2006/relationships/hyperlink" Target="https://wg21.link/P1004R2" TargetMode="External"/><Relationship Id="rId50" Type="http://schemas.openxmlformats.org/officeDocument/2006/relationships/hyperlink" Target="https://github.com/microsoft/STL/issues/47" TargetMode="External"/><Relationship Id="rId55" Type="http://schemas.openxmlformats.org/officeDocument/2006/relationships/hyperlink" Target="https://wg21.link/P1065R2" TargetMode="External"/><Relationship Id="rId63" Type="http://schemas.openxmlformats.org/officeDocument/2006/relationships/hyperlink" Target="https://wg21.link/P1502R1" TargetMode="External"/><Relationship Id="rId68" Type="http://schemas.openxmlformats.org/officeDocument/2006/relationships/hyperlink" Target="https://github.com/microsoft/STL/issues/63" TargetMode="External"/><Relationship Id="rId7" Type="http://schemas.openxmlformats.org/officeDocument/2006/relationships/hyperlink" Target="https://wg21.link/P0339R6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github.com/microsoft/STL/issues/18" TargetMode="External"/><Relationship Id="rId29" Type="http://schemas.openxmlformats.org/officeDocument/2006/relationships/hyperlink" Target="https://wg21.link/P0645R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STL/issues/3" TargetMode="External"/><Relationship Id="rId11" Type="http://schemas.openxmlformats.org/officeDocument/2006/relationships/hyperlink" Target="https://wg21.link/P0408R7" TargetMode="External"/><Relationship Id="rId24" Type="http://schemas.openxmlformats.org/officeDocument/2006/relationships/hyperlink" Target="https://github.com/microsoft/STL/issues/560" TargetMode="External"/><Relationship Id="rId32" Type="http://schemas.openxmlformats.org/officeDocument/2006/relationships/hyperlink" Target="https://github.com/microsoft/STL/issues/32" TargetMode="External"/><Relationship Id="rId37" Type="http://schemas.openxmlformats.org/officeDocument/2006/relationships/hyperlink" Target="https://wg21.link/P0811R3" TargetMode="External"/><Relationship Id="rId40" Type="http://schemas.openxmlformats.org/officeDocument/2006/relationships/hyperlink" Target="https://github.com/microsoft/STL/issues/39" TargetMode="External"/><Relationship Id="rId45" Type="http://schemas.openxmlformats.org/officeDocument/2006/relationships/hyperlink" Target="https://wg21.link/P1001R2" TargetMode="External"/><Relationship Id="rId53" Type="http://schemas.openxmlformats.org/officeDocument/2006/relationships/hyperlink" Target="https://wg21.link/P1032R1" TargetMode="External"/><Relationship Id="rId58" Type="http://schemas.openxmlformats.org/officeDocument/2006/relationships/hyperlink" Target="https://github.com/microsoft/STL/issues/52" TargetMode="External"/><Relationship Id="rId66" Type="http://schemas.openxmlformats.org/officeDocument/2006/relationships/hyperlink" Target="https://github.com/microsoft/STL/issues/62" TargetMode="External"/><Relationship Id="rId5" Type="http://schemas.openxmlformats.org/officeDocument/2006/relationships/hyperlink" Target="https://wg21.link/P0053R7" TargetMode="External"/><Relationship Id="rId15" Type="http://schemas.openxmlformats.org/officeDocument/2006/relationships/hyperlink" Target="https://wg21.link/P0466R5" TargetMode="External"/><Relationship Id="rId23" Type="http://schemas.openxmlformats.org/officeDocument/2006/relationships/hyperlink" Target="https://wg21.link/P0586R2" TargetMode="External"/><Relationship Id="rId28" Type="http://schemas.openxmlformats.org/officeDocument/2006/relationships/hyperlink" Target="https://github.com/microsoft/STL/issues/27" TargetMode="External"/><Relationship Id="rId36" Type="http://schemas.openxmlformats.org/officeDocument/2006/relationships/hyperlink" Target="https://github.com/microsoft/STL/issues/37" TargetMode="External"/><Relationship Id="rId49" Type="http://schemas.openxmlformats.org/officeDocument/2006/relationships/hyperlink" Target="https://wg21.link/P1007R3" TargetMode="External"/><Relationship Id="rId57" Type="http://schemas.openxmlformats.org/officeDocument/2006/relationships/hyperlink" Target="https://wg21.link/P1135R6" TargetMode="External"/><Relationship Id="rId61" Type="http://schemas.openxmlformats.org/officeDocument/2006/relationships/hyperlink" Target="https://wg21.link/P1285R0" TargetMode="External"/><Relationship Id="rId10" Type="http://schemas.openxmlformats.org/officeDocument/2006/relationships/hyperlink" Target="https://github.com/microsoft/STL/issues/12" TargetMode="External"/><Relationship Id="rId19" Type="http://schemas.openxmlformats.org/officeDocument/2006/relationships/hyperlink" Target="https://wg21.link/P0528R3" TargetMode="External"/><Relationship Id="rId31" Type="http://schemas.openxmlformats.org/officeDocument/2006/relationships/hyperlink" Target="https://wg21.link/P0660R10" TargetMode="External"/><Relationship Id="rId44" Type="http://schemas.openxmlformats.org/officeDocument/2006/relationships/hyperlink" Target="https://github.com/microsoft/STL/issues/43" TargetMode="External"/><Relationship Id="rId52" Type="http://schemas.openxmlformats.org/officeDocument/2006/relationships/hyperlink" Target="https://github.com/microsoft/STL/issues/48" TargetMode="External"/><Relationship Id="rId60" Type="http://schemas.openxmlformats.org/officeDocument/2006/relationships/hyperlink" Target="https://github.com/microsoft/STL/issues/54" TargetMode="External"/><Relationship Id="rId65" Type="http://schemas.openxmlformats.org/officeDocument/2006/relationships/hyperlink" Target="https://wg21.link/P1614R2" TargetMode="External"/><Relationship Id="rId4" Type="http://schemas.openxmlformats.org/officeDocument/2006/relationships/hyperlink" Target="https://github.com/microsoft/STL/issues/2" TargetMode="External"/><Relationship Id="rId9" Type="http://schemas.openxmlformats.org/officeDocument/2006/relationships/hyperlink" Target="https://wg21.link/P0355R7" TargetMode="External"/><Relationship Id="rId14" Type="http://schemas.openxmlformats.org/officeDocument/2006/relationships/hyperlink" Target="https://github.com/microsoft/STL/issues/16" TargetMode="External"/><Relationship Id="rId22" Type="http://schemas.openxmlformats.org/officeDocument/2006/relationships/hyperlink" Target="https://github.com/microsoft/STL/issues/24" TargetMode="External"/><Relationship Id="rId27" Type="http://schemas.openxmlformats.org/officeDocument/2006/relationships/hyperlink" Target="https://wg21.link/P0608R3" TargetMode="External"/><Relationship Id="rId30" Type="http://schemas.openxmlformats.org/officeDocument/2006/relationships/hyperlink" Target="https://github.com/microsoft/STL/issues/30" TargetMode="External"/><Relationship Id="rId35" Type="http://schemas.openxmlformats.org/officeDocument/2006/relationships/hyperlink" Target="https://wg21.link/P0784R7" TargetMode="External"/><Relationship Id="rId43" Type="http://schemas.openxmlformats.org/officeDocument/2006/relationships/hyperlink" Target="https://wg21.link/P0980R1" TargetMode="External"/><Relationship Id="rId48" Type="http://schemas.openxmlformats.org/officeDocument/2006/relationships/hyperlink" Target="https://github.com/microsoft/STL/issues/45" TargetMode="External"/><Relationship Id="rId56" Type="http://schemas.openxmlformats.org/officeDocument/2006/relationships/hyperlink" Target="https://github.com/microsoft/STL/issues/51" TargetMode="External"/><Relationship Id="rId64" Type="http://schemas.openxmlformats.org/officeDocument/2006/relationships/hyperlink" Target="https://github.com/microsoft/STL/issues/60" TargetMode="External"/><Relationship Id="rId69" Type="http://schemas.openxmlformats.org/officeDocument/2006/relationships/hyperlink" Target="https://wg21.link/P1831R1" TargetMode="External"/><Relationship Id="rId8" Type="http://schemas.openxmlformats.org/officeDocument/2006/relationships/hyperlink" Target="https://github.com/microsoft/STL/issues/10" TargetMode="External"/><Relationship Id="rId51" Type="http://schemas.openxmlformats.org/officeDocument/2006/relationships/hyperlink" Target="https://wg21.link/P1020R1" TargetMode="External"/><Relationship Id="rId3" Type="http://schemas.openxmlformats.org/officeDocument/2006/relationships/hyperlink" Target="https://wg21.link/P0019R8" TargetMode="External"/><Relationship Id="rId12" Type="http://schemas.openxmlformats.org/officeDocument/2006/relationships/hyperlink" Target="https://github.com/microsoft/STL/issues/15" TargetMode="External"/><Relationship Id="rId17" Type="http://schemas.openxmlformats.org/officeDocument/2006/relationships/hyperlink" Target="https://wg21.link/P0475R1" TargetMode="External"/><Relationship Id="rId25" Type="http://schemas.openxmlformats.org/officeDocument/2006/relationships/hyperlink" Target="https://wg21.link/P0591R4" TargetMode="External"/><Relationship Id="rId33" Type="http://schemas.openxmlformats.org/officeDocument/2006/relationships/hyperlink" Target="https://wg21.link/P0768R1" TargetMode="External"/><Relationship Id="rId38" Type="http://schemas.openxmlformats.org/officeDocument/2006/relationships/hyperlink" Target="https://github.com/microsoft/STL/issues/65" TargetMode="External"/><Relationship Id="rId46" Type="http://schemas.openxmlformats.org/officeDocument/2006/relationships/hyperlink" Target="https://github.com/microsoft/STL/issues/44" TargetMode="External"/><Relationship Id="rId59" Type="http://schemas.openxmlformats.org/officeDocument/2006/relationships/hyperlink" Target="https://wg21.link/P1208R6" TargetMode="External"/><Relationship Id="rId67" Type="http://schemas.openxmlformats.org/officeDocument/2006/relationships/hyperlink" Target="https://wg21.link/P1771R1" TargetMode="External"/><Relationship Id="rId20" Type="http://schemas.openxmlformats.org/officeDocument/2006/relationships/hyperlink" Target="https://github.com/microsoft/STL/issues/23" TargetMode="External"/><Relationship Id="rId41" Type="http://schemas.openxmlformats.org/officeDocument/2006/relationships/hyperlink" Target="https://wg21.link/P0912R5" TargetMode="External"/><Relationship Id="rId54" Type="http://schemas.openxmlformats.org/officeDocument/2006/relationships/hyperlink" Target="https://github.com/microsoft/STL/issues/50" TargetMode="External"/><Relationship Id="rId62" Type="http://schemas.openxmlformats.org/officeDocument/2006/relationships/hyperlink" Target="https://github.com/microsoft/STL/issues/57" TargetMode="External"/><Relationship Id="rId70" Type="http://schemas.openxmlformats.org/officeDocument/2006/relationships/hyperlink" Target="https://github.com/microsoft/STL/issues/55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0458Rr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mwiki/index.php?title=cpp/container&amp;oldid=105942" TargetMode="External"/><Relationship Id="rId5" Type="http://schemas.openxmlformats.org/officeDocument/2006/relationships/hyperlink" Target="https://en.cppreference.com/w/Cppreference:Copyright/GDFL" TargetMode="External"/><Relationship Id="rId4" Type="http://schemas.openxmlformats.org/officeDocument/2006/relationships/hyperlink" Target="https://en.cppreference.com/w/Cppreference:Copyright/CC-BY-S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0457r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0482R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0919r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/STL/pull/341" TargetMode="External"/><Relationship Id="rId4" Type="http://schemas.openxmlformats.org/officeDocument/2006/relationships/hyperlink" Target="https://wg21.link/P1690R1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0067R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4P_kbF0EbZ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1209r0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STL/pull/23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t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0595r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STL/pull/353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0202R3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STL/pull/425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0122R7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blogs.microsoft.com/cppblog/gsl-3-0-0-release/" TargetMode="External"/><Relationship Id="rId4" Type="http://schemas.openxmlformats.org/officeDocument/2006/relationships/hyperlink" Target="https://github.com/microsoft/STL/pull/142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0896R4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blogs.microsoft.com/cppblog/c20-concepts-are-here-in-visual-studio-2019-version-16-3/" TargetMode="External"/><Relationship Id="rId4" Type="http://schemas.openxmlformats.org/officeDocument/2006/relationships/hyperlink" Target="http://www.open-std.org/jtc1/sc22/wg21/docs/papers/2018/p0898r3.pdf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nam06.safelinks.protection.outlook.com/?url=https%3A%2F%2Fwg21.link%2FP1035&amp;data=02%7C01%7Cmsaleh%40microsoft.com%7Ce152049eeab04c5262d608d7ca9c03df%7C72f988bf86f141af91ab2d7cd011db47%7C1%7C0%7C637200643751599135&amp;sdata=Nc4hpuMgXVWQ4W8Xjrtu%2F%2FN3HdTZvwONkY9NtDEoIB8%3D&amp;reserved=0" TargetMode="External"/><Relationship Id="rId13" Type="http://schemas.openxmlformats.org/officeDocument/2006/relationships/hyperlink" Target="https://nam06.safelinks.protection.outlook.com/?url=https%3A%2F%2Fgithub.com%2Fmicrosoft%2FSTL%2Fpull%2F389&amp;data=02%7C01%7Cmsaleh%40microsoft.com%7Ce152049eeab04c5262d608d7ca9c03df%7C72f988bf86f141af91ab2d7cd011db47%7C1%7C0%7C637200643751629121&amp;sdata=IqwIzJ5cmwsc%2By03mniCUAAMJLm2QUBgevJjBjFdh%2BE%3D&amp;reserved=0" TargetMode="External"/><Relationship Id="rId18" Type="http://schemas.openxmlformats.org/officeDocument/2006/relationships/hyperlink" Target="https://nam06.safelinks.protection.outlook.com/?url=https%3A%2F%2Fgithub.com%2Fmicrosoft%2FSTL%2Fpull%2F565&amp;data=02%7C01%7Cmsaleh%40microsoft.com%7Ce152049eeab04c5262d608d7ca9c03df%7C72f988bf86f141af91ab2d7cd011db47%7C1%7C0%7C637200643751649107&amp;sdata=bN6A5a1yt%2BfPf7sz%2Fg2NYwqwNTcGPufZ2k7HvA9SvoA%3D&amp;reserved=0" TargetMode="External"/><Relationship Id="rId3" Type="http://schemas.openxmlformats.org/officeDocument/2006/relationships/hyperlink" Target="http://www.open-std.org/jtc1/sc22/wg21/docs/papers/2018/p0898r3.pdf" TargetMode="External"/><Relationship Id="rId21" Type="http://schemas.openxmlformats.org/officeDocument/2006/relationships/hyperlink" Target="https://nam06.safelinks.protection.outlook.com/?url=https%3A%2F%2Fgithub.com%2Fmicrosoft%2FSTL%2Fpull%2F588&amp;data=02%7C01%7Cmsaleh%40microsoft.com%7Ce152049eeab04c5262d608d7ca9c03df%7C72f988bf86f141af91ab2d7cd011db47%7C1%7C0%7C637200643751669092&amp;sdata=t%2FuOpHjlj%2BTq9BpTX91ISeVhlj8%2BqKXTF%2BfSfT3TKI8%3D&amp;reserved=0" TargetMode="External"/><Relationship Id="rId7" Type="http://schemas.openxmlformats.org/officeDocument/2006/relationships/hyperlink" Target="http://www.open-std.org/jtc1/sc22/wg21/docs/papers/2019/p1523r1.pdf" TargetMode="External"/><Relationship Id="rId12" Type="http://schemas.openxmlformats.org/officeDocument/2006/relationships/hyperlink" Target="https://nam06.safelinks.protection.outlook.com/?url=https%3A%2F%2Fgithub.com%2Fmicrosoft%2FSTL%2Fpull%2F385&amp;data=02%7C01%7Cmsaleh%40microsoft.com%7Ce152049eeab04c5262d608d7ca9c03df%7C72f988bf86f141af91ab2d7cd011db47%7C1%7C0%7C637200643751619126&amp;sdata=nWEP522kLGAeqoilJPbjmvAxpJ3KbB4HNxRJ0ZkR3C4%3D&amp;reserved=0" TargetMode="External"/><Relationship Id="rId17" Type="http://schemas.openxmlformats.org/officeDocument/2006/relationships/hyperlink" Target="https://nam06.safelinks.protection.outlook.com/?url=https%3A%2F%2Fgithub.com%2Fmicrosoft%2FSTL%2Fpull%2F432&amp;data=02%7C01%7Cmsaleh%40microsoft.com%7Ce152049eeab04c5262d608d7ca9c03df%7C72f988bf86f141af91ab2d7cd011db47%7C1%7C0%7C637200643751649107&amp;sdata=6GsglHIG7Qur4pXz%2FicyVfV7H%2FTL91veKVcB%2BxjZG9I%3D&amp;reserved=0" TargetMode="External"/><Relationship Id="rId2" Type="http://schemas.openxmlformats.org/officeDocument/2006/relationships/notesSlide" Target="../notesSlides/notesSlide29.xml"/><Relationship Id="rId16" Type="http://schemas.openxmlformats.org/officeDocument/2006/relationships/hyperlink" Target="https://nam06.safelinks.protection.outlook.com/?url=https%3A%2F%2Fwg21.link%2FP2091&amp;data=02%7C01%7Cmsaleh%40microsoft.com%7Ce152049eeab04c5262d608d7ca9c03df%7C72f988bf86f141af91ab2d7cd011db47%7C1%7C0%7C637200643751639113&amp;sdata=6EelE7WUW8NLHPydV1LeKCOqcCCkT5xqpciuYYqUCW8%3D&amp;reserved=0" TargetMode="External"/><Relationship Id="rId20" Type="http://schemas.openxmlformats.org/officeDocument/2006/relationships/hyperlink" Target="https://nam06.safelinks.protection.outlook.com/?url=https%3A%2F%2Fcplusplus.github.io%2FLWG%2Fissue3326&amp;data=02%7C01%7Cmsaleh%40microsoft.com%7Ce152049eeab04c5262d608d7ca9c03df%7C72f988bf86f141af91ab2d7cd011db47%7C1%7C0%7C637200643751659098&amp;sdata=e4KUmQZA3Qi9PJTtV4u63WpbJsOOXRKU%2Bx40OyagaR4%3D&amp;reserved=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microsoft/STL/pull/82" TargetMode="External"/><Relationship Id="rId11" Type="http://schemas.openxmlformats.org/officeDocument/2006/relationships/hyperlink" Target="https://nam06.safelinks.protection.outlook.com/?url=https%3A%2F%2Fgithub.com%2Fmicrosoft%2FSTL%2Fpull%2F329&amp;data=02%7C01%7Cmsaleh%40microsoft.com%7Ce152049eeab04c5262d608d7ca9c03df%7C72f988bf86f141af91ab2d7cd011db47%7C1%7C0%7C637200643751609130&amp;sdata=OsaKW2etNpA4t71n52YGzc8eFNH%2BmCvKT52A8EitKFU%3D&amp;reserved=0" TargetMode="External"/><Relationship Id="rId24" Type="http://schemas.openxmlformats.org/officeDocument/2006/relationships/hyperlink" Target="https://nam06.safelinks.protection.outlook.com/?url=https%3A%2F%2Fgithub.com%2Fmicrosoft%2FSTL%2Fpull%2F607&amp;data=02%7C01%7Cmsaleh%40microsoft.com%7Ce152049eeab04c5262d608d7ca9c03df%7C72f988bf86f141af91ab2d7cd011db47%7C1%7C0%7C637200643751679082&amp;sdata=xVpbIsZ1c4fRMAEeC6JfWN2GrZ0oj0pUTQorQTENL2A%3D&amp;reserved=0" TargetMode="External"/><Relationship Id="rId5" Type="http://schemas.openxmlformats.org/officeDocument/2006/relationships/hyperlink" Target="http://www.open-std.org/jtc1/sc22/wg21/docs/papers/2019/p1754r1.pdf" TargetMode="External"/><Relationship Id="rId15" Type="http://schemas.openxmlformats.org/officeDocument/2006/relationships/hyperlink" Target="https://nam06.safelinks.protection.outlook.com/?url=https%3A%2F%2Fwg21.link%2FP1456&amp;data=02%7C01%7Cmsaleh%40microsoft.com%7Ce152049eeab04c5262d608d7ca9c03df%7C72f988bf86f141af91ab2d7cd011db47%7C1%7C0%7C637200643751639113&amp;sdata=MAJIuYrV7mcFOJiqLf0JWOQVxIuVKeyPaQB6t8KFAZ8%3D&amp;reserved=0" TargetMode="External"/><Relationship Id="rId23" Type="http://schemas.openxmlformats.org/officeDocument/2006/relationships/hyperlink" Target="https://nam06.safelinks.protection.outlook.com/?url=https%3A%2F%2Fwg21.link%2FP1871&amp;data=02%7C01%7Cmsaleh%40microsoft.com%7Ce152049eeab04c5262d608d7ca9c03df%7C72f988bf86f141af91ab2d7cd011db47%7C1%7C0%7C637200643751679082&amp;sdata=bzJZtNKOyQZALzMbrEXhyZLIIrC2cw4XAvm7I7aXoFk%3D&amp;reserved=0" TargetMode="External"/><Relationship Id="rId10" Type="http://schemas.openxmlformats.org/officeDocument/2006/relationships/hyperlink" Target="https://nam06.safelinks.protection.outlook.com/?url=https%3A%2F%2Fgithub.com%2Fmicrosoft%2FSTL%2Fpull%2F95&amp;data=02%7C01%7Cmsaleh%40microsoft.com%7Ce152049eeab04c5262d608d7ca9c03df%7C72f988bf86f141af91ab2d7cd011db47%7C1%7C0%7C637200643751609130&amp;sdata=dpqbkXtwNG1oJgN0pSeS2%2FBIGOG6tZPcBG12cxWh2MM%3D&amp;reserved=0" TargetMode="External"/><Relationship Id="rId19" Type="http://schemas.openxmlformats.org/officeDocument/2006/relationships/hyperlink" Target="https://nam06.safelinks.protection.outlook.com/?url=https%3A%2F%2Fwg21.link%2FP2106&amp;data=02%7C01%7Cmsaleh%40microsoft.com%7Ce152049eeab04c5262d608d7ca9c03df%7C72f988bf86f141af91ab2d7cd011db47%7C1%7C0%7C637200643751659098&amp;sdata=Fv5k75KNLrbLs%2BOjKxNxPWPbzJMMvknX%2BJ6mbn5O%2ByY%3D&amp;reserved=0" TargetMode="External"/><Relationship Id="rId4" Type="http://schemas.openxmlformats.org/officeDocument/2006/relationships/hyperlink" Target="http://www.open-std.org/jtc1/sc22/wg21/docs/papers/2019/p1207r4.pdf" TargetMode="External"/><Relationship Id="rId9" Type="http://schemas.openxmlformats.org/officeDocument/2006/relationships/hyperlink" Target="https://nam06.safelinks.protection.outlook.com/?url=https%3A%2F%2Fwg21.link%2FP1474&amp;data=02%7C01%7Cmsaleh%40microsoft.com%7Ce152049eeab04c5262d608d7ca9c03df%7C72f988bf86f141af91ab2d7cd011db47%7C1%7C0%7C637200643751599135&amp;sdata=LXGqig810VYMAKskUARlXG4cTT%2FBtsMRSyc9NhgvdfM%3D&amp;reserved=0" TargetMode="External"/><Relationship Id="rId14" Type="http://schemas.openxmlformats.org/officeDocument/2006/relationships/hyperlink" Target="https://nam06.safelinks.protection.outlook.com/?url=https%3A%2F%2Fwg21.link%2FP1870&amp;data=02%7C01%7Cmsaleh%40microsoft.com%7Ce152049eeab04c5262d608d7ca9c03df%7C72f988bf86f141af91ab2d7cd011db47%7C1%7C0%7C637200643751629121&amp;sdata=uBbMoJKQ3dhRTik0GFev73AG%2BfLnGmNDOoXLMfpO3FE%3D&amp;reserved=0" TargetMode="External"/><Relationship Id="rId22" Type="http://schemas.openxmlformats.org/officeDocument/2006/relationships/hyperlink" Target="https://nam06.safelinks.protection.outlook.com/?url=https%3A%2F%2Fgithub.com%2Fmicrosoft%2FSTL%2Fpull%2F589&amp;data=02%7C01%7Cmsaleh%40microsoft.com%7Ce152049eeab04c5262d608d7ca9c03df%7C72f988bf86f141af91ab2d7cd011db47%7C1%7C0%7C637200643751669092&amp;sdata=pArRyL5UdUiUclxe6PMfOSpwPH0t8vtL7i1x8M8k20A%3D&amp;reserved=0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STL/pulls" TargetMode="External"/><Relationship Id="rId3" Type="http://schemas.openxmlformats.org/officeDocument/2006/relationships/hyperlink" Target="https://github.com/microsoft/STL" TargetMode="External"/><Relationship Id="rId7" Type="http://schemas.openxmlformats.org/officeDocument/2006/relationships/hyperlink" Target="https://developercommunity.visualstudio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STL/issues" TargetMode="External"/><Relationship Id="rId5" Type="http://schemas.openxmlformats.org/officeDocument/2006/relationships/hyperlink" Target="https://github.com/microsoft/stl/issues" TargetMode="External"/><Relationship Id="rId4" Type="http://schemas.openxmlformats.org/officeDocument/2006/relationships/hyperlink" Target="https://visualstudio.microsoft.com/vs/preview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t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salehmsft/VirtualCpp" TargetMode="External"/><Relationship Id="rId4" Type="http://schemas.openxmlformats.org/officeDocument/2006/relationships/hyperlink" Target="https://docs.microsoft.com/en-us/cpp/standard-library/cpp-standard-library-reference?view=vs-2019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TL/wiki/Roadma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TL/blob/master/LICENSE.t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TL/blob/master/LICENSE.t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0787-AA3B-4ECD-B672-25480C1B5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017" y="1122363"/>
            <a:ext cx="9431983" cy="2387600"/>
          </a:xfrm>
        </p:spPr>
        <p:txBody>
          <a:bodyPr>
            <a:normAutofit/>
          </a:bodyPr>
          <a:lstStyle/>
          <a:p>
            <a:r>
              <a:rPr lang="en-US" dirty="0"/>
              <a:t>MSVC C++20 Standard Library 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B36B-2A96-4978-A5B4-820DF3132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Mahmoud Saleh</a:t>
            </a:r>
            <a:br>
              <a:rPr lang="en-US" dirty="0"/>
            </a:br>
            <a:r>
              <a:rPr lang="en-US" dirty="0"/>
              <a:t>Principal Software Engineering Manager, MSVC Libraries</a:t>
            </a:r>
          </a:p>
        </p:txBody>
      </p:sp>
    </p:spTree>
    <p:extLst>
      <p:ext uri="{BB962C8B-B14F-4D97-AF65-F5344CB8AC3E}">
        <p14:creationId xmlns:p14="http://schemas.microsoft.com/office/powerpoint/2010/main" val="257988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24BE-2D6D-4CD0-8F49-F9D7BE27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 Standard Library feature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0BA8-4BAC-45F5-82B8-982B68F4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STL repo changelog shared at </a:t>
            </a:r>
            <a:r>
              <a:rPr lang="en-US" dirty="0">
                <a:hlinkClick r:id="rId3"/>
              </a:rPr>
              <a:t>https://github.com/microsoft/STL/wiki/Changelog</a:t>
            </a:r>
            <a:endParaRPr lang="en-US" dirty="0"/>
          </a:p>
          <a:p>
            <a:r>
              <a:rPr lang="en-US" dirty="0"/>
              <a:t>Includes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Features implemented and bugs fixed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GitHub repo bring up progress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Shows the VS update each change is (or will be) merged into</a:t>
            </a:r>
            <a:endParaRPr lang="en-US" dirty="0">
              <a:cs typeface="Calibri"/>
            </a:endParaRPr>
          </a:p>
          <a:p>
            <a:r>
              <a:rPr lang="en-US" dirty="0"/>
              <a:t>Does not include features implemented prior to GitHub transition; i.e. before VS 2019 16.5. </a:t>
            </a:r>
          </a:p>
          <a:p>
            <a:r>
              <a:rPr lang="en-US" dirty="0"/>
              <a:t>However, we’re keeping track of those features at </a:t>
            </a:r>
            <a:r>
              <a:rPr lang="en-US" dirty="0">
                <a:hlinkClick r:id="rId4"/>
              </a:rPr>
              <a:t>https://docs.microsoft.com/en-us/cpp/overview/visual-cpp-language-conformance</a:t>
            </a:r>
            <a:r>
              <a:rPr lang="en-US" dirty="0"/>
              <a:t> 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B4EFE-4BD8-475A-A850-C75A715C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0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5897-95C9-4B8F-A625-17B6190C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C0D67F1-8D66-46C1-BF4A-C361E5BDE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09287"/>
              </p:ext>
            </p:extLst>
          </p:nvPr>
        </p:nvGraphicFramePr>
        <p:xfrm>
          <a:off x="922604" y="274955"/>
          <a:ext cx="10346792" cy="6081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20A40D-B9B1-4DC2-B252-C8E343E7B07E}"/>
              </a:ext>
            </a:extLst>
          </p:cNvPr>
          <p:cNvSpPr txBox="1"/>
          <p:nvPr/>
        </p:nvSpPr>
        <p:spPr>
          <a:xfrm>
            <a:off x="3535171" y="6398379"/>
            <a:ext cx="512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https://github.com/microsoft/STL/wiki/Status-Chart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98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8C52-BFFB-41E5-908E-914D2904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Library Features Progress: VS 2019 16.0 – 16.4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08E1F-4AEF-423C-9E7C-33089EE1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149418-E66A-4314-9122-2E23E409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1895"/>
              </p:ext>
            </p:extLst>
          </p:nvPr>
        </p:nvGraphicFramePr>
        <p:xfrm>
          <a:off x="838200" y="1690688"/>
          <a:ext cx="5181418" cy="4615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88">
                  <a:extLst>
                    <a:ext uri="{9D8B030D-6E8A-4147-A177-3AD203B41FA5}">
                      <a16:colId xmlns:a16="http://schemas.microsoft.com/office/drawing/2014/main" val="1010615344"/>
                    </a:ext>
                  </a:extLst>
                </a:gridCol>
                <a:gridCol w="557869">
                  <a:extLst>
                    <a:ext uri="{9D8B030D-6E8A-4147-A177-3AD203B41FA5}">
                      <a16:colId xmlns:a16="http://schemas.microsoft.com/office/drawing/2014/main" val="497452685"/>
                    </a:ext>
                  </a:extLst>
                </a:gridCol>
                <a:gridCol w="710017">
                  <a:extLst>
                    <a:ext uri="{9D8B030D-6E8A-4147-A177-3AD203B41FA5}">
                      <a16:colId xmlns:a16="http://schemas.microsoft.com/office/drawing/2014/main" val="576324542"/>
                    </a:ext>
                  </a:extLst>
                </a:gridCol>
                <a:gridCol w="2867344">
                  <a:extLst>
                    <a:ext uri="{9D8B030D-6E8A-4147-A177-3AD203B41FA5}">
                      <a16:colId xmlns:a16="http://schemas.microsoft.com/office/drawing/2014/main" val="788579769"/>
                    </a:ext>
                  </a:extLst>
                </a:gridCol>
              </a:tblGrid>
              <a:tr h="340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VS Update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Paper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Feature Title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4856422"/>
                  </a:ext>
                </a:extLst>
              </a:tr>
              <a:tr h="340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16.4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C++17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"/>
                        </a:rPr>
                        <a:t>P0067R5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Elementary String Conversions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7634564"/>
                  </a:ext>
                </a:extLst>
              </a:tr>
              <a:tr h="340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16.4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C++20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  <a:hlinkClick r:id="rId4"/>
                        </a:rPr>
                        <a:t>P1754R1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Rename Concepts To standard_case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1725859"/>
                  </a:ext>
                </a:extLst>
              </a:tr>
              <a:tr h="340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16.3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C++20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  <a:hlinkClick r:id="rId5"/>
                        </a:rPr>
                        <a:t>P0487R1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Fixing operator&gt;&gt;(</a:t>
                      </a:r>
                      <a:r>
                        <a:rPr lang="en-US" sz="1100" u="none" strike="noStrike" err="1">
                          <a:effectLst/>
                        </a:rPr>
                        <a:t>basic_istream</a:t>
                      </a:r>
                      <a:r>
                        <a:rPr lang="en-US" sz="1100" u="none" strike="noStrike">
                          <a:effectLst/>
                        </a:rPr>
                        <a:t>&amp;, </a:t>
                      </a:r>
                      <a:r>
                        <a:rPr lang="en-US" sz="1100" u="none" strike="noStrike" err="1">
                          <a:effectLst/>
                        </a:rPr>
                        <a:t>CharT</a:t>
                      </a:r>
                      <a:r>
                        <a:rPr lang="en-US" sz="1100" u="none" strike="noStrike">
                          <a:effectLst/>
                        </a:rPr>
                        <a:t>*)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6388107"/>
                  </a:ext>
                </a:extLst>
              </a:tr>
              <a:tr h="340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16.3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C++20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  <a:hlinkClick r:id="rId6"/>
                        </a:rPr>
                        <a:t>P0616R0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Using move() In &lt;numeric&gt;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3753708"/>
                  </a:ext>
                </a:extLst>
              </a:tr>
              <a:tr h="340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16.3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  <a:hlinkClick r:id="rId7"/>
                        </a:rPr>
                        <a:t>P0758R1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is_nothrow_convertible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9852556"/>
                  </a:ext>
                </a:extLst>
              </a:tr>
              <a:tr h="340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16.3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  <a:hlinkClick r:id="rId8"/>
                        </a:rPr>
                        <a:t>P0898R3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Standard Library Concepts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2347109"/>
                  </a:ext>
                </a:extLst>
              </a:tr>
              <a:tr h="340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16.3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  <a:hlinkClick r:id="rId9"/>
                        </a:rPr>
                        <a:t>P0919R3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Heterogeneous Lookup For Unordered Containers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8870335"/>
                  </a:ext>
                </a:extLst>
              </a:tr>
              <a:tr h="53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16.2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  <a:hlinkClick r:id="rId10"/>
                        </a:rPr>
                        <a:t>P0020R6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atomic&lt;float&gt;, atomic&lt;double&gt;, atomic&lt;long double&gt;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4706397"/>
                  </a:ext>
                </a:extLst>
              </a:tr>
              <a:tr h="340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16.2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1"/>
                        </a:rPr>
                        <a:t>P0463R1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endian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3617977"/>
                  </a:ext>
                </a:extLst>
              </a:tr>
              <a:tr h="340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16.2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2"/>
                        </a:rPr>
                        <a:t>P0482R6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Library Support For char8_t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8512918"/>
                  </a:ext>
                </a:extLst>
              </a:tr>
              <a:tr h="340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16.2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3"/>
                        </a:rPr>
                        <a:t>P0600R1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[[</a:t>
                      </a:r>
                      <a:r>
                        <a:rPr lang="en-US" sz="1100" u="none" strike="noStrike" dirty="0" err="1">
                          <a:effectLst/>
                        </a:rPr>
                        <a:t>nodiscard</a:t>
                      </a:r>
                      <a:r>
                        <a:rPr lang="en-US" sz="1100" u="none" strike="noStrike" dirty="0">
                          <a:effectLst/>
                        </a:rPr>
                        <a:t>]] For The STL, Part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9420485"/>
                  </a:ext>
                </a:extLst>
              </a:tr>
              <a:tr h="340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16.2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4"/>
                        </a:rPr>
                        <a:t>P0653R2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to_address</a:t>
                      </a:r>
                      <a:r>
                        <a:rPr lang="en-US" sz="1100" u="none" strike="noStrike" dirty="0">
                          <a:effectLst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63213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9F1ABCE-4E49-4B22-853C-5DA656CA5A89}"/>
              </a:ext>
            </a:extLst>
          </p:cNvPr>
          <p:cNvSpPr/>
          <p:nvPr/>
        </p:nvSpPr>
        <p:spPr>
          <a:xfrm>
            <a:off x="3505291" y="6356350"/>
            <a:ext cx="5181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Internal development prior to moving to GitHub</a:t>
            </a: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51E42B-9FCF-4146-80CC-19B8C48F0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74061"/>
              </p:ext>
            </p:extLst>
          </p:nvPr>
        </p:nvGraphicFramePr>
        <p:xfrm>
          <a:off x="6353386" y="1741059"/>
          <a:ext cx="5000414" cy="4615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2867">
                  <a:extLst>
                    <a:ext uri="{9D8B030D-6E8A-4147-A177-3AD203B41FA5}">
                      <a16:colId xmlns:a16="http://schemas.microsoft.com/office/drawing/2014/main" val="3097656564"/>
                    </a:ext>
                  </a:extLst>
                </a:gridCol>
                <a:gridCol w="488077">
                  <a:extLst>
                    <a:ext uri="{9D8B030D-6E8A-4147-A177-3AD203B41FA5}">
                      <a16:colId xmlns:a16="http://schemas.microsoft.com/office/drawing/2014/main" val="593415502"/>
                    </a:ext>
                  </a:extLst>
                </a:gridCol>
                <a:gridCol w="763875">
                  <a:extLst>
                    <a:ext uri="{9D8B030D-6E8A-4147-A177-3AD203B41FA5}">
                      <a16:colId xmlns:a16="http://schemas.microsoft.com/office/drawing/2014/main" val="1288004433"/>
                    </a:ext>
                  </a:extLst>
                </a:gridCol>
                <a:gridCol w="2825595">
                  <a:extLst>
                    <a:ext uri="{9D8B030D-6E8A-4147-A177-3AD203B41FA5}">
                      <a16:colId xmlns:a16="http://schemas.microsoft.com/office/drawing/2014/main" val="3871235249"/>
                    </a:ext>
                  </a:extLst>
                </a:gridCol>
              </a:tblGrid>
              <a:tr h="3493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VS Update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Paper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Feature Title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9349758"/>
                  </a:ext>
                </a:extLst>
              </a:tr>
              <a:tr h="333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16.2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5"/>
                        </a:rPr>
                        <a:t>P0754R2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&lt;version&gt;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8417537"/>
                  </a:ext>
                </a:extLst>
              </a:tr>
              <a:tr h="3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16.2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C++20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  <a:hlinkClick r:id="rId16"/>
                        </a:rPr>
                        <a:t>P0771R1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noexcept For std::function's Move Constructor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0747507"/>
                  </a:ext>
                </a:extLst>
              </a:tr>
              <a:tr h="333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16.1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C++20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  <a:hlinkClick r:id="rId17"/>
                        </a:rPr>
                        <a:t>P0318R1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unwrap_reference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unwrap_ref_decay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0368486"/>
                  </a:ext>
                </a:extLst>
              </a:tr>
              <a:tr h="3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16.1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  <a:hlinkClick r:id="rId18"/>
                        </a:rPr>
                        <a:t>P0457R2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starts_with</a:t>
                      </a:r>
                      <a:r>
                        <a:rPr lang="en-US" sz="1100" u="none" strike="noStrike" dirty="0">
                          <a:effectLst/>
                        </a:rPr>
                        <a:t>()/</a:t>
                      </a:r>
                      <a:r>
                        <a:rPr lang="en-US" sz="1100" u="none" strike="noStrike" dirty="0" err="1">
                          <a:effectLst/>
                        </a:rPr>
                        <a:t>ends_with</a:t>
                      </a:r>
                      <a:r>
                        <a:rPr lang="en-US" sz="1100" u="none" strike="noStrike" dirty="0">
                          <a:effectLst/>
                        </a:rPr>
                        <a:t>() For </a:t>
                      </a:r>
                      <a:r>
                        <a:rPr lang="en-US" sz="1100" u="none" strike="noStrike" dirty="0" err="1">
                          <a:effectLst/>
                        </a:rPr>
                        <a:t>basic_string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basic_string_view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5623959"/>
                  </a:ext>
                </a:extLst>
              </a:tr>
              <a:tr h="3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16.1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C++20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  <a:hlinkClick r:id="rId19"/>
                        </a:rPr>
                        <a:t>P0458R2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contains() For Ordered And Unordered Associative Containers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1006421"/>
                  </a:ext>
                </a:extLst>
              </a:tr>
              <a:tr h="549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16.1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0"/>
                        </a:rPr>
                        <a:t>P0646R1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list/</a:t>
                      </a:r>
                      <a:r>
                        <a:rPr lang="en-US" sz="1100" u="none" strike="noStrike" dirty="0" err="1">
                          <a:effectLst/>
                        </a:rPr>
                        <a:t>forward_list</a:t>
                      </a:r>
                      <a:r>
                        <a:rPr lang="en-US" sz="1100" u="none" strike="noStrike" dirty="0">
                          <a:effectLst/>
                        </a:rPr>
                        <a:t> remove()/</a:t>
                      </a:r>
                      <a:r>
                        <a:rPr lang="en-US" sz="1100" u="none" strike="noStrike" dirty="0" err="1">
                          <a:effectLst/>
                        </a:rPr>
                        <a:t>remove_if</a:t>
                      </a:r>
                      <a:r>
                        <a:rPr lang="en-US" sz="1100" u="none" strike="noStrike" dirty="0">
                          <a:effectLst/>
                        </a:rPr>
                        <a:t>()/unique() Return </a:t>
                      </a:r>
                      <a:r>
                        <a:rPr lang="en-US" sz="1100" u="none" strike="noStrike" dirty="0" err="1">
                          <a:effectLst/>
                        </a:rPr>
                        <a:t>size_type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7081152"/>
                  </a:ext>
                </a:extLst>
              </a:tr>
              <a:tr h="333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16.1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1"/>
                        </a:rPr>
                        <a:t>P0769R2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shift_left</a:t>
                      </a:r>
                      <a:r>
                        <a:rPr lang="en-US" sz="1100" u="none" strike="noStrike" dirty="0">
                          <a:effectLst/>
                        </a:rPr>
                        <a:t>(), </a:t>
                      </a:r>
                      <a:r>
                        <a:rPr lang="en-US" sz="1100" u="none" strike="noStrike" dirty="0" err="1">
                          <a:effectLst/>
                        </a:rPr>
                        <a:t>shift_right</a:t>
                      </a:r>
                      <a:r>
                        <a:rPr lang="en-US" sz="1100" u="none" strike="noStrike" dirty="0">
                          <a:effectLst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1681766"/>
                  </a:ext>
                </a:extLst>
              </a:tr>
              <a:tr h="333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16.1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2"/>
                        </a:rPr>
                        <a:t>P0887R1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type_identity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6860696"/>
                  </a:ext>
                </a:extLst>
              </a:tr>
              <a:tr h="333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16.0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3"/>
                        </a:rPr>
                        <a:t>P0550R2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remove_cvref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9026627"/>
                  </a:ext>
                </a:extLst>
              </a:tr>
              <a:tr h="333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2019 16.0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4"/>
                        </a:rPr>
                        <a:t>P1164R1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Making </a:t>
                      </a:r>
                      <a:r>
                        <a:rPr lang="en-US" sz="1100" u="none" strike="noStrike" dirty="0" err="1">
                          <a:effectLst/>
                        </a:rPr>
                        <a:t>create_directory</a:t>
                      </a:r>
                      <a:r>
                        <a:rPr lang="en-US" sz="1100" u="none" strike="noStrike" dirty="0">
                          <a:effectLst/>
                        </a:rPr>
                        <a:t>() Intuitive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3979555"/>
                  </a:ext>
                </a:extLst>
              </a:tr>
              <a:tr h="333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2017 15.7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5"/>
                        </a:rPr>
                        <a:t>P0777R1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Avoiding Unnecessary decay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1324078"/>
                  </a:ext>
                </a:extLst>
              </a:tr>
              <a:tr h="333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VS 2017 15.7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6"/>
                        </a:rPr>
                        <a:t>P0972R0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noexcept</a:t>
                      </a:r>
                      <a:r>
                        <a:rPr lang="en-US" sz="1100" u="none" strike="noStrike" dirty="0">
                          <a:effectLst/>
                        </a:rPr>
                        <a:t> For &lt;chrono&gt; zero(), min(), max()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502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22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488D-05C5-4B54-B482-EF97E3C5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Features Progress: VS 2019 16.5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882C25F-CBF3-4BFB-AAAC-53B9E1EBD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565139"/>
              </p:ext>
            </p:extLst>
          </p:nvPr>
        </p:nvGraphicFramePr>
        <p:xfrm>
          <a:off x="838201" y="1690687"/>
          <a:ext cx="9957618" cy="4845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963">
                  <a:extLst>
                    <a:ext uri="{9D8B030D-6E8A-4147-A177-3AD203B41FA5}">
                      <a16:colId xmlns:a16="http://schemas.microsoft.com/office/drawing/2014/main" val="3274330410"/>
                    </a:ext>
                  </a:extLst>
                </a:gridCol>
                <a:gridCol w="639289">
                  <a:extLst>
                    <a:ext uri="{9D8B030D-6E8A-4147-A177-3AD203B41FA5}">
                      <a16:colId xmlns:a16="http://schemas.microsoft.com/office/drawing/2014/main" val="2639882443"/>
                    </a:ext>
                  </a:extLst>
                </a:gridCol>
                <a:gridCol w="812656">
                  <a:extLst>
                    <a:ext uri="{9D8B030D-6E8A-4147-A177-3AD203B41FA5}">
                      <a16:colId xmlns:a16="http://schemas.microsoft.com/office/drawing/2014/main" val="2552831104"/>
                    </a:ext>
                  </a:extLst>
                </a:gridCol>
                <a:gridCol w="5099865">
                  <a:extLst>
                    <a:ext uri="{9D8B030D-6E8A-4147-A177-3AD203B41FA5}">
                      <a16:colId xmlns:a16="http://schemas.microsoft.com/office/drawing/2014/main" val="633744360"/>
                    </a:ext>
                  </a:extLst>
                </a:gridCol>
                <a:gridCol w="1473615">
                  <a:extLst>
                    <a:ext uri="{9D8B030D-6E8A-4147-A177-3AD203B41FA5}">
                      <a16:colId xmlns:a16="http://schemas.microsoft.com/office/drawing/2014/main" val="3882827128"/>
                    </a:ext>
                  </a:extLst>
                </a:gridCol>
                <a:gridCol w="964230">
                  <a:extLst>
                    <a:ext uri="{9D8B030D-6E8A-4147-A177-3AD203B41FA5}">
                      <a16:colId xmlns:a16="http://schemas.microsoft.com/office/drawing/2014/main" val="2440025326"/>
                    </a:ext>
                  </a:extLst>
                </a:gridCol>
              </a:tblGrid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VS Update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Paper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Feature 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Contributor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GitHub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70418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"/>
                        </a:rPr>
                        <a:t>P0325R4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err="1">
                          <a:effectLst/>
                        </a:rPr>
                        <a:t>to_array</a:t>
                      </a:r>
                      <a:r>
                        <a:rPr lang="en-US" sz="1100" u="none" strike="noStrike">
                          <a:effectLst/>
                        </a:rPr>
                        <a:t>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err="1">
                          <a:effectLst/>
                          <a:hlinkClick r:id="rId4"/>
                        </a:rPr>
                        <a:t>chbarto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5"/>
                        </a:rPr>
                        <a:t>GH-9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3124964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6"/>
                        </a:rPr>
                        <a:t>P0340R3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SFINAE-Friendly underlying_type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7"/>
                        </a:rPr>
                        <a:t>SuperWig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8"/>
                        </a:rPr>
                        <a:t>GH-11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4262015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9"/>
                        </a:rPr>
                        <a:t>P0356R5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bind_front()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0"/>
                        </a:rPr>
                        <a:t>NathanSWard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1"/>
                        </a:rPr>
                        <a:t>GH-13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1915020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2"/>
                        </a:rPr>
                        <a:t>P1651R0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bind_front() Should Not Unwrap reference_wrapper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patch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patch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4268485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3"/>
                        </a:rPr>
                        <a:t>P0439R0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enum class memory_order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4"/>
                        </a:rPr>
                        <a:t>AFFogarty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5"/>
                        </a:rPr>
                        <a:t>GH-17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2341006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6"/>
                        </a:rPr>
                        <a:t>P0553R4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&lt;bit&gt; Rotating And Counting Functions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7"/>
                        </a:rPr>
                        <a:t>chbarto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8"/>
                        </a:rPr>
                        <a:t>GH-25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0426727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9"/>
                        </a:rPr>
                        <a:t>P0556R3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&lt;bit&gt; ispow2(), ceil2(), floor2(), log2p1()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7"/>
                        </a:rPr>
                        <a:t>chbarto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0"/>
                        </a:rPr>
                        <a:t>GH-26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543619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1"/>
                        </a:rPr>
                        <a:t>P1355R2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Narrow Contract For ceil2()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patch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patch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8834184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2"/>
                        </a:rPr>
                        <a:t>P0595R2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is_constant_evaluated()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3"/>
                        </a:rPr>
                        <a:t>jenya/stl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4"/>
                        </a:rPr>
                        <a:t>GH-156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7593881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5"/>
                        </a:rPr>
                        <a:t>P0631R8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&lt;numbers&gt; Math Constants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6"/>
                        </a:rPr>
                        <a:t>SuperWig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7"/>
                        </a:rPr>
                        <a:t>GH-29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1269016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8"/>
                        </a:rPr>
                        <a:t>P0655R1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visit&lt;R&gt;()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9"/>
                        </a:rPr>
                        <a:t>NathanSWard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0"/>
                        </a:rPr>
                        <a:t>GH-31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5432127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1"/>
                        </a:rPr>
                        <a:t>P0738R2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istream_iterator Cleanup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2"/>
                        </a:rPr>
                        <a:t>miscco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3"/>
                        </a:rPr>
                        <a:t>GH-35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9741810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4"/>
                        </a:rPr>
                        <a:t>P0767R1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Deprecating is_pod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5"/>
                        </a:rPr>
                        <a:t>crackedmind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6"/>
                        </a:rPr>
                        <a:t>GH-36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3740948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7"/>
                        </a:rPr>
                        <a:t>P0966R1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string::reserve() Should Not Shrink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8"/>
                        </a:rPr>
                        <a:t>NathanSWard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9"/>
                        </a:rPr>
                        <a:t>GH-42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1578962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40"/>
                        </a:rPr>
                        <a:t>P1209R0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erase_if(), erase()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41"/>
                        </a:rPr>
                        <a:t>SuperWig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42"/>
                        </a:rPr>
                        <a:t>GH-55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6677157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43"/>
                        </a:rPr>
                        <a:t>P1227R2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Signed std::ssize(), Unsigned span::size()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44"/>
                        </a:rPr>
                        <a:t>miscco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45"/>
                        </a:rPr>
                        <a:t>GH-56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1618751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46"/>
                        </a:rPr>
                        <a:t>P1357R1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is_bounded_array, is_unbounded_array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47"/>
                        </a:rPr>
                        <a:t>miscco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48"/>
                        </a:rPr>
                        <a:t>GH-58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6069315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49"/>
                        </a:rPr>
                        <a:t>P1612R1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Relocating endian To &lt;bit&gt;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50"/>
                        </a:rPr>
                        <a:t>AdamBucior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51"/>
                        </a:rPr>
                        <a:t>GH-61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3070312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52"/>
                        </a:rPr>
                        <a:t>P1690R1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Refining Heterogeneous Lookup For Unordered Containers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53"/>
                        </a:rPr>
                        <a:t>cpplearner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54"/>
                        </a:rPr>
                        <a:t>GH-338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9801372"/>
                  </a:ext>
                </a:extLst>
              </a:tr>
              <a:tr h="230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55"/>
                        </a:rPr>
                        <a:t>P1902R1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Missing Feature-Test Macros 2017-2019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3"/>
                        </a:rPr>
                        <a:t>stl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  <a:hlinkClick r:id="rId56"/>
                        </a:rPr>
                        <a:t>GH-339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878415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33FD5-756B-4652-A25B-BEA24944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2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9976-253C-4B3D-8E1F-FCB28625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Features Progress: VS 2019 16.6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B168F0-0A7E-4E46-AF94-3EF85CA4D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861171"/>
              </p:ext>
            </p:extLst>
          </p:nvPr>
        </p:nvGraphicFramePr>
        <p:xfrm>
          <a:off x="838200" y="1690687"/>
          <a:ext cx="9922223" cy="4845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0647">
                  <a:extLst>
                    <a:ext uri="{9D8B030D-6E8A-4147-A177-3AD203B41FA5}">
                      <a16:colId xmlns:a16="http://schemas.microsoft.com/office/drawing/2014/main" val="684224904"/>
                    </a:ext>
                  </a:extLst>
                </a:gridCol>
                <a:gridCol w="627852">
                  <a:extLst>
                    <a:ext uri="{9D8B030D-6E8A-4147-A177-3AD203B41FA5}">
                      <a16:colId xmlns:a16="http://schemas.microsoft.com/office/drawing/2014/main" val="2742584672"/>
                    </a:ext>
                  </a:extLst>
                </a:gridCol>
                <a:gridCol w="798117">
                  <a:extLst>
                    <a:ext uri="{9D8B030D-6E8A-4147-A177-3AD203B41FA5}">
                      <a16:colId xmlns:a16="http://schemas.microsoft.com/office/drawing/2014/main" val="922544548"/>
                    </a:ext>
                  </a:extLst>
                </a:gridCol>
                <a:gridCol w="5008628">
                  <a:extLst>
                    <a:ext uri="{9D8B030D-6E8A-4147-A177-3AD203B41FA5}">
                      <a16:colId xmlns:a16="http://schemas.microsoft.com/office/drawing/2014/main" val="2377744815"/>
                    </a:ext>
                  </a:extLst>
                </a:gridCol>
                <a:gridCol w="1447252">
                  <a:extLst>
                    <a:ext uri="{9D8B030D-6E8A-4147-A177-3AD203B41FA5}">
                      <a16:colId xmlns:a16="http://schemas.microsoft.com/office/drawing/2014/main" val="641311827"/>
                    </a:ext>
                  </a:extLst>
                </a:gridCol>
                <a:gridCol w="1089727">
                  <a:extLst>
                    <a:ext uri="{9D8B030D-6E8A-4147-A177-3AD203B41FA5}">
                      <a16:colId xmlns:a16="http://schemas.microsoft.com/office/drawing/2014/main" val="2968152931"/>
                    </a:ext>
                  </a:extLst>
                </a:gridCol>
              </a:tblGrid>
              <a:tr h="30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VS Update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Paper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Feature 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Contributor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GitHub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63878200"/>
                  </a:ext>
                </a:extLst>
              </a:tr>
              <a:tr h="30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16.6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"/>
                        </a:rPr>
                        <a:t>P0122R7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&lt;span&gt;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4"/>
                        </a:rPr>
                        <a:t>miscco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5"/>
                        </a:rPr>
                        <a:t>GH-4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2437844"/>
                  </a:ext>
                </a:extLst>
              </a:tr>
              <a:tr h="30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16.6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6"/>
                        </a:rPr>
                        <a:t>P1024R3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Enhancing span Usability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patch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patch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62734"/>
                  </a:ext>
                </a:extLst>
              </a:tr>
              <a:tr h="30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16.6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7"/>
                        </a:rPr>
                        <a:t>P1085R2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Removing span Comparisons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patch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patch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30474262"/>
                  </a:ext>
                </a:extLst>
              </a:tr>
              <a:tr h="30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16.6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8"/>
                        </a:rPr>
                        <a:t>P1394R4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Range Constructor For span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patch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patch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1149401"/>
                  </a:ext>
                </a:extLst>
              </a:tr>
              <a:tr h="30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16.6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9"/>
                        </a:rPr>
                        <a:t>P1872R0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span Should Have size_type, Not index_type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patch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patch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7329784"/>
                  </a:ext>
                </a:extLst>
              </a:tr>
              <a:tr h="30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16.6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0"/>
                        </a:rPr>
                        <a:t>P0202R3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constexpr For &lt;algorithm&gt; And exchange()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1"/>
                        </a:rPr>
                        <a:t>bion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2"/>
                        </a:rPr>
                        <a:t>GH-6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52340745"/>
                  </a:ext>
                </a:extLst>
              </a:tr>
              <a:tr h="30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16.6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3"/>
                        </a:rPr>
                        <a:t>P0357R3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Supporting Incomplete Types In reference_wrapper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  <a:hlinkClick r:id="rId14"/>
                        </a:rPr>
                        <a:t>AdamBucior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5"/>
                        </a:rPr>
                        <a:t>GH-14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7210066"/>
                  </a:ext>
                </a:extLst>
              </a:tr>
              <a:tr h="30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16.6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6"/>
                        </a:rPr>
                        <a:t>P0619R4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Removing C++17-Deprecated Features In 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7"/>
                        </a:rPr>
                        <a:t>miscco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8"/>
                        </a:rPr>
                        <a:t>GH-28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2305316"/>
                  </a:ext>
                </a:extLst>
              </a:tr>
              <a:tr h="30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16.6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9"/>
                        </a:rPr>
                        <a:t>P0879R0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constexpr For Swapping Functions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1"/>
                        </a:rPr>
                        <a:t>bion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0"/>
                        </a:rPr>
                        <a:t>GH-38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9551570"/>
                  </a:ext>
                </a:extLst>
              </a:tr>
              <a:tr h="30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16.6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1"/>
                        </a:rPr>
                        <a:t>P0883R2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Fixing Atomic Initialization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2"/>
                        </a:rPr>
                        <a:t>t-minat/AdamBucior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3"/>
                        </a:rPr>
                        <a:t>GH-336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50053932"/>
                  </a:ext>
                </a:extLst>
              </a:tr>
              <a:tr h="30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16.6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4"/>
                        </a:rPr>
                        <a:t>P0935R0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Eradicating Unnecessarily Explicit Default Constructors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5"/>
                        </a:rPr>
                        <a:t>miscco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6"/>
                        </a:rPr>
                        <a:t>GH-41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4169549"/>
                  </a:ext>
                </a:extLst>
              </a:tr>
              <a:tr h="30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16.6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7"/>
                        </a:rPr>
                        <a:t>P1006R1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constexpr For pointer_traits&lt;T*&gt;::pointer_to()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  <a:hlinkClick r:id="rId28"/>
                        </a:rPr>
                        <a:t>AdamBucior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9"/>
                        </a:rPr>
                        <a:t>GH-46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4607073"/>
                  </a:ext>
                </a:extLst>
              </a:tr>
              <a:tr h="30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16.6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0"/>
                        </a:rPr>
                        <a:t>P1165R1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Consistently Propagating Stateful Allocators In basic_string's operator+()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1"/>
                        </a:rPr>
                        <a:t>ArtemSarmini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2"/>
                        </a:rPr>
                        <a:t>GH-53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94117167"/>
                  </a:ext>
                </a:extLst>
              </a:tr>
              <a:tr h="30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16.6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3"/>
                        </a:rPr>
                        <a:t>P1423R3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char8_t Backward Compatibility Remediation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4"/>
                        </a:rPr>
                        <a:t>miscco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5"/>
                        </a:rPr>
                        <a:t>GH-59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45780376"/>
                  </a:ext>
                </a:extLst>
              </a:tr>
              <a:tr h="302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16.6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6"/>
                        </a:rPr>
                        <a:t>P1645R1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constexpr For &lt;numeric&gt; Algorithms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 err="1">
                          <a:effectLst/>
                          <a:hlinkClick r:id="rId37"/>
                        </a:rPr>
                        <a:t>Neargye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  <a:hlinkClick r:id="rId38"/>
                        </a:rPr>
                        <a:t>GH-337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65572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9D370-64E3-4EF7-93C2-0C7A82DE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8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9D76-ABDF-4581-8F22-B722F936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Library Features Progress: VS 2019 16.7 (ongoing)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6C6729-9E56-4FBF-ABB6-1488DC366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033031"/>
              </p:ext>
            </p:extLst>
          </p:nvPr>
        </p:nvGraphicFramePr>
        <p:xfrm>
          <a:off x="838200" y="1690687"/>
          <a:ext cx="10057908" cy="4845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312">
                  <a:extLst>
                    <a:ext uri="{9D8B030D-6E8A-4147-A177-3AD203B41FA5}">
                      <a16:colId xmlns:a16="http://schemas.microsoft.com/office/drawing/2014/main" val="623926365"/>
                    </a:ext>
                  </a:extLst>
                </a:gridCol>
                <a:gridCol w="643482">
                  <a:extLst>
                    <a:ext uri="{9D8B030D-6E8A-4147-A177-3AD203B41FA5}">
                      <a16:colId xmlns:a16="http://schemas.microsoft.com/office/drawing/2014/main" val="1221264398"/>
                    </a:ext>
                  </a:extLst>
                </a:gridCol>
                <a:gridCol w="817986">
                  <a:extLst>
                    <a:ext uri="{9D8B030D-6E8A-4147-A177-3AD203B41FA5}">
                      <a16:colId xmlns:a16="http://schemas.microsoft.com/office/drawing/2014/main" val="867648229"/>
                    </a:ext>
                  </a:extLst>
                </a:gridCol>
                <a:gridCol w="5133318">
                  <a:extLst>
                    <a:ext uri="{9D8B030D-6E8A-4147-A177-3AD203B41FA5}">
                      <a16:colId xmlns:a16="http://schemas.microsoft.com/office/drawing/2014/main" val="3435771894"/>
                    </a:ext>
                  </a:extLst>
                </a:gridCol>
                <a:gridCol w="1483281">
                  <a:extLst>
                    <a:ext uri="{9D8B030D-6E8A-4147-A177-3AD203B41FA5}">
                      <a16:colId xmlns:a16="http://schemas.microsoft.com/office/drawing/2014/main" val="873125086"/>
                    </a:ext>
                  </a:extLst>
                </a:gridCol>
                <a:gridCol w="1005529">
                  <a:extLst>
                    <a:ext uri="{9D8B030D-6E8A-4147-A177-3AD203B41FA5}">
                      <a16:colId xmlns:a16="http://schemas.microsoft.com/office/drawing/2014/main" val="125402006"/>
                    </a:ext>
                  </a:extLst>
                </a:gridCol>
              </a:tblGrid>
              <a:tr h="40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VS Update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Paper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Feature 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Contributor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GitHub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6492291"/>
                  </a:ext>
                </a:extLst>
              </a:tr>
              <a:tr h="40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16.7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"/>
                        </a:rPr>
                        <a:t>P0476R2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&lt;bit&gt; bit_cast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4"/>
                        </a:rPr>
                        <a:t>chbarto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5"/>
                        </a:rPr>
                        <a:t>GH-22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9867954"/>
                  </a:ext>
                </a:extLst>
              </a:tr>
              <a:tr h="40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16.7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6"/>
                        </a:rPr>
                        <a:t>P0674R1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make_shared() For Arrays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7"/>
                        </a:rPr>
                        <a:t>AdamBucior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8"/>
                        </a:rPr>
                        <a:t>GH-33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6392769"/>
                  </a:ext>
                </a:extLst>
              </a:tr>
              <a:tr h="40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16.7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9"/>
                        </a:rPr>
                        <a:t>P0718R2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atomic&lt;shared_ptr&lt;T&gt;&gt;, atomic&lt;weak_ptr&lt;T&gt;&gt;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0"/>
                        </a:rPr>
                        <a:t>AdamBucior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1"/>
                        </a:rPr>
                        <a:t>GH-34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40660997"/>
                  </a:ext>
                </a:extLst>
              </a:tr>
              <a:tr h="40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16.7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2"/>
                        </a:rPr>
                        <a:t>P1023R0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constexpr For std::array Comparisons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3"/>
                        </a:rPr>
                        <a:t>t-giwein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4"/>
                        </a:rPr>
                        <a:t>GH-49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5329059"/>
                  </a:ext>
                </a:extLst>
              </a:tr>
              <a:tr h="40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16.7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5"/>
                        </a:rPr>
                        <a:t>P1115R3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erase()/erase_if() Return size_type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6"/>
                        </a:rPr>
                        <a:t>SuperWig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7"/>
                        </a:rPr>
                        <a:t>GH-555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4354857"/>
                  </a:ext>
                </a:extLst>
              </a:tr>
              <a:tr h="40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16.7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8"/>
                        </a:rPr>
                        <a:t>P1956R1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&lt;bit&gt; has_single_bit(), bit_ceil(), bit_floor(), bit_width()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19"/>
                        </a:rPr>
                        <a:t>chbarto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0"/>
                        </a:rPr>
                        <a:t>GH-554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9623355"/>
                  </a:ext>
                </a:extLst>
              </a:tr>
              <a:tr h="40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16.7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1"/>
                        </a:rPr>
                        <a:t>P1964R2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Replacing boolean With boolean-testable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2"/>
                        </a:rPr>
                        <a:t>cacarter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3"/>
                        </a:rPr>
                        <a:t>GH-559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5411276"/>
                  </a:ext>
                </a:extLst>
              </a:tr>
              <a:tr h="40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16.7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4"/>
                        </a:rPr>
                        <a:t>P1976R2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Explicit Constructors For Fixed-Extent span From Dynamic-Extent Ranges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5"/>
                        </a:rPr>
                        <a:t>miscco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6"/>
                        </a:rPr>
                        <a:t>GH-557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157730"/>
                  </a:ext>
                </a:extLst>
              </a:tr>
              <a:tr h="40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16.7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7"/>
                        </a:rPr>
                        <a:t>P2091R0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Fixing Issues With Range Access CPOs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2"/>
                        </a:rPr>
                        <a:t>cacarter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8"/>
                        </a:rPr>
                        <a:t>GH-563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4008877"/>
                  </a:ext>
                </a:extLst>
              </a:tr>
              <a:tr h="40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16.7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9"/>
                        </a:rPr>
                        <a:t>P2102R0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Making "Implicit Expression Variations" More Explicit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22"/>
                        </a:rPr>
                        <a:t>cacarter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0"/>
                        </a:rPr>
                        <a:t>GH-561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0185377"/>
                  </a:ext>
                </a:extLst>
              </a:tr>
              <a:tr h="403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VS 2019 16.7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C++20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  <a:hlinkClick r:id="rId31"/>
                        </a:rPr>
                        <a:t>P2116R0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Removing tuple-Like Protocol Support From Fixed-Extent span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err="1">
                          <a:effectLst/>
                          <a:hlinkClick r:id="rId32"/>
                        </a:rPr>
                        <a:t>miscco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  <a:hlinkClick r:id="rId33"/>
                        </a:rPr>
                        <a:t>GH-556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8339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7F598-9E8C-4C6B-A951-9C6971CD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01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F492C-DC20-4763-92D4-9B9187F5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A1B268-0AFE-489E-A5CE-97F6C5CF2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1440"/>
              </p:ext>
            </p:extLst>
          </p:nvPr>
        </p:nvGraphicFramePr>
        <p:xfrm>
          <a:off x="838200" y="1501606"/>
          <a:ext cx="5080000" cy="4944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409">
                  <a:extLst>
                    <a:ext uri="{9D8B030D-6E8A-4147-A177-3AD203B41FA5}">
                      <a16:colId xmlns:a16="http://schemas.microsoft.com/office/drawing/2014/main" val="2086511159"/>
                    </a:ext>
                  </a:extLst>
                </a:gridCol>
                <a:gridCol w="468079">
                  <a:extLst>
                    <a:ext uri="{9D8B030D-6E8A-4147-A177-3AD203B41FA5}">
                      <a16:colId xmlns:a16="http://schemas.microsoft.com/office/drawing/2014/main" val="1515491095"/>
                    </a:ext>
                  </a:extLst>
                </a:gridCol>
                <a:gridCol w="656951">
                  <a:extLst>
                    <a:ext uri="{9D8B030D-6E8A-4147-A177-3AD203B41FA5}">
                      <a16:colId xmlns:a16="http://schemas.microsoft.com/office/drawing/2014/main" val="2808398494"/>
                    </a:ext>
                  </a:extLst>
                </a:gridCol>
                <a:gridCol w="2926860">
                  <a:extLst>
                    <a:ext uri="{9D8B030D-6E8A-4147-A177-3AD203B41FA5}">
                      <a16:colId xmlns:a16="http://schemas.microsoft.com/office/drawing/2014/main" val="3010648305"/>
                    </a:ext>
                  </a:extLst>
                </a:gridCol>
                <a:gridCol w="469701">
                  <a:extLst>
                    <a:ext uri="{9D8B030D-6E8A-4147-A177-3AD203B41FA5}">
                      <a16:colId xmlns:a16="http://schemas.microsoft.com/office/drawing/2014/main" val="3086237393"/>
                    </a:ext>
                  </a:extLst>
                </a:gridCol>
              </a:tblGrid>
              <a:tr h="2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accent1"/>
                          </a:solidFill>
                          <a:effectLst/>
                        </a:rPr>
                        <a:t>Status</a:t>
                      </a:r>
                      <a:endParaRPr lang="en-US" sz="1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accent1"/>
                          </a:solidFill>
                          <a:effectLst/>
                        </a:rPr>
                        <a:t>Std</a:t>
                      </a:r>
                      <a:endParaRPr lang="en-US" sz="1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accent1"/>
                          </a:solidFill>
                          <a:effectLst/>
                        </a:rPr>
                        <a:t>Paper</a:t>
                      </a:r>
                      <a:endParaRPr lang="en-US" sz="1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chemeClr val="accent1"/>
                          </a:solidFill>
                          <a:effectLst/>
                        </a:rPr>
                        <a:t>Title</a:t>
                      </a:r>
                      <a:endParaRPr lang="en-US" sz="1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accent1"/>
                          </a:solidFill>
                          <a:effectLst/>
                        </a:rPr>
                        <a:t>GitHub</a:t>
                      </a:r>
                      <a:endParaRPr lang="en-US" sz="1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1603168"/>
                  </a:ext>
                </a:extLst>
              </a:tr>
              <a:tr h="2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3"/>
                        </a:rPr>
                        <a:t>P0019R8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err="1">
                          <a:effectLst/>
                        </a:rPr>
                        <a:t>atomic_ref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4"/>
                        </a:rPr>
                        <a:t>GH-2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73476598"/>
                  </a:ext>
                </a:extLst>
              </a:tr>
              <a:tr h="2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5"/>
                        </a:rPr>
                        <a:t>P0053R7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&lt;</a:t>
                      </a:r>
                      <a:r>
                        <a:rPr lang="en-US" sz="1000" u="none" strike="noStrike" dirty="0" err="1">
                          <a:effectLst/>
                        </a:rPr>
                        <a:t>syncstream</a:t>
                      </a:r>
                      <a:r>
                        <a:rPr lang="en-US" sz="1000" u="none" strike="noStrike" dirty="0">
                          <a:effectLst/>
                        </a:rPr>
                        <a:t>&gt;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6"/>
                        </a:rPr>
                        <a:t>GH-3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348974"/>
                  </a:ext>
                </a:extLst>
              </a:tr>
              <a:tr h="2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7"/>
                        </a:rPr>
                        <a:t>P0339R6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err="1">
                          <a:effectLst/>
                        </a:rPr>
                        <a:t>polymorphic_allocator</a:t>
                      </a:r>
                      <a:r>
                        <a:rPr lang="en-US" sz="1000" u="none" strike="noStrike">
                          <a:effectLst/>
                        </a:rPr>
                        <a:t>&lt;&gt;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8"/>
                        </a:rPr>
                        <a:t>GH-10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2147389"/>
                  </a:ext>
                </a:extLst>
              </a:tr>
              <a:tr h="2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9"/>
                        </a:rPr>
                        <a:t>P0355R7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&lt;chrono&gt; Calendars And Time Zones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10"/>
                        </a:rPr>
                        <a:t>GH-12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1135995"/>
                  </a:ext>
                </a:extLst>
              </a:tr>
              <a:tr h="2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11"/>
                        </a:rPr>
                        <a:t>P0408R7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Efficient Access To </a:t>
                      </a:r>
                      <a:r>
                        <a:rPr lang="en-US" sz="1000" u="none" strike="noStrike" err="1">
                          <a:effectLst/>
                        </a:rPr>
                        <a:t>basic_stringbuf's</a:t>
                      </a:r>
                      <a:r>
                        <a:rPr lang="en-US" sz="1000" u="none" strike="noStrike">
                          <a:effectLst/>
                        </a:rPr>
                        <a:t> Buffer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12"/>
                        </a:rPr>
                        <a:t>GH-15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5558843"/>
                  </a:ext>
                </a:extLst>
              </a:tr>
              <a:tr h="2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13"/>
                        </a:rPr>
                        <a:t>P0415R1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err="1">
                          <a:effectLst/>
                        </a:rPr>
                        <a:t>constexpr</a:t>
                      </a:r>
                      <a:r>
                        <a:rPr lang="en-US" sz="1000" u="none" strike="noStrike">
                          <a:effectLst/>
                        </a:rPr>
                        <a:t> For &lt;complex&gt; (Again)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14"/>
                        </a:rPr>
                        <a:t>GH-16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5909871"/>
                  </a:ext>
                </a:extLst>
              </a:tr>
              <a:tr h="316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15"/>
                        </a:rPr>
                        <a:t>P0466R5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Layout-Compatibility And Pointer-Interconvertibility Traits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16"/>
                        </a:rPr>
                        <a:t>GH-18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274753"/>
                  </a:ext>
                </a:extLst>
              </a:tr>
              <a:tr h="2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17"/>
                        </a:rPr>
                        <a:t>P0475R1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Guaranteed Copy Elision For Piecewise Construction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18"/>
                        </a:rPr>
                        <a:t>GH-19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7319028"/>
                  </a:ext>
                </a:extLst>
              </a:tr>
              <a:tr h="2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19"/>
                        </a:rPr>
                        <a:t>P0528R3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Atomic Compare-And-Exchange With Padding Bits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20"/>
                        </a:rPr>
                        <a:t>GH-23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515581"/>
                  </a:ext>
                </a:extLst>
              </a:tr>
              <a:tr h="2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21"/>
                        </a:rPr>
                        <a:t>P0551R3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Thou Shalt Not Specialize std Function Templates!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22"/>
                        </a:rPr>
                        <a:t>GH-24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0583612"/>
                  </a:ext>
                </a:extLst>
              </a:tr>
              <a:tr h="2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23"/>
                        </a:rPr>
                        <a:t>P0586R2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Integer Comparison Functions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24"/>
                        </a:rPr>
                        <a:t>GH-560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0751288"/>
                  </a:ext>
                </a:extLst>
              </a:tr>
              <a:tr h="2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25"/>
                        </a:rPr>
                        <a:t>P0591R4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Utility Functions For Uses-Allocator Construction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26"/>
                        </a:rPr>
                        <a:t>GH-20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8914117"/>
                  </a:ext>
                </a:extLst>
              </a:tr>
              <a:tr h="2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27"/>
                        </a:rPr>
                        <a:t>P0608R3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Improving variant's Converting Constructor/Assignment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28"/>
                        </a:rPr>
                        <a:t>GH-27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6774791"/>
                  </a:ext>
                </a:extLst>
              </a:tr>
              <a:tr h="2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29"/>
                        </a:rPr>
                        <a:t>P0645R10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&lt;format&gt; Text Formatting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30"/>
                        </a:rPr>
                        <a:t>GH-30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0947136"/>
                  </a:ext>
                </a:extLst>
              </a:tr>
              <a:tr h="2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31"/>
                        </a:rPr>
                        <a:t>P0660R10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&lt;stop_token&gt; And jthread</a:t>
                      </a:r>
                      <a:endParaRPr lang="en-US" sz="1000" b="0" i="0" u="none" strike="noStrike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32"/>
                        </a:rPr>
                        <a:t>GH-32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5340594"/>
                  </a:ext>
                </a:extLst>
              </a:tr>
              <a:tr h="316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Partial 16.0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33"/>
                        </a:rPr>
                        <a:t>P0768R1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Library Support For The Spaceship Comparison Operator &lt;=&gt;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34"/>
                        </a:rPr>
                        <a:t>GH-64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2681612"/>
                  </a:ext>
                </a:extLst>
              </a:tr>
              <a:tr h="2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35"/>
                        </a:rPr>
                        <a:t>P0784R7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Library Support For More </a:t>
                      </a:r>
                      <a:r>
                        <a:rPr lang="en-US" sz="1000" u="none" strike="noStrike" err="1">
                          <a:effectLst/>
                        </a:rPr>
                        <a:t>constexpr</a:t>
                      </a:r>
                      <a:r>
                        <a:rPr lang="en-US" sz="1000" u="none" strike="noStrike">
                          <a:effectLst/>
                        </a:rPr>
                        <a:t> Containers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 dirty="0">
                          <a:effectLst/>
                          <a:hlinkClick r:id="rId36"/>
                        </a:rPr>
                        <a:t>GH-37</a:t>
                      </a:r>
                      <a:endParaRPr lang="en-US" sz="10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285701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790A0F-EC08-4DCE-885B-A80CB840B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29315"/>
              </p:ext>
            </p:extLst>
          </p:nvPr>
        </p:nvGraphicFramePr>
        <p:xfrm>
          <a:off x="6210300" y="1501606"/>
          <a:ext cx="4851400" cy="4939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1350">
                  <a:extLst>
                    <a:ext uri="{9D8B030D-6E8A-4147-A177-3AD203B41FA5}">
                      <a16:colId xmlns:a16="http://schemas.microsoft.com/office/drawing/2014/main" val="645237960"/>
                    </a:ext>
                  </a:extLst>
                </a:gridCol>
                <a:gridCol w="612842">
                  <a:extLst>
                    <a:ext uri="{9D8B030D-6E8A-4147-A177-3AD203B41FA5}">
                      <a16:colId xmlns:a16="http://schemas.microsoft.com/office/drawing/2014/main" val="333459970"/>
                    </a:ext>
                  </a:extLst>
                </a:gridCol>
                <a:gridCol w="699293">
                  <a:extLst>
                    <a:ext uri="{9D8B030D-6E8A-4147-A177-3AD203B41FA5}">
                      <a16:colId xmlns:a16="http://schemas.microsoft.com/office/drawing/2014/main" val="1415699355"/>
                    </a:ext>
                  </a:extLst>
                </a:gridCol>
                <a:gridCol w="2376410">
                  <a:extLst>
                    <a:ext uri="{9D8B030D-6E8A-4147-A177-3AD203B41FA5}">
                      <a16:colId xmlns:a16="http://schemas.microsoft.com/office/drawing/2014/main" val="3685945674"/>
                    </a:ext>
                  </a:extLst>
                </a:gridCol>
                <a:gridCol w="521505">
                  <a:extLst>
                    <a:ext uri="{9D8B030D-6E8A-4147-A177-3AD203B41FA5}">
                      <a16:colId xmlns:a16="http://schemas.microsoft.com/office/drawing/2014/main" val="2889645766"/>
                    </a:ext>
                  </a:extLst>
                </a:gridCol>
              </a:tblGrid>
              <a:tr h="2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accent1"/>
                          </a:solidFill>
                          <a:effectLst/>
                        </a:rPr>
                        <a:t>Status</a:t>
                      </a:r>
                      <a:endParaRPr lang="en-US" sz="1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accent1"/>
                          </a:solidFill>
                          <a:effectLst/>
                        </a:rPr>
                        <a:t>Std</a:t>
                      </a:r>
                      <a:endParaRPr lang="en-US" sz="1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accent1"/>
                          </a:solidFill>
                          <a:effectLst/>
                        </a:rPr>
                        <a:t>Paper</a:t>
                      </a:r>
                      <a:endParaRPr lang="en-US" sz="1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solidFill>
                            <a:schemeClr val="accent1"/>
                          </a:solidFill>
                          <a:effectLst/>
                        </a:rPr>
                        <a:t>Title</a:t>
                      </a:r>
                      <a:endParaRPr lang="en-US" sz="1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accent1"/>
                          </a:solidFill>
                          <a:effectLst/>
                        </a:rPr>
                        <a:t>GitHub</a:t>
                      </a:r>
                      <a:endParaRPr lang="en-US" sz="10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0382693"/>
                  </a:ext>
                </a:extLst>
              </a:tr>
              <a:tr h="2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Partial 16.3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37"/>
                        </a:rPr>
                        <a:t>P0811R3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midpoint(), lerp()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38"/>
                        </a:rPr>
                        <a:t>GH-65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1304061"/>
                  </a:ext>
                </a:extLst>
              </a:tr>
              <a:tr h="2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Partial 16.6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39"/>
                        </a:rPr>
                        <a:t>P0896R4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&lt;ranges&gt;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40"/>
                        </a:rPr>
                        <a:t>GH-39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4193946"/>
                  </a:ext>
                </a:extLst>
              </a:tr>
              <a:tr h="2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41"/>
                        </a:rPr>
                        <a:t>P0912R5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Library Support For Coroutines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42"/>
                        </a:rPr>
                        <a:t>GH-40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00588103"/>
                  </a:ext>
                </a:extLst>
              </a:tr>
              <a:tr h="2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43"/>
                        </a:rPr>
                        <a:t>P0980R1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constexpr std::string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44"/>
                        </a:rPr>
                        <a:t>GH-43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3120127"/>
                  </a:ext>
                </a:extLst>
              </a:tr>
              <a:tr h="2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45"/>
                        </a:rPr>
                        <a:t>P1001R2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execution::unseq</a:t>
                      </a:r>
                      <a:endParaRPr lang="en-US" sz="1000" b="0" i="0" u="none" strike="noStrike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46"/>
                        </a:rPr>
                        <a:t>GH-44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7969147"/>
                  </a:ext>
                </a:extLst>
              </a:tr>
              <a:tr h="2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47"/>
                        </a:rPr>
                        <a:t>P1004R2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constexpr std::vector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48"/>
                        </a:rPr>
                        <a:t>GH-45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3264443"/>
                  </a:ext>
                </a:extLst>
              </a:tr>
              <a:tr h="2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49"/>
                        </a:rPr>
                        <a:t>P1007R3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assume_aligned()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50"/>
                        </a:rPr>
                        <a:t>GH-47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654736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51"/>
                        </a:rPr>
                        <a:t>P1020R1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Smart Pointer Creation With Default Initialization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52"/>
                        </a:rPr>
                        <a:t>GH-48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2283131"/>
                  </a:ext>
                </a:extLst>
              </a:tr>
              <a:tr h="2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53"/>
                        </a:rPr>
                        <a:t>P1032R1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Miscellaneous </a:t>
                      </a:r>
                      <a:r>
                        <a:rPr lang="en-US" sz="1000" u="none" strike="noStrike" err="1">
                          <a:effectLst/>
                        </a:rPr>
                        <a:t>constexpr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54"/>
                        </a:rPr>
                        <a:t>GH-50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92487"/>
                  </a:ext>
                </a:extLst>
              </a:tr>
              <a:tr h="2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55"/>
                        </a:rPr>
                        <a:t>P1065R2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err="1">
                          <a:effectLst/>
                        </a:rPr>
                        <a:t>constexpr</a:t>
                      </a:r>
                      <a:r>
                        <a:rPr lang="en-US" sz="1000" u="none" strike="noStrike">
                          <a:effectLst/>
                        </a:rPr>
                        <a:t> INVOKE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56"/>
                        </a:rPr>
                        <a:t>GH-51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0191757"/>
                  </a:ext>
                </a:extLst>
              </a:tr>
              <a:tr h="2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57"/>
                        </a:rPr>
                        <a:t>P1135R6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 C++20 Synchronization Library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58"/>
                        </a:rPr>
                        <a:t>GH-52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2635356"/>
                  </a:ext>
                </a:extLst>
              </a:tr>
              <a:tr h="2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59"/>
                        </a:rPr>
                        <a:t>P1208R6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&lt;</a:t>
                      </a:r>
                      <a:r>
                        <a:rPr lang="en-US" sz="1000" u="none" strike="noStrike" err="1">
                          <a:effectLst/>
                        </a:rPr>
                        <a:t>source_location</a:t>
                      </a:r>
                      <a:r>
                        <a:rPr lang="en-US" sz="1000" u="none" strike="noStrike">
                          <a:effectLst/>
                        </a:rPr>
                        <a:t>&gt;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60"/>
                        </a:rPr>
                        <a:t>GH-54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86655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61"/>
                        </a:rPr>
                        <a:t>P1285R0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Improving Completeness Requirements For Type Traits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62"/>
                        </a:rPr>
                        <a:t>GH-57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9257371"/>
                  </a:ext>
                </a:extLst>
              </a:tr>
              <a:tr h="2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63"/>
                        </a:rPr>
                        <a:t>P1502R1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Standard Library Header Units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64"/>
                        </a:rPr>
                        <a:t>GH-60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9776371"/>
                  </a:ext>
                </a:extLst>
              </a:tr>
              <a:tr h="2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65"/>
                        </a:rPr>
                        <a:t>P1614R2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Adding Spaceship &lt;=&gt; To The Library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66"/>
                        </a:rPr>
                        <a:t>GH-62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1881951"/>
                  </a:ext>
                </a:extLst>
              </a:tr>
              <a:tr h="2661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67"/>
                        </a:rPr>
                        <a:t>P1771R1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[[</a:t>
                      </a:r>
                      <a:r>
                        <a:rPr lang="en-US" sz="1000" u="none" strike="noStrike" err="1">
                          <a:effectLst/>
                        </a:rPr>
                        <a:t>nodiscard</a:t>
                      </a:r>
                      <a:r>
                        <a:rPr lang="en-US" sz="1000" u="none" strike="noStrike">
                          <a:effectLst/>
                        </a:rPr>
                        <a:t>]] For Constructors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68"/>
                        </a:rPr>
                        <a:t>GH-63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1689028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missing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C++20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69"/>
                        </a:rPr>
                        <a:t>P1831R1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Deprecating volatile In The Standard Library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 dirty="0">
                          <a:effectLst/>
                          <a:hlinkClick r:id="rId70"/>
                        </a:rPr>
                        <a:t>GH-558</a:t>
                      </a:r>
                      <a:endParaRPr lang="en-US" sz="10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477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E55290-1792-4B0C-80F1-A2B335AA26C3}"/>
              </a:ext>
            </a:extLst>
          </p:cNvPr>
          <p:cNvSpPr txBox="1"/>
          <p:nvPr/>
        </p:nvSpPr>
        <p:spPr>
          <a:xfrm>
            <a:off x="4498639" y="6459886"/>
            <a:ext cx="319472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/>
              <a:t>ETA for completion is early 2021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A61987-DF8F-4D40-8DA0-79FA9E3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Library Features Progress: What’s Left?</a:t>
            </a:r>
          </a:p>
        </p:txBody>
      </p:sp>
    </p:spTree>
    <p:extLst>
      <p:ext uri="{BB962C8B-B14F-4D97-AF65-F5344CB8AC3E}">
        <p14:creationId xmlns:p14="http://schemas.microsoft.com/office/powerpoint/2010/main" val="66526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A9B2-0C21-4E21-A137-A5819160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 Standard Library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4F63-EA45-47A3-B31A-0FBFA412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0536" cy="45307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VS 2019 16.1: C++20 associative </a:t>
            </a:r>
            <a:r>
              <a:rPr lang="en-US" sz="3200" dirty="0">
                <a:latin typeface="Consolas"/>
              </a:rPr>
              <a:t>contains</a:t>
            </a:r>
            <a:r>
              <a:rPr lang="en-US" sz="3200" dirty="0"/>
              <a:t>, </a:t>
            </a:r>
            <a:r>
              <a:rPr lang="en-US" sz="3200" dirty="0">
                <a:latin typeface="Consolas"/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latin typeface="Consolas"/>
              </a:rPr>
              <a:t>starts/</a:t>
            </a:r>
            <a:r>
              <a:rPr lang="en-US" sz="3200" dirty="0" err="1">
                <a:latin typeface="Consolas"/>
              </a:rPr>
              <a:t>ends_with</a:t>
            </a:r>
            <a:endParaRPr lang="en-US" sz="3200" dirty="0">
              <a:latin typeface="Consolas"/>
            </a:endParaRPr>
          </a:p>
          <a:p>
            <a:pPr>
              <a:lnSpc>
                <a:spcPct val="110000"/>
              </a:lnSpc>
            </a:pPr>
            <a:r>
              <a:rPr lang="en-US" sz="3200" dirty="0"/>
              <a:t>VS 2019 16.2: C++20 library support for </a:t>
            </a:r>
            <a:r>
              <a:rPr lang="en-US" sz="3200" dirty="0">
                <a:latin typeface="Consolas"/>
              </a:rPr>
              <a:t>char8_t</a:t>
            </a:r>
          </a:p>
          <a:p>
            <a:pPr>
              <a:lnSpc>
                <a:spcPct val="110000"/>
              </a:lnSpc>
            </a:pPr>
            <a:r>
              <a:rPr lang="fr-FR" sz="3200" dirty="0"/>
              <a:t>VS 2019 16.3: C++20 </a:t>
            </a:r>
            <a:r>
              <a:rPr lang="en-US" sz="3200" dirty="0"/>
              <a:t>heterogeneous unordered lookup</a:t>
            </a:r>
            <a:endParaRPr lang="en-US" sz="3200" dirty="0"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sz="3200" dirty="0"/>
              <a:t>VS 2019 16.4: C++17 </a:t>
            </a:r>
            <a:r>
              <a:rPr lang="en-US" sz="3200" dirty="0">
                <a:latin typeface="Consolas"/>
              </a:rPr>
              <a:t>&lt;</a:t>
            </a:r>
            <a:r>
              <a:rPr lang="en-US" sz="3200" dirty="0" err="1">
                <a:latin typeface="Consolas"/>
              </a:rPr>
              <a:t>charconv</a:t>
            </a:r>
            <a:r>
              <a:rPr lang="en-US" sz="3200" dirty="0">
                <a:latin typeface="Consolas"/>
              </a:rPr>
              <a:t>&gt;</a:t>
            </a:r>
            <a:r>
              <a:rPr lang="en-US" sz="3200" dirty="0"/>
              <a:t> complete 😸</a:t>
            </a:r>
            <a:endParaRPr lang="en-US" sz="3200" dirty="0"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pt-BR" sz="3200" dirty="0"/>
              <a:t>VS 2019 16.5: C++20 </a:t>
            </a:r>
            <a:r>
              <a:rPr lang="pt-BR" sz="3200" dirty="0">
                <a:latin typeface="Consolas"/>
              </a:rPr>
              <a:t>erase[_if]</a:t>
            </a:r>
            <a:r>
              <a:rPr lang="pt-BR" sz="3200" dirty="0"/>
              <a:t>, </a:t>
            </a:r>
            <a:r>
              <a:rPr lang="en-US" sz="3200" dirty="0" err="1">
                <a:latin typeface="Consolas"/>
              </a:rPr>
              <a:t>is_constant_evaluated</a:t>
            </a:r>
            <a:endParaRPr lang="en-US" sz="3200" dirty="0">
              <a:latin typeface="Consolas"/>
            </a:endParaRPr>
          </a:p>
          <a:p>
            <a:pPr>
              <a:lnSpc>
                <a:spcPct val="110000"/>
              </a:lnSpc>
            </a:pPr>
            <a:r>
              <a:rPr lang="en-US" sz="3200" dirty="0"/>
              <a:t>VS 2019 16.6: C++20 </a:t>
            </a:r>
            <a:r>
              <a:rPr lang="en-US" sz="3200" dirty="0" err="1">
                <a:latin typeface="Consolas"/>
              </a:rPr>
              <a:t>constexpr</a:t>
            </a:r>
            <a:r>
              <a:rPr lang="en-US" sz="3200" dirty="0"/>
              <a:t> algorithms, </a:t>
            </a:r>
            <a:r>
              <a:rPr lang="pt-BR" sz="3200" dirty="0">
                <a:latin typeface="Consolas"/>
              </a:rPr>
              <a:t>&lt;span&gt;, </a:t>
            </a:r>
            <a:br>
              <a:rPr lang="pt-BR" sz="3200" dirty="0">
                <a:latin typeface="Consolas"/>
              </a:rPr>
            </a:br>
            <a:r>
              <a:rPr lang="pt-BR" sz="3200" dirty="0">
                <a:latin typeface="Consolas"/>
              </a:rPr>
              <a:t>&lt;ranges&gt;</a:t>
            </a:r>
            <a:r>
              <a:rPr lang="pt-BR" sz="3200" dirty="0">
                <a:latin typeface="Calibri"/>
                <a:cs typeface="Calibri"/>
              </a:rPr>
              <a:t> (partial)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204D0-5B5C-42CA-ACC2-DB211118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6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4B4A-F746-443D-8CED-00BC1EA3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C++20: </a:t>
            </a:r>
            <a:r>
              <a:rPr lang="en-US" dirty="0">
                <a:latin typeface="Consolas" panose="020B0609020204030204" pitchFamily="49" charset="0"/>
              </a:rPr>
              <a:t>contains()</a:t>
            </a:r>
            <a:r>
              <a:rPr lang="en-US" dirty="0"/>
              <a:t> for Ordered and Unordered Associative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39A3F-859F-4DC5-8D40-40D9CB752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hlinkClick r:id="rId3"/>
              </a:rPr>
              <a:t>https://wg21.link/P0458R2</a:t>
            </a:r>
            <a:r>
              <a:rPr lang="en-US" dirty="0"/>
              <a:t>  </a:t>
            </a:r>
            <a:endParaRPr lang="en-US" sz="2600" dirty="0"/>
          </a:p>
          <a:p>
            <a:r>
              <a:rPr lang="en-US" dirty="0"/>
              <a:t>Implemented in VS 16.1</a:t>
            </a:r>
            <a:endParaRPr lang="en-US" dirty="0">
              <a:cs typeface="Calibri"/>
            </a:endParaRPr>
          </a:p>
          <a:p>
            <a:r>
              <a:rPr lang="en-US" dirty="0"/>
              <a:t>Adds new member function, </a:t>
            </a:r>
            <a:r>
              <a:rPr lang="en-US" dirty="0">
                <a:latin typeface="Consolas"/>
              </a:rPr>
              <a:t>contains() </a:t>
            </a:r>
            <a:r>
              <a:rPr lang="en-US" dirty="0"/>
              <a:t>to associative container</a:t>
            </a:r>
            <a:endParaRPr lang="en-US" dirty="0">
              <a:cs typeface="Calibri"/>
            </a:endParaRPr>
          </a:p>
          <a:p>
            <a:r>
              <a:rPr lang="en-US" dirty="0"/>
              <a:t>Checks whether a given element exists in the container</a:t>
            </a:r>
            <a:endParaRPr lang="en-US" dirty="0">
              <a:cs typeface="Calibri"/>
            </a:endParaRPr>
          </a:p>
          <a:p>
            <a:r>
              <a:rPr lang="en-US" dirty="0"/>
              <a:t>Replaces complex boilerplate code similar to this: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/>
              </a:rPr>
              <a:t>	</a:t>
            </a:r>
            <a:r>
              <a:rPr lang="en-US" sz="2100" dirty="0">
                <a:latin typeface="Consolas"/>
              </a:rPr>
              <a:t>if (</a:t>
            </a:r>
            <a:r>
              <a:rPr lang="en-US" sz="2100" dirty="0" err="1">
                <a:latin typeface="Consolas"/>
              </a:rPr>
              <a:t>my_map.find</a:t>
            </a:r>
            <a:r>
              <a:rPr lang="en-US" sz="2100" dirty="0">
                <a:latin typeface="Consolas"/>
              </a:rPr>
              <a:t>(key) != </a:t>
            </a:r>
            <a:r>
              <a:rPr lang="en-US" sz="2100" dirty="0" err="1">
                <a:latin typeface="Consolas"/>
              </a:rPr>
              <a:t>my_map.end</a:t>
            </a:r>
            <a:r>
              <a:rPr lang="en-US" sz="2100" dirty="0">
                <a:latin typeface="Consolas"/>
              </a:rPr>
              <a:t>()) {/* key found, do something */ }</a:t>
            </a:r>
          </a:p>
          <a:p>
            <a:pPr marL="457200" lvl="1" indent="0">
              <a:buNone/>
            </a:pPr>
            <a:r>
              <a:rPr lang="en-US" dirty="0"/>
              <a:t>Or, even less obvious and inefficient alternative: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100" dirty="0">
                <a:latin typeface="Consolas"/>
              </a:rPr>
              <a:t>if (</a:t>
            </a:r>
            <a:r>
              <a:rPr lang="en-US" sz="2100" dirty="0" err="1">
                <a:latin typeface="Consolas"/>
              </a:rPr>
              <a:t>my_map.count</a:t>
            </a:r>
            <a:r>
              <a:rPr lang="en-US" sz="2100" dirty="0">
                <a:latin typeface="Consolas"/>
              </a:rPr>
              <a:t>(key)) { /* key found, do something */ }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400" dirty="0"/>
              <a:t>With this much simpler version:</a:t>
            </a:r>
            <a:endParaRPr lang="en-US" sz="2400" dirty="0">
              <a:cs typeface="Calibri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/>
              </a:rPr>
              <a:t>	if (</a:t>
            </a:r>
            <a:r>
              <a:rPr lang="en-US" sz="2000" dirty="0" err="1">
                <a:latin typeface="Consolas"/>
              </a:rPr>
              <a:t>my_map.contains</a:t>
            </a:r>
            <a:r>
              <a:rPr lang="en-US" sz="2000" dirty="0">
                <a:latin typeface="Consolas"/>
              </a:rPr>
              <a:t>(key)) {  /* . . .*/ }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  <a:p>
            <a:pPr marL="0" lvl="1" indent="0">
              <a:spcBef>
                <a:spcPts val="1000"/>
              </a:spcBef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1A810-2C93-40DA-8E33-543742DC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1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7265F-E616-4BF3-8E30-6F773C613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04" y="0"/>
            <a:ext cx="1188019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C6C6CB-2BF4-4A64-82DD-B92994A2E902}"/>
              </a:ext>
            </a:extLst>
          </p:cNvPr>
          <p:cNvSpPr txBox="1"/>
          <p:nvPr/>
        </p:nvSpPr>
        <p:spPr>
          <a:xfrm>
            <a:off x="155904" y="6119900"/>
            <a:ext cx="7948748" cy="59247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/>
              <a:t>Table from cppreference.com</a:t>
            </a:r>
            <a:br>
              <a:rPr lang="en-US" sz="1100"/>
            </a:br>
            <a:r>
              <a:rPr lang="en-US" sz="1050"/>
              <a:t>Licensed under </a:t>
            </a:r>
            <a:r>
              <a:rPr lang="en-US" sz="1050">
                <a:hlinkClick r:id="rId4" tooltip="Cppreference:Copyright/CC-BY-SA"/>
              </a:rPr>
              <a:t>Creative Commons Attribution-</a:t>
            </a:r>
            <a:r>
              <a:rPr lang="en-US" sz="1050" err="1">
                <a:hlinkClick r:id="rId4" tooltip="Cppreference:Copyright/CC-BY-SA"/>
              </a:rPr>
              <a:t>Sharealike</a:t>
            </a:r>
            <a:r>
              <a:rPr lang="en-US" sz="1050">
                <a:hlinkClick r:id="rId4" tooltip="Cppreference:Copyright/CC-BY-SA"/>
              </a:rPr>
              <a:t> 3.0 </a:t>
            </a:r>
            <a:r>
              <a:rPr lang="en-US" sz="1050" err="1">
                <a:hlinkClick r:id="rId4" tooltip="Cppreference:Copyright/CC-BY-SA"/>
              </a:rPr>
              <a:t>Unported</a:t>
            </a:r>
            <a:r>
              <a:rPr lang="en-US" sz="1050">
                <a:hlinkClick r:id="rId4" tooltip="Cppreference:Copyright/CC-BY-SA"/>
              </a:rPr>
              <a:t> License</a:t>
            </a:r>
            <a:r>
              <a:rPr lang="en-US" sz="1050"/>
              <a:t> (CC-BY-SA) and by the </a:t>
            </a:r>
            <a:r>
              <a:rPr lang="en-US" sz="1050">
                <a:hlinkClick r:id="rId5" tooltip="Cppreference:Copyright/GDFL"/>
              </a:rPr>
              <a:t>GNU Free Documentation License</a:t>
            </a:r>
            <a:r>
              <a:rPr lang="en-US" sz="1050"/>
              <a:t> (GFDL)</a:t>
            </a:r>
            <a:endParaRPr lang="en-US" sz="1600"/>
          </a:p>
          <a:p>
            <a:r>
              <a:rPr lang="en-US" sz="1100"/>
              <a:t>Permalink: </a:t>
            </a:r>
            <a:r>
              <a:rPr lang="en-US" sz="1100">
                <a:hlinkClick r:id="rId6"/>
              </a:rPr>
              <a:t>https://en.cppreference.com/mwiki/index.php?title=cpp/container&amp;oldid=105942</a:t>
            </a:r>
            <a:r>
              <a:rPr lang="en-US" sz="110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684C57-D628-4832-8697-727FC83501D8}"/>
              </a:ext>
            </a:extLst>
          </p:cNvPr>
          <p:cNvSpPr/>
          <p:nvPr/>
        </p:nvSpPr>
        <p:spPr>
          <a:xfrm>
            <a:off x="698773" y="5589927"/>
            <a:ext cx="9781130" cy="144302"/>
          </a:xfrm>
          <a:prstGeom prst="rect">
            <a:avLst/>
          </a:prstGeom>
          <a:noFill/>
          <a:ln w="9525" cap="rnd">
            <a:solidFill>
              <a:schemeClr val="accent2"/>
            </a:solidFill>
            <a:round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C39A1A-A82A-478D-BE4D-54302265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9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8D86-C6AA-4975-A792-D2EEEE3D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D5EC-15D5-4461-9643-13B09F3F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MSVC implementation of C++ Standard Library</a:t>
            </a:r>
          </a:p>
          <a:p>
            <a:pPr lvl="1"/>
            <a:r>
              <a:rPr lang="en-US" dirty="0"/>
              <a:t>What is it?</a:t>
            </a:r>
          </a:p>
          <a:p>
            <a:r>
              <a:rPr lang="en-US" dirty="0"/>
              <a:t>Our transition to open source development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License</a:t>
            </a:r>
          </a:p>
          <a:p>
            <a:r>
              <a:rPr lang="en-US" dirty="0"/>
              <a:t>Progress update</a:t>
            </a:r>
          </a:p>
          <a:p>
            <a:pPr lvl="1"/>
            <a:r>
              <a:rPr lang="en-US" dirty="0"/>
              <a:t>C++20 implementation status report</a:t>
            </a:r>
          </a:p>
          <a:p>
            <a:pPr lvl="1"/>
            <a:r>
              <a:rPr lang="en-US" dirty="0"/>
              <a:t>Feature highlights and demos</a:t>
            </a:r>
          </a:p>
          <a:p>
            <a:r>
              <a:rPr lang="en-US" dirty="0"/>
              <a:t>Call to action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140AF-AEAE-4FEA-B01F-5D1A5112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48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4766-632A-4204-AD7C-E7656090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C++20: </a:t>
            </a:r>
            <a:r>
              <a:rPr lang="en-US" dirty="0">
                <a:latin typeface="Consolas" panose="020B0609020204030204" pitchFamily="49" charset="0"/>
              </a:rPr>
              <a:t>contains()</a:t>
            </a:r>
            <a:r>
              <a:rPr lang="en-US" dirty="0"/>
              <a:t> for Ordered and Unordered Associative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55309-0F5A-46F4-9907-B334FCD8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20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F4E8CB-019E-4818-B381-5764C704F482}"/>
              </a:ext>
            </a:extLst>
          </p:cNvPr>
          <p:cNvSpPr txBox="1">
            <a:spLocks/>
          </p:cNvSpPr>
          <p:nvPr/>
        </p:nvSpPr>
        <p:spPr>
          <a:xfrm>
            <a:off x="838200" y="2554230"/>
            <a:ext cx="10515600" cy="1749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3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3690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40C7-E5B7-4B78-9973-91B6A046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C++20: String Prefix and Suffix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5AE3-D134-45B4-8D3D-D2558511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https://wg21.link/P0457R2</a:t>
            </a:r>
            <a:r>
              <a:rPr lang="en-US" dirty="0"/>
              <a:t> </a:t>
            </a:r>
          </a:p>
          <a:p>
            <a:r>
              <a:rPr lang="en-US" dirty="0"/>
              <a:t>Implemented in VS 2019 16.1</a:t>
            </a:r>
            <a:endParaRPr lang="en-US" dirty="0">
              <a:cs typeface="Calibri"/>
            </a:endParaRPr>
          </a:p>
          <a:p>
            <a:r>
              <a:rPr lang="en-US" dirty="0"/>
              <a:t>Adds new member functions, </a:t>
            </a:r>
            <a:r>
              <a:rPr lang="en-US" dirty="0" err="1">
                <a:latin typeface="Consolas"/>
              </a:rPr>
              <a:t>starts_with</a:t>
            </a:r>
            <a:r>
              <a:rPr lang="en-US" dirty="0">
                <a:latin typeface="Consolas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nsolas"/>
              </a:rPr>
              <a:t>ends_with</a:t>
            </a:r>
            <a:r>
              <a:rPr lang="en-US" dirty="0"/>
              <a:t> to </a:t>
            </a:r>
            <a:r>
              <a:rPr lang="en-US" dirty="0" err="1">
                <a:latin typeface="Consolas"/>
              </a:rPr>
              <a:t>basic_string</a:t>
            </a:r>
            <a:r>
              <a:rPr lang="en-US" dirty="0">
                <a:latin typeface="Consolas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nsolas"/>
              </a:rPr>
              <a:t>basic_string_view</a:t>
            </a:r>
            <a:endParaRPr lang="en-US" dirty="0">
              <a:latin typeface="Consolas"/>
            </a:endParaRPr>
          </a:p>
          <a:p>
            <a:r>
              <a:rPr lang="en-US" dirty="0"/>
              <a:t>Checks whether a string starts with a given prefix or ends with a given suffix, respectively</a:t>
            </a:r>
          </a:p>
          <a:p>
            <a:r>
              <a:rPr lang="en-US" dirty="0"/>
              <a:t>Simplifies those commonly used string functions, similar to other programming languages such as Java or 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FB78A2-9310-4F8D-821A-532371F4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1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D598-0D90-4DE7-AEE8-880BDC52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C++20: String Prefix and Suffix Checking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F8D55-189D-412D-A403-B80D7085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A1E9-8DAC-4F00-BE4B-6BC155B47B96}"/>
              </a:ext>
            </a:extLst>
          </p:cNvPr>
          <p:cNvSpPr txBox="1">
            <a:spLocks/>
          </p:cNvSpPr>
          <p:nvPr/>
        </p:nvSpPr>
        <p:spPr>
          <a:xfrm>
            <a:off x="838200" y="2554230"/>
            <a:ext cx="10515600" cy="1749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3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9341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DE87-4B9F-420F-864D-E255FD9A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C++20: </a:t>
            </a:r>
            <a:r>
              <a:rPr lang="en-US" dirty="0">
                <a:latin typeface="Consolas" panose="020B0609020204030204" pitchFamily="49" charset="0"/>
              </a:rPr>
              <a:t>char8_t</a:t>
            </a:r>
            <a:r>
              <a:rPr lang="en-US" dirty="0"/>
              <a:t>: A type for UTF-8 characters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8B9D-5399-4FE1-98A1-3557F2096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https://wg21.link/P0482R6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Implemented in VS 2019 16.2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Introduces a new fundamental type: </a:t>
            </a:r>
            <a:r>
              <a:rPr lang="en-US" b="1" dirty="0">
                <a:latin typeface="Consolas"/>
                <a:ea typeface="+mn-lt"/>
                <a:cs typeface="+mn-lt"/>
              </a:rPr>
              <a:t>char8_t</a:t>
            </a:r>
            <a:endParaRPr lang="en-US" b="1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does not alias with any other type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New </a:t>
            </a:r>
            <a:r>
              <a:rPr lang="en-US" dirty="0">
                <a:latin typeface="Consolas"/>
                <a:ea typeface="+mn-lt"/>
                <a:cs typeface="+mn-lt"/>
              </a:rPr>
              <a:t>char8_t</a:t>
            </a:r>
            <a:r>
              <a:rPr lang="en-US" dirty="0">
                <a:ea typeface="+mn-lt"/>
                <a:cs typeface="+mn-lt"/>
              </a:rPr>
              <a:t> based specializations :</a:t>
            </a:r>
          </a:p>
          <a:p>
            <a:pPr lvl="1"/>
            <a:r>
              <a:rPr lang="en-US" dirty="0">
                <a:latin typeface="Consolas"/>
                <a:ea typeface="+mn-lt"/>
                <a:cs typeface="+mn-lt"/>
              </a:rPr>
              <a:t>atomic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latin typeface="Consolas"/>
                <a:ea typeface="+mn-lt"/>
                <a:cs typeface="+mn-lt"/>
              </a:rPr>
              <a:t>numeric_limits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  <a:ea typeface="+mn-lt"/>
                <a:cs typeface="+mn-lt"/>
              </a:rPr>
              <a:t>hash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latin typeface="Consolas"/>
                <a:ea typeface="+mn-lt"/>
                <a:cs typeface="+mn-lt"/>
              </a:rPr>
              <a:t>char_traits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latin typeface="Consolas"/>
                <a:ea typeface="+mn-lt"/>
                <a:cs typeface="+mn-lt"/>
              </a:rPr>
              <a:t>basic_string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dirty="0" err="1">
                <a:latin typeface="Consolas"/>
                <a:ea typeface="+mn-lt"/>
                <a:cs typeface="+mn-lt"/>
              </a:rPr>
              <a:t>basic_string_view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New type aliases:</a:t>
            </a:r>
          </a:p>
          <a:p>
            <a:pPr lvl="1"/>
            <a:r>
              <a:rPr lang="en-US" dirty="0">
                <a:latin typeface="Consolas"/>
                <a:ea typeface="+mn-lt"/>
                <a:cs typeface="+mn-lt"/>
              </a:rPr>
              <a:t>u8streampos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  <a:ea typeface="+mn-lt"/>
                <a:cs typeface="+mn-lt"/>
              </a:rPr>
              <a:t>u8string,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>
                <a:latin typeface="Consolas"/>
                <a:ea typeface="+mn-lt"/>
                <a:cs typeface="+mn-lt"/>
              </a:rPr>
              <a:t>u8string_view</a:t>
            </a:r>
          </a:p>
          <a:p>
            <a:r>
              <a:rPr lang="en-US" dirty="0">
                <a:latin typeface="Consolas"/>
                <a:ea typeface="+mn-lt"/>
                <a:cs typeface="+mn-lt"/>
              </a:rPr>
              <a:t>filesystem::path</a:t>
            </a:r>
            <a:r>
              <a:rPr lang="en-US" dirty="0">
                <a:ea typeface="+mn-lt"/>
                <a:cs typeface="+mn-lt"/>
              </a:rPr>
              <a:t> now be constructed with UTF-8 strings while the u8path factory functions are deprecated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2E691-0571-44FC-8EC2-F4A7683D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5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E9C4-C50C-4F3E-B9AB-3D6E9415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C++20: </a:t>
            </a:r>
            <a:r>
              <a:rPr lang="en-US" dirty="0">
                <a:latin typeface="Consolas" panose="020B0609020204030204" pitchFamily="49" charset="0"/>
              </a:rPr>
              <a:t>char8_t</a:t>
            </a:r>
            <a:r>
              <a:rPr lang="en-US" dirty="0"/>
              <a:t>: A type for UTF-8 characters and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EA55A-B031-47B9-8C83-8C749E38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24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1787E0-8B00-45B3-A42F-B6B3BA15A0E1}"/>
              </a:ext>
            </a:extLst>
          </p:cNvPr>
          <p:cNvSpPr txBox="1">
            <a:spLocks/>
          </p:cNvSpPr>
          <p:nvPr/>
        </p:nvSpPr>
        <p:spPr>
          <a:xfrm>
            <a:off x="838200" y="2554230"/>
            <a:ext cx="10515600" cy="1749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3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93901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989B-84B0-4F85-8814-E227239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C++20: heterogeneous unordered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BDC1-970F-4E14-AB21-1A72EB176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hlinkClick r:id="rId3"/>
              </a:rPr>
              <a:t>https://wg21.link/P0919R3</a:t>
            </a:r>
            <a:r>
              <a:rPr lang="en-US" dirty="0"/>
              <a:t> </a:t>
            </a:r>
          </a:p>
          <a:p>
            <a:r>
              <a:rPr lang="en-US" dirty="0"/>
              <a:t>Implemented in VS 2019 16.3</a:t>
            </a:r>
          </a:p>
          <a:p>
            <a:r>
              <a:rPr lang="en-US" dirty="0">
                <a:cs typeface="Calibri"/>
              </a:rPr>
              <a:t>Patched with </a:t>
            </a:r>
            <a:r>
              <a:rPr lang="en-US" dirty="0">
                <a:hlinkClick r:id="rId4"/>
              </a:rPr>
              <a:t>https://wg21.link/P1690R1</a:t>
            </a:r>
            <a:r>
              <a:rPr lang="en-US" dirty="0"/>
              <a:t>  </a:t>
            </a:r>
          </a:p>
          <a:p>
            <a:pPr lvl="1"/>
            <a:r>
              <a:rPr lang="en-US" dirty="0">
                <a:cs typeface="Calibri"/>
              </a:rPr>
              <a:t>Patch implementation contributed by S. B. Tam (</a:t>
            </a:r>
            <a:r>
              <a:rPr lang="en-US" dirty="0" err="1">
                <a:cs typeface="Calibri"/>
              </a:rPr>
              <a:t>cpplearner</a:t>
            </a:r>
            <a:r>
              <a:rPr lang="en-US" dirty="0">
                <a:cs typeface="Calibri"/>
              </a:rPr>
              <a:t>): </a:t>
            </a:r>
            <a:r>
              <a:rPr lang="en-US" dirty="0">
                <a:cs typeface="Calibri"/>
                <a:hlinkClick r:id="rId5"/>
              </a:rPr>
              <a:t>GH-341</a:t>
            </a:r>
            <a:r>
              <a:rPr lang="en-US" dirty="0">
                <a:cs typeface="Calibri"/>
              </a:rPr>
              <a:t> </a:t>
            </a:r>
          </a:p>
          <a:p>
            <a:pPr lvl="1"/>
            <a:r>
              <a:rPr lang="en-US" dirty="0">
                <a:cs typeface="Calibri"/>
              </a:rPr>
              <a:t>Merged into VS 2019 VS 16.5</a:t>
            </a:r>
          </a:p>
          <a:p>
            <a:r>
              <a:rPr lang="en-US" dirty="0"/>
              <a:t>Adds heterogeneous lookup support to unordered associative containers</a:t>
            </a:r>
            <a:endParaRPr lang="en-US" dirty="0">
              <a:cs typeface="Calibri"/>
            </a:endParaRPr>
          </a:p>
          <a:p>
            <a:r>
              <a:rPr lang="en-US" dirty="0"/>
              <a:t>Eliminates the need to create temporary key object when a different (but compatible) type is provided as a key to a lookup function</a:t>
            </a:r>
            <a:endParaRPr lang="en-US" dirty="0">
              <a:cs typeface="Calibri"/>
            </a:endParaRPr>
          </a:p>
          <a:p>
            <a:r>
              <a:rPr lang="en-US" dirty="0"/>
              <a:t>Improves compatibility between ordered and unordered associative containers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5FEF-7275-45D8-B7E2-85F651F9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1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989B-84B0-4F85-8814-E227239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C++20: heterogeneous unordered lookup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5FEF-7275-45D8-B7E2-85F651F9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26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89406F-85CA-4781-9F17-8333DFA8B2D6}"/>
              </a:ext>
            </a:extLst>
          </p:cNvPr>
          <p:cNvSpPr txBox="1">
            <a:spLocks/>
          </p:cNvSpPr>
          <p:nvPr/>
        </p:nvSpPr>
        <p:spPr>
          <a:xfrm>
            <a:off x="838200" y="2554230"/>
            <a:ext cx="10515600" cy="1749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3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6741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41F3-FA8B-44D1-B33B-ACA98DE8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C++17: Elementary string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B30D-B8A7-4A62-B284-DE2B20CF1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https://wg21.link/P0067R5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r>
              <a:rPr lang="en-US" dirty="0">
                <a:ea typeface="+mn-lt"/>
                <a:cs typeface="+mn-lt"/>
              </a:rPr>
              <a:t>Implementation</a:t>
            </a:r>
            <a:r>
              <a:rPr lang="en-US" dirty="0"/>
              <a:t> completed in VS 2019 16.4: C++17 “Final Boss”</a:t>
            </a:r>
            <a:endParaRPr lang="en-US" dirty="0">
              <a:cs typeface="Calibri"/>
            </a:endParaRPr>
          </a:p>
          <a:p>
            <a:r>
              <a:rPr lang="en-US" dirty="0"/>
              <a:t>Adds high performance, locale-independent, non-throwing, numeric/</a:t>
            </a:r>
            <a:r>
              <a:rPr lang="en-US" dirty="0">
                <a:sym typeface="Wingdings" panose="05000000000000000000" pitchFamily="2" charset="2"/>
              </a:rPr>
              <a:t>string </a:t>
            </a:r>
            <a:r>
              <a:rPr lang="en-US" dirty="0"/>
              <a:t>conversion functions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latin typeface="Consolas"/>
              </a:rPr>
              <a:t>std::</a:t>
            </a:r>
            <a:r>
              <a:rPr lang="en-US" dirty="0" err="1">
                <a:latin typeface="Consolas"/>
              </a:rPr>
              <a:t>from_chars</a:t>
            </a:r>
            <a:r>
              <a:rPr lang="en-US" dirty="0">
                <a:latin typeface="Consolas"/>
              </a:rPr>
              <a:t>()</a:t>
            </a:r>
          </a:p>
          <a:p>
            <a:pPr lvl="1"/>
            <a:r>
              <a:rPr lang="en-US" dirty="0">
                <a:latin typeface="Consolas"/>
              </a:rPr>
              <a:t>std::</a:t>
            </a:r>
            <a:r>
              <a:rPr lang="en-US" dirty="0" err="1">
                <a:latin typeface="Consolas"/>
              </a:rPr>
              <a:t>to_chars</a:t>
            </a:r>
            <a:r>
              <a:rPr lang="en-US" dirty="0">
                <a:latin typeface="Consolas"/>
              </a:rPr>
              <a:t>()</a:t>
            </a:r>
          </a:p>
          <a:p>
            <a:r>
              <a:rPr lang="en-US" dirty="0"/>
              <a:t>For in-depth coverage, including performance benchmarks, watch Stephan T. </a:t>
            </a:r>
            <a:r>
              <a:rPr lang="en-US" dirty="0" err="1"/>
              <a:t>Lavavej’s</a:t>
            </a:r>
            <a:r>
              <a:rPr lang="en-US" dirty="0"/>
              <a:t> </a:t>
            </a:r>
            <a:r>
              <a:rPr lang="en-US" i="1" dirty="0"/>
              <a:t>“Floating-Point ＜</a:t>
            </a:r>
            <a:r>
              <a:rPr lang="en-US" i="1" dirty="0" err="1"/>
              <a:t>charconv</a:t>
            </a:r>
            <a:r>
              <a:rPr lang="en-US" i="1" dirty="0"/>
              <a:t>＞: Making Your Code 10x Faster With C++17's Final Boss”</a:t>
            </a:r>
            <a:r>
              <a:rPr lang="en-US" dirty="0"/>
              <a:t>:  </a:t>
            </a:r>
            <a:r>
              <a:rPr lang="en-US" dirty="0">
                <a:hlinkClick r:id="rId4"/>
              </a:rPr>
              <a:t>https://www.youtube.com/watch?v=4P_kbF0EbZM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18851-3EC3-443E-9045-69F6FDAF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93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1B43-7DED-419D-941B-0855286E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C++17: Elementary string conversions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2EB9C-6C15-49B5-B789-C8D5140F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7B7A55-D1D0-4762-B719-B65CB74E644A}"/>
              </a:ext>
            </a:extLst>
          </p:cNvPr>
          <p:cNvSpPr txBox="1">
            <a:spLocks/>
          </p:cNvSpPr>
          <p:nvPr/>
        </p:nvSpPr>
        <p:spPr>
          <a:xfrm>
            <a:off x="838200" y="2554230"/>
            <a:ext cx="10515600" cy="1749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3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970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989B-84B0-4F85-8814-E227239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C++20: Adopt Consistent Container Erasure from Library Fundamentals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BDC1-970F-4E14-AB21-1A72EB176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https://wg21.link/P1209R0</a:t>
            </a:r>
            <a:r>
              <a:rPr lang="en-US" dirty="0"/>
              <a:t>  </a:t>
            </a:r>
          </a:p>
          <a:p>
            <a:r>
              <a:rPr lang="en-US" dirty="0"/>
              <a:t>Implementation contributed by Daniel Marshall (</a:t>
            </a:r>
            <a:r>
              <a:rPr lang="en-US" dirty="0" err="1"/>
              <a:t>SuperWig</a:t>
            </a:r>
            <a:r>
              <a:rPr lang="en-US" dirty="0"/>
              <a:t>): </a:t>
            </a:r>
            <a:r>
              <a:rPr lang="en-US" dirty="0">
                <a:hlinkClick r:id="rId4"/>
              </a:rPr>
              <a:t>GH-236</a:t>
            </a:r>
            <a:endParaRPr lang="en-US" dirty="0"/>
          </a:p>
          <a:p>
            <a:r>
              <a:rPr lang="en-US" dirty="0"/>
              <a:t>Merged in VS 2019 16.5</a:t>
            </a:r>
            <a:endParaRPr lang="en-US" dirty="0">
              <a:cs typeface="Calibri"/>
            </a:endParaRPr>
          </a:p>
          <a:p>
            <a:r>
              <a:rPr lang="en-US" dirty="0"/>
              <a:t>Adds two new functions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latin typeface="Consolas"/>
              </a:rPr>
              <a:t>std::erase()</a:t>
            </a:r>
          </a:p>
          <a:p>
            <a:pPr lvl="1"/>
            <a:r>
              <a:rPr lang="en-US" dirty="0">
                <a:latin typeface="Consolas"/>
              </a:rPr>
              <a:t>std::</a:t>
            </a:r>
            <a:r>
              <a:rPr lang="en-US" dirty="0" err="1">
                <a:latin typeface="Consolas"/>
              </a:rPr>
              <a:t>erase_if</a:t>
            </a:r>
            <a:r>
              <a:rPr lang="en-US" dirty="0">
                <a:latin typeface="Consolas"/>
              </a:rPr>
              <a:t>()</a:t>
            </a:r>
          </a:p>
          <a:p>
            <a:r>
              <a:rPr lang="en-US" dirty="0"/>
              <a:t>Deprecates the functions with same names in </a:t>
            </a:r>
            <a:r>
              <a:rPr lang="en-US" dirty="0">
                <a:latin typeface="Consolas"/>
              </a:rPr>
              <a:t>std::experimental</a:t>
            </a:r>
          </a:p>
          <a:p>
            <a:r>
              <a:rPr lang="en-US" dirty="0"/>
              <a:t>Can be less error-prone than using remove/</a:t>
            </a:r>
            <a:r>
              <a:rPr lang="en-US" dirty="0" err="1"/>
              <a:t>remove_if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5FEF-7275-45D8-B7E2-85F651F9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3F7A-2B8B-4384-A18A-A1D536E1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5762" cy="1325563"/>
          </a:xfrm>
        </p:spPr>
        <p:txBody>
          <a:bodyPr>
            <a:normAutofit/>
          </a:bodyPr>
          <a:lstStyle/>
          <a:p>
            <a:r>
              <a:rPr lang="en-US" dirty="0"/>
              <a:t>MSVC implementation of C++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D7A2-03C1-4AC1-89EC-CBFF6808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853" y="1825625"/>
            <a:ext cx="1053045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a.k.a. STL</a:t>
            </a:r>
          </a:p>
          <a:p>
            <a:r>
              <a:rPr lang="en-US" dirty="0"/>
              <a:t>Implements the C++ Standard Library for Microsoft Windows</a:t>
            </a:r>
            <a:endParaRPr lang="en-US" dirty="0">
              <a:cs typeface="Calibri"/>
            </a:endParaRPr>
          </a:p>
          <a:p>
            <a:r>
              <a:rPr lang="en-US" dirty="0"/>
              <a:t>Designed for MSVC toolset and released with Visual Studio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Works with MSVC Compiler chain (cl.exe, c1xx.dll, c2.dll)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Also, supports Clang and EDG compiler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C++ Standards Compliant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Completed implementation of all features in C++17 and earlier</a:t>
            </a:r>
          </a:p>
          <a:p>
            <a:pPr lvl="1"/>
            <a:r>
              <a:rPr lang="en-US" dirty="0">
                <a:ea typeface="+mn-lt"/>
                <a:cs typeface="+mn-lt"/>
              </a:rPr>
              <a:t>C++20 features are currently under development</a:t>
            </a:r>
          </a:p>
          <a:p>
            <a:r>
              <a:rPr lang="en-US" dirty="0">
                <a:ea typeface="+mn-lt"/>
                <a:cs typeface="+mn-lt"/>
              </a:rPr>
              <a:t>And, now open source as well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https://github.com/microsoft/STL</a:t>
            </a:r>
            <a:r>
              <a:rPr lang="en-US" dirty="0">
                <a:ea typeface="+mn-lt"/>
                <a:cs typeface="+mn-lt"/>
              </a:rPr>
              <a:t> 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414D-1F14-4A9E-897E-DE95F522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57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989B-84B0-4F85-8814-E227239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C++20: Adopt Consistent Container Erasure from Library Fundamentals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5FEF-7275-45D8-B7E2-85F651F9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30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89406F-85CA-4781-9F17-8333DFA8B2D6}"/>
              </a:ext>
            </a:extLst>
          </p:cNvPr>
          <p:cNvSpPr txBox="1">
            <a:spLocks/>
          </p:cNvSpPr>
          <p:nvPr/>
        </p:nvSpPr>
        <p:spPr>
          <a:xfrm>
            <a:off x="838200" y="2554230"/>
            <a:ext cx="10515600" cy="1749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3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8014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989B-84B0-4F85-8814-E227239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cs typeface="Calibri Light"/>
              </a:rPr>
              <a:t>C++20: </a:t>
            </a:r>
            <a:r>
              <a:rPr lang="en-US" sz="4000" dirty="0">
                <a:latin typeface="Consolas"/>
              </a:rPr>
              <a:t>std::</a:t>
            </a:r>
            <a:r>
              <a:rPr lang="en-US" sz="4000" dirty="0" err="1">
                <a:latin typeface="Consolas"/>
              </a:rPr>
              <a:t>is_constant_evaluated</a:t>
            </a:r>
            <a:r>
              <a:rPr lang="en-US" sz="4000" dirty="0">
                <a:latin typeface="Consolas"/>
              </a:rPr>
              <a:t>()</a:t>
            </a:r>
            <a:endParaRPr lang="en-US" dirty="0">
              <a:latin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BDC1-970F-4E14-AB21-1A72EB176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https://wg21.link/P0595R2</a:t>
            </a:r>
            <a:endParaRPr lang="en-US" dirty="0"/>
          </a:p>
          <a:p>
            <a:r>
              <a:rPr lang="en-US" dirty="0"/>
              <a:t>Implementation contributed by Jennifer Yao (MSVC) and Stephan T. Lavavej (MSVC): </a:t>
            </a:r>
            <a:r>
              <a:rPr lang="en-US" dirty="0">
                <a:hlinkClick r:id="rId4"/>
              </a:rPr>
              <a:t>GH-353</a:t>
            </a:r>
            <a:endParaRPr lang="en-US" dirty="0"/>
          </a:p>
          <a:p>
            <a:pPr lvl="1"/>
            <a:r>
              <a:rPr lang="en-US" dirty="0"/>
              <a:t>Merged in VS 2019 16.5</a:t>
            </a:r>
            <a:endParaRPr lang="en-US" dirty="0">
              <a:cs typeface="Calibri"/>
            </a:endParaRPr>
          </a:p>
          <a:p>
            <a:r>
              <a:rPr lang="en-US" dirty="0"/>
              <a:t>Adds a new library function in </a:t>
            </a:r>
            <a:r>
              <a:rPr lang="en-US" dirty="0">
                <a:latin typeface="Consolas"/>
              </a:rPr>
              <a:t>std::</a:t>
            </a:r>
            <a:r>
              <a:rPr lang="en-US" dirty="0"/>
              <a:t> namespace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</a:rPr>
              <a:t>	</a:t>
            </a:r>
            <a:r>
              <a:rPr lang="en-US" sz="2000" dirty="0" err="1">
                <a:latin typeface="Consolas"/>
              </a:rPr>
              <a:t>constexpr</a:t>
            </a:r>
            <a:r>
              <a:rPr lang="en-US" sz="2000" dirty="0">
                <a:latin typeface="Consolas"/>
              </a:rPr>
              <a:t> bool </a:t>
            </a:r>
            <a:r>
              <a:rPr lang="en-US" sz="2000" dirty="0" err="1">
                <a:latin typeface="Consolas"/>
              </a:rPr>
              <a:t>is_constant_evaluated</a:t>
            </a:r>
            <a:r>
              <a:rPr lang="en-US" sz="2000" dirty="0">
                <a:latin typeface="Consolas"/>
              </a:rPr>
              <a:t>() </a:t>
            </a:r>
            <a:r>
              <a:rPr lang="en-US" sz="2000" dirty="0" err="1">
                <a:latin typeface="Consolas"/>
              </a:rPr>
              <a:t>noexcept</a:t>
            </a:r>
            <a:r>
              <a:rPr lang="en-US" sz="2000" dirty="0">
                <a:latin typeface="Consolas"/>
              </a:rPr>
              <a:t>;</a:t>
            </a:r>
          </a:p>
          <a:p>
            <a:r>
              <a:rPr lang="en-US" dirty="0"/>
              <a:t>Enable developers to provide alternative implementations of functions at compile time in case the run time implementation is not evaluated as a constant expression by the compiler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5FEF-7275-45D8-B7E2-85F651F9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31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D3DD67-3C53-4D51-AF30-50EE80DC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Calibri Light"/>
                <a:cs typeface="Calibri"/>
              </a:rPr>
              <a:t>C++20:</a:t>
            </a:r>
            <a:r>
              <a:rPr lang="en-US" sz="4800" dirty="0"/>
              <a:t> </a:t>
            </a:r>
            <a:r>
              <a:rPr lang="en-US" dirty="0">
                <a:latin typeface="Consolas"/>
              </a:rPr>
              <a:t>std::</a:t>
            </a:r>
            <a:r>
              <a:rPr lang="en-US" dirty="0" err="1">
                <a:latin typeface="Consolas"/>
              </a:rPr>
              <a:t>is_constant_evaluated</a:t>
            </a:r>
            <a:r>
              <a:rPr lang="en-US" dirty="0">
                <a:latin typeface="Consolas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5FEF-7275-45D8-B7E2-85F651F9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32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89406F-85CA-4781-9F17-8333DFA8B2D6}"/>
              </a:ext>
            </a:extLst>
          </p:cNvPr>
          <p:cNvSpPr txBox="1">
            <a:spLocks/>
          </p:cNvSpPr>
          <p:nvPr/>
        </p:nvSpPr>
        <p:spPr>
          <a:xfrm>
            <a:off x="838200" y="2554230"/>
            <a:ext cx="10515600" cy="1749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3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20790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F584-3C4F-4E74-A286-2DF2D208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C++20: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&lt;algorithm&gt;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&lt;utility&gt;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E905-327A-4D46-94F8-6BD3366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https://wg21.link/P0202R3</a:t>
            </a:r>
            <a:r>
              <a:rPr lang="en-US" dirty="0"/>
              <a:t>    </a:t>
            </a:r>
          </a:p>
          <a:p>
            <a:r>
              <a:rPr lang="en-US" dirty="0"/>
              <a:t>Implementation contributed by Billy O’Neal (MSVC): </a:t>
            </a:r>
            <a:r>
              <a:rPr lang="en-US" dirty="0">
                <a:hlinkClick r:id="rId4"/>
              </a:rPr>
              <a:t>GH-425</a:t>
            </a:r>
            <a:endParaRPr lang="en-US" dirty="0"/>
          </a:p>
          <a:p>
            <a:pPr lvl="1"/>
            <a:r>
              <a:rPr lang="en-US" dirty="0"/>
              <a:t>Merged in VS 2019 16.6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nsolas"/>
              </a:rPr>
              <a:t>constexpr</a:t>
            </a:r>
            <a:r>
              <a:rPr lang="en-US" dirty="0"/>
              <a:t> modifiers to functions in </a:t>
            </a:r>
            <a:r>
              <a:rPr lang="en-US" dirty="0">
                <a:latin typeface="Consolas"/>
              </a:rPr>
              <a:t>&lt;algorithm&gt; </a:t>
            </a:r>
            <a:r>
              <a:rPr lang="en-US" dirty="0"/>
              <a:t>and </a:t>
            </a:r>
            <a:r>
              <a:rPr lang="en-US" dirty="0">
                <a:latin typeface="Consolas"/>
              </a:rPr>
              <a:t>&lt;utility&gt; </a:t>
            </a:r>
            <a:r>
              <a:rPr lang="en-US" dirty="0"/>
              <a:t>headers</a:t>
            </a:r>
          </a:p>
          <a:p>
            <a:r>
              <a:rPr lang="en-US" dirty="0">
                <a:cs typeface="Calibri"/>
              </a:rPr>
              <a:t>Does not break existing code</a:t>
            </a:r>
          </a:p>
          <a:p>
            <a:r>
              <a:rPr lang="en-US" dirty="0"/>
              <a:t>Focuses on algorithms</a:t>
            </a:r>
          </a:p>
          <a:p>
            <a:pPr lvl="1"/>
            <a:r>
              <a:rPr lang="en-US" dirty="0"/>
              <a:t>Containers and iterators are deferred to a separate proposal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48B3F-48B1-45B8-AF87-63D21952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74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D3DD67-3C53-4D51-AF30-50EE80DC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C++20: </a:t>
            </a:r>
            <a:r>
              <a:rPr lang="en-US" sz="4800" dirty="0" err="1">
                <a:latin typeface="Consolas" panose="020B0609020204030204" pitchFamily="49" charset="0"/>
              </a:rPr>
              <a:t>constexpr</a:t>
            </a:r>
            <a:r>
              <a:rPr lang="en-US" sz="4800" dirty="0"/>
              <a:t> for </a:t>
            </a:r>
            <a:r>
              <a:rPr lang="en-US" sz="4800" dirty="0">
                <a:latin typeface="Consolas" panose="020B0609020204030204" pitchFamily="49" charset="0"/>
              </a:rPr>
              <a:t>&lt;algorithm&gt; </a:t>
            </a:r>
            <a:r>
              <a:rPr lang="en-US" sz="4800" dirty="0"/>
              <a:t>and </a:t>
            </a:r>
            <a:r>
              <a:rPr lang="en-US" sz="4800" dirty="0">
                <a:latin typeface="Consolas" panose="020B0609020204030204" pitchFamily="49" charset="0"/>
              </a:rPr>
              <a:t>&lt;utility&gt;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5FEF-7275-45D8-B7E2-85F651F9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34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89406F-85CA-4781-9F17-8333DFA8B2D6}"/>
              </a:ext>
            </a:extLst>
          </p:cNvPr>
          <p:cNvSpPr txBox="1">
            <a:spLocks/>
          </p:cNvSpPr>
          <p:nvPr/>
        </p:nvSpPr>
        <p:spPr>
          <a:xfrm>
            <a:off x="838200" y="2554230"/>
            <a:ext cx="10515600" cy="1749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3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90523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9471-6961-444C-A2FE-195CB6D3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C++20: </a:t>
            </a:r>
            <a:r>
              <a:rPr lang="en-US" dirty="0">
                <a:latin typeface="Consolas" panose="020B0609020204030204" pitchFamily="49" charset="0"/>
              </a:rPr>
              <a:t>&lt;span&gt;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FCA2-E8A3-49C5-A639-BD8DCFA2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75950" cy="489585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hlinkClick r:id="rId3"/>
              </a:rPr>
              <a:t>https://wg21.link/P0122R7</a:t>
            </a:r>
            <a:r>
              <a:rPr lang="en-US" dirty="0"/>
              <a:t>  </a:t>
            </a:r>
          </a:p>
          <a:p>
            <a:r>
              <a:rPr lang="en-US" dirty="0"/>
              <a:t>Implementation contributed by Michael Schellenberger Costa (</a:t>
            </a:r>
            <a:r>
              <a:rPr lang="en-US" dirty="0" err="1"/>
              <a:t>miscco</a:t>
            </a:r>
            <a:r>
              <a:rPr lang="en-US" dirty="0"/>
              <a:t>): </a:t>
            </a:r>
            <a:r>
              <a:rPr lang="en-US" dirty="0">
                <a:hlinkClick r:id="rId4"/>
              </a:rPr>
              <a:t>GH-142</a:t>
            </a:r>
            <a:endParaRPr lang="en-US" dirty="0"/>
          </a:p>
          <a:p>
            <a:pPr lvl="1"/>
            <a:r>
              <a:rPr lang="en-US" dirty="0"/>
              <a:t>Merged in VS 2019 16.6</a:t>
            </a:r>
          </a:p>
          <a:p>
            <a:r>
              <a:rPr lang="en-US" dirty="0"/>
              <a:t>Introduces a new type, </a:t>
            </a:r>
            <a:r>
              <a:rPr lang="en-US" dirty="0">
                <a:latin typeface="Consolas"/>
              </a:rPr>
              <a:t>std::span</a:t>
            </a:r>
            <a:r>
              <a:rPr lang="en-US" dirty="0"/>
              <a:t>, and a new header, </a:t>
            </a:r>
            <a:r>
              <a:rPr lang="en-US" dirty="0">
                <a:latin typeface="Consolas"/>
              </a:rPr>
              <a:t>&lt;span&gt;</a:t>
            </a:r>
          </a:p>
          <a:p>
            <a:r>
              <a:rPr lang="en-US" dirty="0"/>
              <a:t>Provides a non-owning, non-configurable view over a contiguous sequence of objects 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Conceptually, a pointer and a count of the elements accessible via that pointer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Designed as a value type – cheap to construct, copy and move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Not an iterator - no increment, decrement, or dereferencing operations</a:t>
            </a:r>
            <a:endParaRPr lang="en-US" dirty="0">
              <a:cs typeface="Calibri"/>
            </a:endParaRPr>
          </a:p>
          <a:p>
            <a:r>
              <a:rPr lang="en-US" dirty="0">
                <a:latin typeface="Consolas"/>
              </a:rPr>
              <a:t>std::span</a:t>
            </a:r>
            <a:r>
              <a:rPr lang="en-US" dirty="0"/>
              <a:t> is similar to, but not the same as </a:t>
            </a:r>
            <a:r>
              <a:rPr lang="en-US" dirty="0">
                <a:latin typeface="Consolas"/>
              </a:rPr>
              <a:t>gsl::span</a:t>
            </a:r>
          </a:p>
          <a:p>
            <a:pPr lvl="1"/>
            <a:r>
              <a:rPr lang="en-US" dirty="0">
                <a:latin typeface="Consolas"/>
              </a:rPr>
              <a:t>gsl::span</a:t>
            </a:r>
            <a:r>
              <a:rPr lang="en-US" dirty="0"/>
              <a:t> provides additional runtime checking guarantees for memory bounds safety.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Additionally, </a:t>
            </a:r>
            <a:r>
              <a:rPr lang="en-US" dirty="0">
                <a:latin typeface="Consolas"/>
              </a:rPr>
              <a:t>gsl::span</a:t>
            </a:r>
            <a:r>
              <a:rPr lang="en-US" dirty="0"/>
              <a:t> works with C++14 and C++17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For more details on </a:t>
            </a:r>
            <a:r>
              <a:rPr lang="en-US" dirty="0">
                <a:latin typeface="Consolas"/>
              </a:rPr>
              <a:t>gsl::span</a:t>
            </a:r>
            <a:r>
              <a:rPr lang="en-US" dirty="0"/>
              <a:t>, read GSL 3.0.0 release: </a:t>
            </a:r>
            <a:r>
              <a:rPr lang="en-US" dirty="0">
                <a:hlinkClick r:id="rId5"/>
              </a:rPr>
              <a:t>https://devblogs.microsoft.com/cppblog/gsl-3-0-0-release/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305E-D2ED-43ED-97F0-3AC8700A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69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D3DD67-3C53-4D51-AF30-50EE80DC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C++20: </a:t>
            </a:r>
            <a:r>
              <a:rPr lang="en-US" sz="4800" dirty="0">
                <a:latin typeface="Consolas" panose="020B0609020204030204" pitchFamily="49" charset="0"/>
              </a:rPr>
              <a:t>&lt;span&gt;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5FEF-7275-45D8-B7E2-85F651F9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36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89406F-85CA-4781-9F17-8333DFA8B2D6}"/>
              </a:ext>
            </a:extLst>
          </p:cNvPr>
          <p:cNvSpPr txBox="1">
            <a:spLocks/>
          </p:cNvSpPr>
          <p:nvPr/>
        </p:nvSpPr>
        <p:spPr>
          <a:xfrm>
            <a:off x="838200" y="2554230"/>
            <a:ext cx="10515600" cy="1749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09459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F584-3C4F-4E74-A286-2DF2D208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C++20: </a:t>
            </a:r>
            <a:r>
              <a:rPr lang="en-US" dirty="0">
                <a:latin typeface="Consolas" panose="020B0609020204030204" pitchFamily="49" charset="0"/>
              </a:rPr>
              <a:t>&lt;ranges&gt;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E905-327A-4D46-94F8-6BD3366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hlinkClick r:id="rId3"/>
              </a:rPr>
              <a:t>https://wg21.link/P0896R4</a:t>
            </a:r>
            <a:r>
              <a:rPr lang="en-US" dirty="0"/>
              <a:t> (The One Ranges Proposal)</a:t>
            </a:r>
          </a:p>
          <a:p>
            <a:r>
              <a:rPr lang="en-US" dirty="0"/>
              <a:t>Implementation contributed by Casey Carter (MSVC)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Work in progress (merged across various VS 2019 updates)</a:t>
            </a:r>
            <a:endParaRPr lang="en-US" dirty="0">
              <a:cs typeface="Calibri"/>
            </a:endParaRPr>
          </a:p>
          <a:p>
            <a:r>
              <a:rPr lang="en-US" dirty="0"/>
              <a:t>The ranges library provides components for dealing with </a:t>
            </a:r>
            <a:r>
              <a:rPr lang="en-US" dirty="0">
                <a:ea typeface="+mn-lt"/>
                <a:cs typeface="+mn-lt"/>
              </a:rPr>
              <a:t>homogeneous sequences of elements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Introduces a new namespace, </a:t>
            </a:r>
            <a:r>
              <a:rPr lang="en-US" dirty="0">
                <a:latin typeface="Consolas"/>
              </a:rPr>
              <a:t>std::ranges</a:t>
            </a:r>
            <a:r>
              <a:rPr lang="en-US" dirty="0"/>
              <a:t>, and a new header, </a:t>
            </a:r>
            <a:r>
              <a:rPr lang="en-US" dirty="0">
                <a:latin typeface="Consolas"/>
              </a:rPr>
              <a:t>&lt;ranges&gt;</a:t>
            </a:r>
          </a:p>
          <a:p>
            <a:pPr lvl="1"/>
            <a:r>
              <a:rPr lang="en-US" dirty="0"/>
              <a:t>Provides concepts, adaptors, algorithms, and factories</a:t>
            </a:r>
            <a:endParaRPr lang="en-US" dirty="0">
              <a:cs typeface="Calibri"/>
            </a:endParaRPr>
          </a:p>
          <a:p>
            <a:r>
              <a:rPr lang="en-US" dirty="0"/>
              <a:t>Implemented based on Standard Library Concepts (</a:t>
            </a:r>
            <a:r>
              <a:rPr lang="en-US" altLang="en-US" dirty="0">
                <a:solidFill>
                  <a:srgbClr val="0366D6"/>
                </a:solidFill>
                <a:latin typeface="Segoe UI"/>
                <a:ea typeface="Calibri" panose="020F0502020204030204" pitchFamily="34" charset="0"/>
                <a:cs typeface="Segoe UI"/>
                <a:hlinkClick r:id="rId4"/>
              </a:rPr>
              <a:t>P0898R3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More details about ranges with concepts: </a:t>
            </a:r>
            <a:r>
              <a:rPr lang="en-US" dirty="0">
                <a:hlinkClick r:id="rId5"/>
              </a:rPr>
              <a:t>https://devblogs.microsoft.com/cppblog/c20-concepts-are-here-in-visual-studio-2019-version-16-3/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48B3F-48B1-45B8-AF87-63D21952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08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BB578B-922D-42AF-A6F4-DBE2DED2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C++20: </a:t>
            </a:r>
            <a:r>
              <a:rPr lang="en-US" dirty="0">
                <a:latin typeface="Consolas" panose="020B0609020204030204" pitchFamily="49" charset="0"/>
              </a:rPr>
              <a:t>&lt;ranges&gt;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30F4B-7105-446A-8D2A-5C84D13A1B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[X] </a:t>
            </a:r>
            <a:r>
              <a:rPr lang="en-US" altLang="en-US" sz="1400" dirty="0">
                <a:solidFill>
                  <a:srgbClr val="0366D6"/>
                </a:solidFill>
                <a:latin typeface="Segoe UI"/>
                <a:ea typeface="Calibri" panose="020F0502020204030204" pitchFamily="34" charset="0"/>
                <a:cs typeface="Segoe UI"/>
                <a:hlinkClick r:id="rId3"/>
              </a:rPr>
              <a:t>WG21-P0898R3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 "Standard Library Concepts" (VS 16.3)</a:t>
            </a:r>
            <a:endParaRPr lang="en-US" altLang="en-US" sz="1000" dirty="0"/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[X] Iterator machinery in </a:t>
            </a:r>
            <a:r>
              <a:rPr lang="en-US" altLang="en-US" sz="1200" dirty="0">
                <a:solidFill>
                  <a:srgbClr val="24292E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&lt;xutility&gt;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(VS 16.4)</a:t>
            </a:r>
            <a:endParaRPr lang="en-US" altLang="en-US" sz="1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1400" dirty="0">
                <a:solidFill>
                  <a:srgbClr val="0366D6"/>
                </a:solidFill>
                <a:latin typeface="Segoe UI"/>
                <a:ea typeface="Calibri" panose="020F0502020204030204" pitchFamily="34" charset="0"/>
                <a:cs typeface="Segoe UI"/>
                <a:hlinkClick r:id="rId4"/>
              </a:rPr>
              <a:t>WG21-P1207R4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's changes to </a:t>
            </a:r>
            <a:r>
              <a:rPr lang="en-US" altLang="en-US" sz="1200" dirty="0" err="1">
                <a:solidFill>
                  <a:srgbClr val="24292E"/>
                </a:solidFill>
                <a:latin typeface="Consolas"/>
                <a:ea typeface="Calibri" panose="020F0502020204030204" pitchFamily="34" charset="0"/>
                <a:cs typeface="Courier New"/>
              </a:rPr>
              <a:t>weakly_incrementable</a:t>
            </a:r>
            <a:endParaRPr lang="en-US" altLang="en-US" sz="1000" dirty="0">
              <a:latin typeface="Consolas"/>
              <a:cs typeface="Courier New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1400" dirty="0">
                <a:solidFill>
                  <a:srgbClr val="0366D6"/>
                </a:solidFill>
                <a:latin typeface="Segoe UI"/>
                <a:ea typeface="Calibri" panose="020F0502020204030204" pitchFamily="34" charset="0"/>
                <a:cs typeface="Segoe UI"/>
                <a:hlinkClick r:id="rId5"/>
              </a:rPr>
              <a:t>WG21-P1754R1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's concept renaming.</a:t>
            </a:r>
            <a:endParaRPr lang="en-US" altLang="en-US" sz="1000" dirty="0">
              <a:latin typeface="Segoe UI"/>
              <a:cs typeface="Segoe UI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[X] Range machinery in </a:t>
            </a:r>
            <a:r>
              <a:rPr lang="en-US" altLang="en-US" sz="1200" dirty="0">
                <a:solidFill>
                  <a:srgbClr val="24292E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&lt;xutility&gt;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(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6"/>
              </a:rPr>
              <a:t>GH-82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 </a:t>
            </a:r>
            <a:endParaRPr lang="en-US" altLang="en-US" sz="1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CPOs: </a:t>
            </a:r>
            <a:r>
              <a:rPr lang="en-US" altLang="en-US" sz="1200" dirty="0" err="1">
                <a:solidFill>
                  <a:srgbClr val="24292E"/>
                </a:solidFill>
                <a:latin typeface="Consolas"/>
                <a:ea typeface="Calibri" panose="020F0502020204030204" pitchFamily="34" charset="0"/>
                <a:cs typeface="Courier New"/>
              </a:rPr>
              <a:t>c?r</a:t>
            </a:r>
            <a:r>
              <a:rPr lang="en-US" altLang="en-US" sz="1200" dirty="0">
                <a:solidFill>
                  <a:srgbClr val="24292E"/>
                </a:solidFill>
                <a:latin typeface="Consolas"/>
                <a:ea typeface="Calibri" panose="020F0502020204030204" pitchFamily="34" charset="0"/>
                <a:cs typeface="Courier New"/>
              </a:rPr>
              <a:t>?(</a:t>
            </a:r>
            <a:r>
              <a:rPr lang="en-US" altLang="en-US" sz="1200" dirty="0" err="1">
                <a:solidFill>
                  <a:srgbClr val="24292E"/>
                </a:solidFill>
                <a:latin typeface="Consolas"/>
                <a:ea typeface="Calibri" panose="020F0502020204030204" pitchFamily="34" charset="0"/>
                <a:cs typeface="Courier New"/>
              </a:rPr>
              <a:t>begin|end</a:t>
            </a:r>
            <a:r>
              <a:rPr lang="en-US" altLang="en-US" sz="1200" dirty="0">
                <a:solidFill>
                  <a:srgbClr val="24292E"/>
                </a:solidFill>
                <a:latin typeface="Consolas"/>
                <a:ea typeface="Calibri" panose="020F0502020204030204" pitchFamily="34" charset="0"/>
                <a:cs typeface="Courier New"/>
              </a:rPr>
              <a:t>)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, </a:t>
            </a:r>
            <a:r>
              <a:rPr lang="en-US" altLang="en-US" sz="1200" dirty="0" err="1">
                <a:solidFill>
                  <a:srgbClr val="24292E"/>
                </a:solidFill>
                <a:latin typeface="Consolas"/>
                <a:ea typeface="Calibri" panose="020F0502020204030204" pitchFamily="34" charset="0"/>
                <a:cs typeface="Courier New"/>
              </a:rPr>
              <a:t>c?data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, </a:t>
            </a:r>
            <a:r>
              <a:rPr lang="en-US" altLang="en-US" sz="1200" dirty="0">
                <a:solidFill>
                  <a:srgbClr val="24292E"/>
                </a:solidFill>
                <a:latin typeface="Consolas"/>
                <a:ea typeface="Calibri" panose="020F0502020204030204" pitchFamily="34" charset="0"/>
                <a:cs typeface="Courier New"/>
              </a:rPr>
              <a:t>empty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, </a:t>
            </a:r>
            <a:r>
              <a:rPr lang="en-US" altLang="en-US" sz="1200" dirty="0">
                <a:solidFill>
                  <a:srgbClr val="24292E"/>
                </a:solidFill>
                <a:latin typeface="Consolas"/>
                <a:ea typeface="Calibri" panose="020F0502020204030204" pitchFamily="34" charset="0"/>
                <a:cs typeface="Courier New"/>
              </a:rPr>
              <a:t>size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 </a:t>
            </a:r>
            <a:b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</a:b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(</a:t>
            </a:r>
            <a:r>
              <a:rPr lang="en-US" altLang="en-US" sz="1400" dirty="0">
                <a:solidFill>
                  <a:srgbClr val="0366D6"/>
                </a:solidFill>
                <a:latin typeface="Segoe UI"/>
                <a:ea typeface="Calibri" panose="020F0502020204030204" pitchFamily="34" charset="0"/>
                <a:cs typeface="Segoe UI"/>
                <a:hlinkClick r:id="rId7"/>
              </a:rPr>
              <a:t>WG21-P1523R1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 changes)</a:t>
            </a:r>
            <a:endParaRPr lang="en-US" altLang="en-US" sz="1000" dirty="0">
              <a:latin typeface="Segoe UI"/>
              <a:cs typeface="Segoe UI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1400" dirty="0">
                <a:solidFill>
                  <a:srgbClr val="0366D6"/>
                </a:solidFill>
                <a:latin typeface="Segoe UI"/>
                <a:ea typeface="Calibri" panose="020F0502020204030204" pitchFamily="34" charset="0"/>
                <a:cs typeface="Segoe UI"/>
                <a:hlinkClick r:id="rId8"/>
              </a:rPr>
              <a:t>WG21-P1035R7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's </a:t>
            </a:r>
            <a:r>
              <a:rPr lang="en-US" altLang="en-US" sz="1200" dirty="0" err="1">
                <a:solidFill>
                  <a:srgbClr val="24292E"/>
                </a:solidFill>
                <a:latin typeface="Consolas"/>
                <a:ea typeface="Calibri" panose="020F0502020204030204" pitchFamily="34" charset="0"/>
                <a:cs typeface="Courier New"/>
              </a:rPr>
              <a:t>range_XXXX_t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 composed aliases</a:t>
            </a:r>
            <a:endParaRPr lang="en-US" altLang="en-US" sz="1000" dirty="0">
              <a:latin typeface="Segoe UI"/>
              <a:cs typeface="Segoe UI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1400" dirty="0">
                <a:solidFill>
                  <a:srgbClr val="0366D6"/>
                </a:solidFill>
                <a:latin typeface="Segoe UI"/>
                <a:ea typeface="Calibri" panose="020F0502020204030204" pitchFamily="34" charset="0"/>
                <a:cs typeface="Segoe UI"/>
                <a:hlinkClick r:id="rId9"/>
              </a:rPr>
              <a:t>WG21-P1474R1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 changes to </a:t>
            </a:r>
            <a:r>
              <a:rPr lang="en-US" altLang="en-US" sz="1200" dirty="0" err="1">
                <a:solidFill>
                  <a:srgbClr val="24292E"/>
                </a:solidFill>
                <a:latin typeface="Consolas"/>
                <a:ea typeface="Calibri" panose="020F0502020204030204" pitchFamily="34" charset="0"/>
                <a:cs typeface="Courier New"/>
              </a:rPr>
              <a:t>contiguous_iterator</a:t>
            </a:r>
            <a:endParaRPr lang="en-US" altLang="en-US" sz="1000" dirty="0">
              <a:latin typeface="Consolas"/>
              <a:cs typeface="Courier New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[X] Update "old" range types (</a:t>
            </a:r>
            <a:r>
              <a:rPr lang="en-US" altLang="en-US" sz="1400" dirty="0">
                <a:solidFill>
                  <a:srgbClr val="0366D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10"/>
              </a:rPr>
              <a:t>GH-95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 </a:t>
            </a:r>
            <a:endParaRPr lang="en-US" altLang="en-US" sz="1000" dirty="0"/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[X] More iterator machinery in </a:t>
            </a:r>
            <a:r>
              <a:rPr lang="en-US" altLang="en-US" sz="1200" dirty="0">
                <a:solidFill>
                  <a:srgbClr val="24292E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&lt;xutility&gt;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(</a:t>
            </a:r>
            <a:r>
              <a:rPr lang="en-US" altLang="en-US" sz="1400" dirty="0">
                <a:solidFill>
                  <a:srgbClr val="0366D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11"/>
              </a:rPr>
              <a:t>GH-329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 </a:t>
            </a:r>
            <a:endParaRPr lang="en-US" altLang="en-US" sz="1000" dirty="0"/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[X] Functional machinery (</a:t>
            </a:r>
            <a:r>
              <a:rPr lang="en-US" altLang="en-US" sz="1400" dirty="0">
                <a:solidFill>
                  <a:srgbClr val="0366D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12"/>
              </a:rPr>
              <a:t>GH-385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lang="en-US" altLang="en-US" sz="1000" dirty="0"/>
          </a:p>
          <a:p>
            <a:pPr marL="0" lvl="0" indent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[X] </a:t>
            </a:r>
            <a:r>
              <a:rPr lang="en-US" altLang="en-US" sz="1400" dirty="0" err="1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Misc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range concepts (</a:t>
            </a:r>
            <a:r>
              <a:rPr lang="en-US" altLang="en-US" sz="1400" dirty="0">
                <a:solidFill>
                  <a:srgbClr val="0366D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13"/>
              </a:rPr>
              <a:t>GH-389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 </a:t>
            </a:r>
            <a:endParaRPr lang="en-US" altLang="en-US" sz="1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1400" dirty="0">
                <a:solidFill>
                  <a:srgbClr val="0366D6"/>
                </a:solidFill>
                <a:latin typeface="Segoe UI"/>
                <a:ea typeface="Calibri" panose="020F0502020204030204" pitchFamily="34" charset="0"/>
                <a:cs typeface="Segoe UI"/>
                <a:hlinkClick r:id="rId14"/>
              </a:rPr>
              <a:t>WG21-P1870R1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 </a:t>
            </a:r>
            <a:r>
              <a:rPr lang="en-US" altLang="en-US" sz="1200" dirty="0" err="1">
                <a:solidFill>
                  <a:srgbClr val="24292E"/>
                </a:solidFill>
                <a:latin typeface="Consolas"/>
                <a:ea typeface="Calibri" panose="020F0502020204030204" pitchFamily="34" charset="0"/>
                <a:cs typeface="Courier New"/>
              </a:rPr>
              <a:t>safe_range</a:t>
            </a:r>
            <a:endParaRPr lang="en-US" altLang="en-US" sz="1000" dirty="0">
              <a:latin typeface="Consolas"/>
              <a:cs typeface="Courier New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Relax copyability requirement of </a:t>
            </a:r>
            <a:r>
              <a:rPr lang="en-US" altLang="en-US" sz="1200" dirty="0">
                <a:solidFill>
                  <a:srgbClr val="24292E"/>
                </a:solidFill>
                <a:latin typeface="Consolas"/>
                <a:ea typeface="Calibri" panose="020F0502020204030204" pitchFamily="34" charset="0"/>
                <a:cs typeface="Courier New"/>
              </a:rPr>
              <a:t>view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 concept (Partially implements </a:t>
            </a:r>
            <a:r>
              <a:rPr lang="en-US" altLang="en-US" sz="1400" dirty="0">
                <a:solidFill>
                  <a:srgbClr val="0366D6"/>
                </a:solidFill>
                <a:latin typeface="Segoe UI"/>
                <a:ea typeface="Calibri" panose="020F0502020204030204" pitchFamily="34" charset="0"/>
                <a:cs typeface="Segoe UI"/>
                <a:hlinkClick r:id="rId15"/>
              </a:rPr>
              <a:t>WG21-P1456R1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 "Move-Only Views"</a:t>
            </a:r>
            <a:endParaRPr lang="en-US" altLang="en-US" sz="1000" dirty="0">
              <a:latin typeface="Segoe UI"/>
              <a:cs typeface="Segoe U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903445-BB01-4B30-9226-C73E0419F2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[X] Fix various issues with Range Access CPOs (investigation for </a:t>
            </a:r>
            <a:r>
              <a:rPr lang="en-US" altLang="en-US" sz="1400" dirty="0">
                <a:solidFill>
                  <a:srgbClr val="0366D6"/>
                </a:solidFill>
                <a:latin typeface="Segoe UI"/>
                <a:ea typeface="Calibri" panose="020F0502020204030204" pitchFamily="34" charset="0"/>
                <a:cs typeface="Segoe UI"/>
                <a:hlinkClick r:id="rId16"/>
              </a:rPr>
              <a:t>WG21-P2091R0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) (</a:t>
            </a:r>
            <a:r>
              <a:rPr lang="en-US" altLang="en-US" sz="1400" dirty="0">
                <a:solidFill>
                  <a:srgbClr val="0366D6"/>
                </a:solidFill>
                <a:latin typeface="Segoe UI"/>
                <a:ea typeface="Calibri" panose="020F0502020204030204" pitchFamily="34" charset="0"/>
                <a:cs typeface="Segoe UI"/>
                <a:hlinkClick r:id="rId17"/>
              </a:rPr>
              <a:t>GH-432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)</a:t>
            </a:r>
            <a:endParaRPr lang="en-US" altLang="en-US" sz="1000" dirty="0">
              <a:latin typeface="Segoe UI"/>
              <a:cs typeface="Segoe UI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[X] Algorithm machinery in </a:t>
            </a:r>
            <a:r>
              <a:rPr lang="en-US" altLang="en-US" sz="1200" dirty="0">
                <a:solidFill>
                  <a:srgbClr val="24292E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&lt;xutility&gt;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(</a:t>
            </a:r>
            <a:r>
              <a:rPr lang="en-US" altLang="en-US" sz="1400" dirty="0">
                <a:solidFill>
                  <a:srgbClr val="0366D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18"/>
              </a:rPr>
              <a:t>GH-565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 </a:t>
            </a:r>
            <a:endParaRPr lang="en-US" altLang="en-US" sz="1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1400" dirty="0">
                <a:solidFill>
                  <a:srgbClr val="0366D6"/>
                </a:solidFill>
                <a:latin typeface="Segoe UI"/>
                <a:ea typeface="Calibri" panose="020F0502020204030204" pitchFamily="34" charset="0"/>
                <a:cs typeface="Segoe UI"/>
                <a:hlinkClick r:id="rId19"/>
              </a:rPr>
              <a:t>WG21-P2106R0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 generic algorithm result types</a:t>
            </a:r>
            <a:endParaRPr lang="en-US" altLang="en-US" sz="1000" dirty="0">
              <a:latin typeface="Segoe UI"/>
              <a:cs typeface="Segoe UI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[X] </a:t>
            </a:r>
            <a:r>
              <a:rPr lang="en-US" altLang="en-US" sz="1400" dirty="0">
                <a:solidFill>
                  <a:srgbClr val="0366D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20"/>
              </a:rPr>
              <a:t>LWG-3326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"</a:t>
            </a:r>
            <a:r>
              <a:rPr lang="en-US" altLang="en-US" sz="1200" dirty="0" err="1">
                <a:solidFill>
                  <a:srgbClr val="24292E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enable_view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has false positives" (</a:t>
            </a:r>
            <a:r>
              <a:rPr lang="en-US" altLang="en-US" sz="1400" dirty="0">
                <a:solidFill>
                  <a:srgbClr val="0366D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21"/>
              </a:rPr>
              <a:t>GH-588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lang="en-US" altLang="en-US" sz="10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[X] insert iterators (</a:t>
            </a:r>
            <a:r>
              <a:rPr lang="en-US" altLang="en-US" sz="1400" dirty="0">
                <a:solidFill>
                  <a:srgbClr val="0366D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22"/>
              </a:rPr>
              <a:t>GH-589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lang="en-US" altLang="en-US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[</a:t>
            </a:r>
            <a:r>
              <a:rPr lang="en-US" altLang="en-US" sz="1400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WIP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] Iterator adaptors, old and new: </a:t>
            </a:r>
            <a:endParaRPr lang="en-US" altLang="en-US" sz="1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1050" dirty="0">
                <a:solidFill>
                  <a:srgbClr val="24292E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[X] </a:t>
            </a:r>
            <a:r>
              <a:rPr lang="en-US" altLang="en-US" sz="1400" dirty="0">
                <a:solidFill>
                  <a:srgbClr val="0366D6"/>
                </a:solidFill>
                <a:latin typeface="Segoe UI"/>
                <a:ea typeface="Calibri" panose="020F0502020204030204" pitchFamily="34" charset="0"/>
                <a:cs typeface="Segoe UI"/>
                <a:hlinkClick r:id="rId23"/>
              </a:rPr>
              <a:t>WG21-P1871R1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 Append "</a:t>
            </a:r>
            <a:r>
              <a:rPr lang="en-US" altLang="en-US" sz="1200" dirty="0">
                <a:solidFill>
                  <a:srgbClr val="24292E"/>
                </a:solidFill>
                <a:latin typeface="Consolas"/>
                <a:ea typeface="Calibri" panose="020F0502020204030204" pitchFamily="34" charset="0"/>
                <a:cs typeface="Segoe UI"/>
              </a:rPr>
              <a:t>_for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" to the name </a:t>
            </a:r>
            <a:r>
              <a:rPr lang="en-US" altLang="en-US" sz="1200" dirty="0" err="1">
                <a:solidFill>
                  <a:srgbClr val="24292E"/>
                </a:solidFill>
                <a:latin typeface="Consolas"/>
                <a:ea typeface="Calibri" panose="020F0502020204030204" pitchFamily="34" charset="0"/>
                <a:cs typeface="Courier New"/>
              </a:rPr>
              <a:t>disable_sized_sentinel</a:t>
            </a:r>
            <a:r>
              <a:rPr lang="en-US" altLang="en-US" sz="1200" dirty="0">
                <a:solidFill>
                  <a:srgbClr val="24292E"/>
                </a:solidFill>
                <a:latin typeface="Consolas"/>
                <a:ea typeface="Calibri" panose="020F0502020204030204" pitchFamily="34" charset="0"/>
                <a:cs typeface="Courier New"/>
              </a:rPr>
              <a:t> 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(</a:t>
            </a:r>
            <a:r>
              <a:rPr lang="en-US" altLang="en-US" sz="1400" dirty="0">
                <a:solidFill>
                  <a:srgbClr val="0366D6"/>
                </a:solidFill>
                <a:latin typeface="Segoe UI"/>
                <a:ea typeface="Calibri" panose="020F0502020204030204" pitchFamily="34" charset="0"/>
                <a:cs typeface="Segoe UI"/>
                <a:hlinkClick r:id="rId24"/>
              </a:rPr>
              <a:t>GH-607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)</a:t>
            </a:r>
            <a:endParaRPr lang="en-US" altLang="en-US" sz="1000" dirty="0">
              <a:latin typeface="Segoe UI"/>
              <a:cs typeface="Segoe UI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[</a:t>
            </a:r>
            <a:r>
              <a:rPr lang="en-US" altLang="en-US" sz="1400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WIP</a:t>
            </a:r>
            <a:r>
              <a:rPr lang="en-US" altLang="en-US" sz="1400" dirty="0">
                <a:solidFill>
                  <a:srgbClr val="24292E"/>
                </a:solidFill>
                <a:latin typeface="Segoe UI"/>
                <a:ea typeface="Calibri" panose="020F0502020204030204" pitchFamily="34" charset="0"/>
                <a:cs typeface="Segoe UI"/>
              </a:rPr>
              <a:t>] Range adaptor machinery </a:t>
            </a:r>
            <a:endParaRPr lang="en-US" altLang="en-US" sz="10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 ] Range </a:t>
            </a:r>
            <a:r>
              <a:rPr lang="en-US" altLang="en-US" sz="1200" dirty="0">
                <a:solidFill>
                  <a:srgbClr val="24292E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&lt;algorithm&gt;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</a:t>
            </a:r>
            <a:endParaRPr lang="en-US" altLang="en-US" sz="10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 ] Range factories in </a:t>
            </a:r>
            <a:r>
              <a:rPr lang="en-US" altLang="en-US" sz="1200" dirty="0">
                <a:solidFill>
                  <a:srgbClr val="24292E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&lt;ranges&gt;</a:t>
            </a:r>
            <a:endParaRPr lang="en-US" altLang="en-US" sz="10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 ] Range adaptors </a:t>
            </a:r>
            <a:r>
              <a:rPr lang="en-US" altLang="en-US" sz="1200" dirty="0">
                <a:solidFill>
                  <a:srgbClr val="24292E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*_view</a:t>
            </a:r>
            <a:endParaRPr lang="en-US" altLang="en-US" sz="10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 ] Special </a:t>
            </a:r>
            <a:r>
              <a:rPr lang="en-US" altLang="en-US" sz="1200" dirty="0">
                <a:solidFill>
                  <a:srgbClr val="24292E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&lt;memory&gt;</a:t>
            </a: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range algorithms</a:t>
            </a:r>
            <a:endParaRPr lang="en-US" altLang="en-US" sz="10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400" dirty="0">
                <a:solidFill>
                  <a:srgbClr val="24292E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 ] Define </a:t>
            </a:r>
            <a:r>
              <a:rPr lang="en-US" altLang="en-US" sz="1200" dirty="0">
                <a:solidFill>
                  <a:srgbClr val="24292E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24292E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cpp_lib_ranges</a:t>
            </a:r>
            <a:endParaRPr lang="en-US" altLang="en-US" sz="1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AB6B2-D0DE-4B62-8CAF-AE59B27F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7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D3DD67-3C53-4D51-AF30-50EE80DC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C++20: </a:t>
            </a:r>
            <a:r>
              <a:rPr lang="en-US" sz="4800" dirty="0">
                <a:latin typeface="Consolas" panose="020B0609020204030204" pitchFamily="49" charset="0"/>
              </a:rPr>
              <a:t>&lt;ranges&gt;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5FEF-7275-45D8-B7E2-85F651F9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39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89406F-85CA-4781-9F17-8333DFA8B2D6}"/>
              </a:ext>
            </a:extLst>
          </p:cNvPr>
          <p:cNvSpPr txBox="1">
            <a:spLocks/>
          </p:cNvSpPr>
          <p:nvPr/>
        </p:nvSpPr>
        <p:spPr>
          <a:xfrm>
            <a:off x="838200" y="2554230"/>
            <a:ext cx="10515600" cy="1749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3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217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A19C-E2D5-49C6-A6A9-88719B9F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choose to open source the STL?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9B7BD-F4E9-4AD7-BDAF-56741F50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Get closer to our customers and the C++ community</a:t>
            </a:r>
          </a:p>
          <a:p>
            <a:pPr lvl="1"/>
            <a:r>
              <a:rPr lang="en-US" dirty="0"/>
              <a:t>No need to wait for VS release to see/try latest features and bug fixes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Easier to receive and faster to respond to feedback</a:t>
            </a:r>
            <a:endParaRPr lang="en-US" dirty="0">
              <a:cs typeface="Calibri"/>
            </a:endParaRPr>
          </a:p>
          <a:p>
            <a:r>
              <a:rPr lang="en-US" dirty="0"/>
              <a:t>More eyes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improved code quality</a:t>
            </a:r>
            <a:endParaRPr lang="en-US" dirty="0">
              <a:cs typeface="Calibri"/>
            </a:endParaRPr>
          </a:p>
          <a:p>
            <a:r>
              <a:rPr lang="en-US" dirty="0"/>
              <a:t>We can now more easily contribute our features to the community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Helps make C++ better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One example: &lt;</a:t>
            </a:r>
            <a:r>
              <a:rPr lang="en-US" dirty="0" err="1"/>
              <a:t>charconv</a:t>
            </a:r>
            <a:r>
              <a:rPr lang="en-US" dirty="0"/>
              <a:t>&gt;; and more to come</a:t>
            </a:r>
            <a:endParaRPr lang="en-US" dirty="0">
              <a:cs typeface="Calibri"/>
            </a:endParaRPr>
          </a:p>
          <a:p>
            <a:r>
              <a:rPr lang="en-US" dirty="0"/>
              <a:t>Can help accelerate feature development 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Especially as C++ Standards are getting bigger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Accepting contributions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Open license: allows integrating features from compatible-license C++ codebases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CC30B-6941-494A-B395-FAD62C5E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34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A08E-8D3A-4103-A93D-2703BE67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DC4B-DE1B-4263-A8E7-D3FF490D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107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Learn about MSVC STL and C++20 features on STL GitHub repo</a:t>
            </a:r>
          </a:p>
          <a:p>
            <a:pPr lvl="1"/>
            <a:r>
              <a:rPr lang="en-US" dirty="0">
                <a:hlinkClick r:id="rId3"/>
              </a:rPr>
              <a:t>https://github.com/microsoft/STL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Active development == latest features </a:t>
            </a:r>
          </a:p>
          <a:p>
            <a:r>
              <a:rPr lang="en-US" dirty="0"/>
              <a:t>Try out the latest C++20 features using VS 2019 updates</a:t>
            </a:r>
          </a:p>
          <a:p>
            <a:pPr lvl="1"/>
            <a:r>
              <a:rPr lang="en-US" dirty="0"/>
              <a:t>Download at: </a:t>
            </a:r>
            <a:r>
              <a:rPr lang="en-US" dirty="0">
                <a:hlinkClick r:id="rId4"/>
              </a:rPr>
              <a:t>https://visualstudio.microsoft.com/vs/preview/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File bugs</a:t>
            </a:r>
          </a:p>
          <a:p>
            <a:pPr lvl="1"/>
            <a:r>
              <a:rPr lang="en-US" dirty="0"/>
              <a:t>STL bugs/features issues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5"/>
              </a:rPr>
              <a:t>https://github.com/microsoft/</a:t>
            </a:r>
            <a:r>
              <a:rPr lang="en-US" dirty="0">
                <a:sym typeface="Wingdings" panose="05000000000000000000" pitchFamily="2" charset="2"/>
                <a:hlinkClick r:id="rId6"/>
              </a:rPr>
              <a:t>STL</a:t>
            </a:r>
            <a:r>
              <a:rPr lang="en-US" dirty="0">
                <a:sym typeface="Wingdings" panose="05000000000000000000" pitchFamily="2" charset="2"/>
                <a:hlinkClick r:id="rId5"/>
              </a:rPr>
              <a:t>/issues</a:t>
            </a:r>
            <a:r>
              <a:rPr lang="en-US" dirty="0">
                <a:sym typeface="Wingdings" panose="05000000000000000000" pitchFamily="2" charset="2"/>
              </a:rPr>
              <a:t>  </a:t>
            </a:r>
            <a:endParaRPr lang="en-US" dirty="0"/>
          </a:p>
          <a:p>
            <a:pPr lvl="1"/>
            <a:r>
              <a:rPr lang="en-US" dirty="0"/>
              <a:t>VS issues / general questions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7"/>
              </a:rPr>
              <a:t>https://developercommunity.visualstudio.com</a:t>
            </a:r>
            <a:r>
              <a:rPr lang="en-US" dirty="0">
                <a:sym typeface="Wingdings" panose="05000000000000000000" pitchFamily="2" charset="2"/>
              </a:rPr>
              <a:t> </a:t>
            </a:r>
            <a:endParaRPr lang="en-US" dirty="0"/>
          </a:p>
          <a:p>
            <a:r>
              <a:rPr lang="en-US" dirty="0"/>
              <a:t>Contribute code</a:t>
            </a:r>
          </a:p>
          <a:p>
            <a:pPr lvl="1"/>
            <a:r>
              <a:rPr lang="en-US" dirty="0">
                <a:hlinkClick r:id="rId8"/>
              </a:rPr>
              <a:t>https://github.com/microsoft/STL/pulls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B11A5-885C-4E81-B2C3-19E71B1B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11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D25E-8C21-4CB3-A01F-EA9C09D4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3651-9317-43A0-96E4-BEC289EC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STL GitHub Repo:</a:t>
            </a:r>
          </a:p>
          <a:p>
            <a:pPr lvl="1"/>
            <a:r>
              <a:rPr lang="en-US">
                <a:hlinkClick r:id="rId3"/>
              </a:rPr>
              <a:t>https://github.com/microsoft/STL</a:t>
            </a:r>
            <a:r>
              <a:rPr lang="en-US"/>
              <a:t>  </a:t>
            </a:r>
            <a:endParaRPr lang="en-US">
              <a:cs typeface="Calibri"/>
            </a:endParaRPr>
          </a:p>
          <a:p>
            <a:r>
              <a:rPr lang="en-US"/>
              <a:t>MSVC C++ Standard Library Reference:</a:t>
            </a:r>
            <a:endParaRPr lang="en-US">
              <a:cs typeface="Calibri"/>
            </a:endParaRPr>
          </a:p>
          <a:p>
            <a:pPr lvl="1"/>
            <a:r>
              <a:rPr lang="en-US">
                <a:hlinkClick r:id="rId4"/>
              </a:rPr>
              <a:t>https://docs.microsoft.com/en-us/cpp/standard-library/cpp-standard-library-reference?view=vs-2019</a:t>
            </a:r>
            <a:endParaRPr lang="en-US"/>
          </a:p>
          <a:p>
            <a:r>
              <a:rPr lang="en-US"/>
              <a:t>This presentation and sample code used in demos:</a:t>
            </a:r>
            <a:endParaRPr lang="en-US">
              <a:cs typeface="Calibri"/>
            </a:endParaRPr>
          </a:p>
          <a:p>
            <a:pPr lvl="1"/>
            <a:r>
              <a:rPr lang="en-US">
                <a:hlinkClick r:id="rId5"/>
              </a:rPr>
              <a:t>https://github.com/msalehmsft/VirtualCpp</a:t>
            </a:r>
            <a:r>
              <a:rPr lang="en-US"/>
              <a:t>  </a:t>
            </a:r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11E25-FB34-4D0F-A208-43DF39AC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41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6182-E94F-43E0-BBE6-773FC65DC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0210"/>
            <a:ext cx="10515600" cy="2017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300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A4015-D6E3-4F10-95F3-1D6C0C6B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dirty="0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7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B089-88C1-421E-909D-7F7C1E12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repo: What have we open sourced?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F88609-3256-4555-9F4B-D57E9CB0D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294581" y="1414607"/>
            <a:ext cx="5547081" cy="530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8E43-DC17-41C5-9A5D-888B0BE6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A116C-17BC-49B0-9D74-5CBB78D5B383}"/>
              </a:ext>
            </a:extLst>
          </p:cNvPr>
          <p:cNvSpPr/>
          <p:nvPr/>
        </p:nvSpPr>
        <p:spPr>
          <a:xfrm>
            <a:off x="3873500" y="1828800"/>
            <a:ext cx="3892550" cy="6858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6ED801D-933D-4996-8F66-4AD6A1C4EFB7}"/>
              </a:ext>
            </a:extLst>
          </p:cNvPr>
          <p:cNvSpPr/>
          <p:nvPr/>
        </p:nvSpPr>
        <p:spPr>
          <a:xfrm rot="8949829">
            <a:off x="7737905" y="1573947"/>
            <a:ext cx="1365250" cy="266700"/>
          </a:xfrm>
          <a:prstGeom prst="rightArrow">
            <a:avLst>
              <a:gd name="adj1" fmla="val 59524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7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DBE6-AEE4-4894-B6FD-34D3CDC1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5290" cy="1325563"/>
          </a:xfrm>
        </p:spPr>
        <p:txBody>
          <a:bodyPr/>
          <a:lstStyle/>
          <a:p>
            <a:r>
              <a:rPr lang="en-US" dirty="0"/>
              <a:t>GitHub repo bring up: What’s been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E646-D380-4122-B42D-28D44666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Jun 2019: Stakeholders agreed to open source STL</a:t>
            </a:r>
          </a:p>
          <a:p>
            <a:pPr lvl="1"/>
            <a:r>
              <a:rPr lang="en-US" dirty="0"/>
              <a:t>Work started to clean code and add </a:t>
            </a:r>
            <a:r>
              <a:rPr lang="en-US" dirty="0" err="1"/>
              <a:t>CMake</a:t>
            </a:r>
            <a:r>
              <a:rPr lang="en-US" dirty="0"/>
              <a:t> build scripts</a:t>
            </a:r>
            <a:endParaRPr lang="en-US" dirty="0">
              <a:cs typeface="Calibri"/>
            </a:endParaRPr>
          </a:p>
          <a:p>
            <a:r>
              <a:rPr lang="en-US" dirty="0"/>
              <a:t>Sep 2019: Completed code cleanup and migrated to GitHub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GitHub repo open for business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STL internal development moved to open source</a:t>
            </a:r>
          </a:p>
          <a:p>
            <a:pPr lvl="1"/>
            <a:r>
              <a:rPr lang="en-US" dirty="0">
                <a:cs typeface="Calibri"/>
              </a:rPr>
              <a:t>Created </a:t>
            </a:r>
            <a:r>
              <a:rPr lang="en-US" dirty="0" err="1">
                <a:cs typeface="Calibri"/>
              </a:rPr>
              <a:t>CMake</a:t>
            </a:r>
            <a:r>
              <a:rPr lang="en-US" dirty="0">
                <a:cs typeface="Calibri"/>
              </a:rPr>
              <a:t> build scripts</a:t>
            </a:r>
          </a:p>
          <a:p>
            <a:r>
              <a:rPr lang="en-US" dirty="0"/>
              <a:t>Oct 2019: Set up CI with Azure Pipelines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Initially, only checking that sources are clang-</a:t>
            </a:r>
            <a:r>
              <a:rPr lang="en-US" dirty="0" err="1"/>
              <a:t>format’ed</a:t>
            </a:r>
            <a:endParaRPr lang="en-US" dirty="0"/>
          </a:p>
          <a:p>
            <a:r>
              <a:rPr lang="en-US" dirty="0"/>
              <a:t>Jan 2020: Test infrastructure bring up started</a:t>
            </a:r>
            <a:endParaRPr lang="en-US" dirty="0">
              <a:cs typeface="Calibri"/>
            </a:endParaRPr>
          </a:p>
          <a:p>
            <a:r>
              <a:rPr lang="en-US" dirty="0"/>
              <a:t>Mar 2020: Testing and CI infrastructure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Added test suites using LLVM lit as test harness 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Created VM scale sets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060BA-ABD2-46F2-9942-E5268760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1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D3CA-D533-40A3-95CE-16692315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 bring up: 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00DC-1CEA-4890-86E4-AC32D096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have a Roadmap: </a:t>
            </a:r>
            <a:r>
              <a:rPr lang="en-US" dirty="0">
                <a:hlinkClick r:id="rId3"/>
              </a:rPr>
              <a:t>https://github.com/microsoft/STL/wiki/Roadmap</a:t>
            </a:r>
            <a:endParaRPr lang="en-US" dirty="0"/>
          </a:p>
          <a:p>
            <a:r>
              <a:rPr lang="en-US" dirty="0"/>
              <a:t>What’s next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Migrate all existing bugs to GitHub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Complete build system migration to </a:t>
            </a:r>
            <a:r>
              <a:rPr lang="en-US" dirty="0" err="1"/>
              <a:t>CMake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Create comprehensive contribution guidelines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Finish C++20 feature and LWG issues implementation (our main target)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Automate ingestion of GitHub code into Visual Studio releases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42778-0F5E-4E7B-B20B-58067218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3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631A-AC8E-4CB1-9EBD-B9603BF3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license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E58B-945F-4347-A091-6ED87477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use Apache-2.0 WITH LLVM-exception</a:t>
            </a:r>
          </a:p>
          <a:p>
            <a:pPr lvl="1"/>
            <a:r>
              <a:rPr lang="en-US">
                <a:hlinkClick r:id="rId3"/>
              </a:rPr>
              <a:t>https://github.com/microsoft/STL/blob/master/LICENSE.txt</a:t>
            </a:r>
            <a:endParaRPr lang="en-US"/>
          </a:p>
          <a:p>
            <a:pPr lvl="1"/>
            <a:r>
              <a:rPr lang="en-US"/>
              <a:t>An open license</a:t>
            </a:r>
          </a:p>
          <a:p>
            <a:r>
              <a:rPr lang="en-US"/>
              <a:t>Same license as LLVM project used in clang and </a:t>
            </a:r>
            <a:r>
              <a:rPr lang="en-US" err="1"/>
              <a:t>libc</a:t>
            </a:r>
            <a:r>
              <a:rPr lang="en-US"/>
              <a:t>++</a:t>
            </a:r>
          </a:p>
          <a:p>
            <a:pPr lvl="1"/>
            <a:r>
              <a:rPr lang="en-US"/>
              <a:t>For maximum compatibility and code portability</a:t>
            </a:r>
          </a:p>
          <a:p>
            <a:r>
              <a:rPr lang="en-US"/>
              <a:t>Comes at a cost</a:t>
            </a:r>
          </a:p>
          <a:p>
            <a:pPr lvl="1"/>
            <a:r>
              <a:rPr lang="en-US"/>
              <a:t>Incompatible with some other licenses</a:t>
            </a:r>
          </a:p>
          <a:p>
            <a:pPr lvl="1"/>
            <a:r>
              <a:rPr lang="en-US"/>
              <a:t>We may not accept contributions if coming from more restrictive license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49E1E-2563-4CE7-AE2F-7E812458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1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EC0B-44F8-4FB6-9F9D-F275BDA7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276"/>
            <a:ext cx="10515600" cy="56746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hlinkClick r:id="rId3"/>
              </a:rPr>
              <a:t>https://github.com/microsoft/STL/blob/master/LICENSE.txt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---- LLVM Exceptions to the Apache 2.0 License ----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As an exception, if, as a result of your compiling your source code, portions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of this Software are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embedded into an Object form </a:t>
            </a:r>
            <a:r>
              <a:rPr lang="en-US" dirty="0">
                <a:latin typeface="Consolas" panose="020B0609020204030204" pitchFamily="49" charset="0"/>
              </a:rPr>
              <a:t>of such source code,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you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may redistribute such embedded portions in such Object form without complying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with the conditions of Sections 4(a), 4(b) and 4(d) of the License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 addition, if you combine or link compiled forms of this Software with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software that is licensed under the GPLv2 ("Combined Software") and if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court of competent jurisdiction determines that the patent provision (Section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3), the indemnity provision (Section 9) or other Section of the License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conflicts with the conditions of the GPLv2, you may retroactively and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prospectively choose to deem waived or otherwise exclude such Section(s) of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the License, but only in their entirety and only with respect to the Combined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Software.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D4EE-EC6D-4316-8D2C-5A56B13F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FB98-AE9E-45BA-9FCA-741A1E8C5C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8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1459</TotalTime>
  <Words>4097</Words>
  <Application>Microsoft Office PowerPoint</Application>
  <PresentationFormat>Widescreen</PresentationFormat>
  <Paragraphs>921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Segoe UI</vt:lpstr>
      <vt:lpstr>Times New Roman</vt:lpstr>
      <vt:lpstr>Office Theme</vt:lpstr>
      <vt:lpstr>MSVC C++20 Standard Library Progress Update</vt:lpstr>
      <vt:lpstr>Welcome</vt:lpstr>
      <vt:lpstr>MSVC implementation of C++ Standard Library</vt:lpstr>
      <vt:lpstr>Why did we choose to open source the STL?</vt:lpstr>
      <vt:lpstr>GitHub repo: What have we open sourced?</vt:lpstr>
      <vt:lpstr>GitHub repo bring up: What’s been done?</vt:lpstr>
      <vt:lpstr>GitHub repo bring up: What’s next?</vt:lpstr>
      <vt:lpstr>Open source license</vt:lpstr>
      <vt:lpstr>PowerPoint Presentation</vt:lpstr>
      <vt:lpstr>C++20 Standard Library feature progress</vt:lpstr>
      <vt:lpstr>PowerPoint Presentation</vt:lpstr>
      <vt:lpstr>Library Features Progress: VS 2019 16.0 – 16.4</vt:lpstr>
      <vt:lpstr>Library Features Progress: VS 2019 16.5</vt:lpstr>
      <vt:lpstr>Library Features Progress: VS 2019 16.6</vt:lpstr>
      <vt:lpstr>Library Features Progress: VS 2019 16.7 (ongoing)</vt:lpstr>
      <vt:lpstr>Library Features Progress: What’s Left?</vt:lpstr>
      <vt:lpstr>C++20 Standard Library Highlights</vt:lpstr>
      <vt:lpstr>C++20: contains() for Ordered and Unordered Associative Containers</vt:lpstr>
      <vt:lpstr>PowerPoint Presentation</vt:lpstr>
      <vt:lpstr>C++20: contains() for Ordered and Unordered Associative Containers</vt:lpstr>
      <vt:lpstr>C++20: String Prefix and Suffix Checking</vt:lpstr>
      <vt:lpstr>C++20: String Prefix and Suffix Checking</vt:lpstr>
      <vt:lpstr>C++20: char8_t: A type for UTF-8 characters and strings</vt:lpstr>
      <vt:lpstr>C++20: char8_t: A type for UTF-8 characters and strings</vt:lpstr>
      <vt:lpstr>C++20: heterogeneous unordered lookup</vt:lpstr>
      <vt:lpstr>C++20: heterogeneous unordered lookup</vt:lpstr>
      <vt:lpstr>C++17: Elementary string conversions</vt:lpstr>
      <vt:lpstr>C++17: Elementary string conversions</vt:lpstr>
      <vt:lpstr>C++20: Adopt Consistent Container Erasure from Library Fundamentals 2</vt:lpstr>
      <vt:lpstr>C++20: Adopt Consistent Container Erasure from Library Fundamentals 2</vt:lpstr>
      <vt:lpstr>C++20: std::is_constant_evaluated()</vt:lpstr>
      <vt:lpstr>C++20: std::is_constant_evaluated()</vt:lpstr>
      <vt:lpstr>C++20: constexpr for &lt;algorithm&gt; and &lt;utility&gt;</vt:lpstr>
      <vt:lpstr>C++20: constexpr for &lt;algorithm&gt; and &lt;utility&gt;</vt:lpstr>
      <vt:lpstr>C++20: &lt;span&gt;</vt:lpstr>
      <vt:lpstr>C++20: &lt;span&gt;</vt:lpstr>
      <vt:lpstr>C++20: &lt;ranges&gt;</vt:lpstr>
      <vt:lpstr>C++20: &lt;ranges&gt;</vt:lpstr>
      <vt:lpstr>C++20: &lt;ranges&gt;</vt:lpstr>
      <vt:lpstr>Call to Action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C++20 Standard Library Progress Update</dc:title>
  <dc:creator>Mahmoud Saleh</dc:creator>
  <cp:lastModifiedBy>Mahmoud Saleh</cp:lastModifiedBy>
  <cp:revision>3</cp:revision>
  <dcterms:created xsi:type="dcterms:W3CDTF">2020-04-18T21:37:25Z</dcterms:created>
  <dcterms:modified xsi:type="dcterms:W3CDTF">2020-04-26T09:11:12Z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0x010100650E30449762A34B9973BE1C8E500125</vt:lpwstr>
  </property>
</Properties>
</file>