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1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1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518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6199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637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5314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531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8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6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6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6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4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4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Final Project </a:t>
            </a:r>
            <a:endParaRPr lang="en-US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4DD751E-C818-78C5-D9E6-72FFE54D2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F89F92-E118-488C-DC24-00722A68DB6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FD5B-429C-DD7B-5702-B6179BE39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237" y="722154"/>
            <a:ext cx="6035563" cy="51088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C130B-8F41-80F3-70B4-000572E344DD}"/>
              </a:ext>
            </a:extLst>
          </p:cNvPr>
          <p:cNvSpPr txBox="1"/>
          <p:nvPr/>
        </p:nvSpPr>
        <p:spPr>
          <a:xfrm>
            <a:off x="203199" y="1365622"/>
            <a:ext cx="5750037" cy="41242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</a:rPr>
              <a:t>Introduction</a:t>
            </a:r>
          </a:p>
          <a:p>
            <a:endParaRPr lang="en-US" sz="4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u="sng" dirty="0">
                <a:effectLst/>
              </a:rPr>
              <a:t>What is the Problem?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u="sng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Briefly explain the challenge of identifying used car fuel type based on available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Mention the significance of fuel type prediction for car buyers, sellers, and environmental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2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A516E0-20CE-CB4D-1786-B1B0EFF54034}"/>
              </a:ext>
            </a:extLst>
          </p:cNvPr>
          <p:cNvSpPr txBox="1"/>
          <p:nvPr/>
        </p:nvSpPr>
        <p:spPr>
          <a:xfrm>
            <a:off x="0" y="0"/>
            <a:ext cx="12192000" cy="69257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557A3-6E75-9821-182E-F0E5DBC01D98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E27C3F-EF58-EFA7-B0AC-D093E41B4D29}"/>
              </a:ext>
            </a:extLst>
          </p:cNvPr>
          <p:cNvSpPr txBox="1"/>
          <p:nvPr/>
        </p:nvSpPr>
        <p:spPr>
          <a:xfrm>
            <a:off x="0" y="1323439"/>
            <a:ext cx="12192000" cy="68018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sz="2000" b="1" dirty="0">
                <a:solidFill>
                  <a:srgbClr val="000000"/>
                </a:solidFill>
                <a:effectLst/>
              </a:rPr>
              <a:t>Exploratory Data Analysis (EDA)</a:t>
            </a:r>
            <a:endParaRPr lang="en-US" sz="2000" b="1" dirty="0"/>
          </a:p>
          <a:p>
            <a:r>
              <a:rPr lang="en-US" dirty="0">
                <a:effectLst/>
              </a:rPr>
              <a:t>﻿</a:t>
            </a:r>
            <a:br>
              <a:rPr lang="en-US" dirty="0">
                <a:effectLst/>
              </a:rPr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Explain the importance of EDA in understanding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Bullet points with key findings from EDA: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Distribution of features (e.g., histograms for price, mileage)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Relationships between features and fuel type (e.g., scatterplots for price vs. mileage colored by fuel type)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Identify potential outliers or missing values</a:t>
            </a:r>
          </a:p>
          <a:p>
            <a:r>
              <a:rPr lang="en-US" dirty="0">
                <a:effectLst/>
              </a:rPr>
              <a:t>﻿</a:t>
            </a:r>
            <a:br>
              <a:rPr lang="en-US" dirty="0">
                <a:effectLst/>
              </a:rPr>
            </a:br>
            <a:endParaRPr lang="en-US" dirty="0"/>
          </a:p>
          <a:p>
            <a:r>
              <a:rPr lang="en-US" dirty="0">
                <a:effectLst/>
              </a:rPr>
              <a:t>﻿</a:t>
            </a:r>
            <a:br>
              <a:rPr lang="en-US" dirty="0">
                <a:effectLst/>
              </a:rPr>
            </a:br>
            <a:endParaRPr lang="en-US" dirty="0"/>
          </a:p>
          <a:p>
            <a:r>
              <a:rPr lang="en-US" sz="2000" b="1" dirty="0">
                <a:effectLst/>
              </a:rPr>
              <a:t>Data Cleaning and Preprocessing</a:t>
            </a:r>
            <a:endParaRPr lang="en-US" sz="2000" b="1" dirty="0"/>
          </a:p>
          <a:p>
            <a:r>
              <a:rPr lang="en-US" dirty="0">
                <a:effectLst/>
              </a:rPr>
              <a:t>﻿</a:t>
            </a:r>
            <a:br>
              <a:rPr lang="en-US" dirty="0">
                <a:effectLst/>
              </a:rPr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Importance of cleaning and preparing data for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Steps involved: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Handling missing values (e.g., imputation or removal)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Dealing with outliers (e.g., capping or removal)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Encoding categorical features (e.g., using </a:t>
            </a:r>
            <a:r>
              <a:rPr lang="en-US" dirty="0" err="1">
                <a:effectLst/>
              </a:rPr>
              <a:t>LabelEncoder</a:t>
            </a:r>
            <a:r>
              <a:rPr lang="en-US" dirty="0">
                <a:effectLst/>
              </a:rPr>
              <a:t> for the model, manufacturer)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6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D114C1-FC01-EFD9-37B8-6E073D7EF48E}"/>
              </a:ext>
            </a:extLst>
          </p:cNvPr>
          <p:cNvSpPr txBox="1"/>
          <p:nvPr/>
        </p:nvSpPr>
        <p:spPr>
          <a:xfrm>
            <a:off x="0" y="2878666"/>
            <a:ext cx="12192000" cy="69257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D57BD-C4F8-4BED-87AE-55FF3C46D05C}"/>
              </a:ext>
            </a:extLst>
          </p:cNvPr>
          <p:cNvSpPr txBox="1"/>
          <p:nvPr/>
        </p:nvSpPr>
        <p:spPr>
          <a:xfrm>
            <a:off x="0" y="-2878667"/>
            <a:ext cx="12192000" cy="69257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516E0-20CE-CB4D-1786-B1B0EFF54034}"/>
              </a:ext>
            </a:extLst>
          </p:cNvPr>
          <p:cNvSpPr txBox="1"/>
          <p:nvPr/>
        </p:nvSpPr>
        <p:spPr>
          <a:xfrm>
            <a:off x="0" y="0"/>
            <a:ext cx="12192000" cy="69257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A90B3-3EA0-E6DD-166F-29CECC150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3" y="-2667000"/>
            <a:ext cx="5081341" cy="1219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A1A07D-CC00-1817-6D3A-C097F5858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25" y="-2633134"/>
            <a:ext cx="6681388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9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A516E0-20CE-CB4D-1786-B1B0EFF54034}"/>
              </a:ext>
            </a:extLst>
          </p:cNvPr>
          <p:cNvSpPr txBox="1"/>
          <p:nvPr/>
        </p:nvSpPr>
        <p:spPr>
          <a:xfrm>
            <a:off x="0" y="0"/>
            <a:ext cx="12192000" cy="69257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8C837-FF4F-AB34-E431-3B3AE1C7E7AC}"/>
              </a:ext>
            </a:extLst>
          </p:cNvPr>
          <p:cNvSpPr txBox="1"/>
          <p:nvPr/>
        </p:nvSpPr>
        <p:spPr>
          <a:xfrm>
            <a:off x="0" y="0"/>
            <a:ext cx="12192000" cy="69257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BCDC-AA48-0218-6707-A026B7EB8F38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4000" b="1" dirty="0"/>
          </a:p>
          <a:p>
            <a:pPr algn="ctr"/>
            <a:r>
              <a:rPr lang="en-US" sz="4000" dirty="0"/>
              <a:t>Modeling</a:t>
            </a:r>
            <a:r>
              <a:rPr lang="en-US" sz="40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90EE4-4EE7-4717-6EC7-6FF642AE3ED0}"/>
              </a:ext>
            </a:extLst>
          </p:cNvPr>
          <p:cNvSpPr txBox="1"/>
          <p:nvPr/>
        </p:nvSpPr>
        <p:spPr>
          <a:xfrm>
            <a:off x="0" y="1323439"/>
            <a:ext cx="12192000" cy="79406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br>
              <a:rPr lang="en-US" b="1" dirty="0">
                <a:effectLst/>
              </a:rPr>
            </a:br>
            <a:endParaRPr lang="en-US" b="1" dirty="0"/>
          </a:p>
          <a:p>
            <a:r>
              <a:rPr lang="en-US" b="1" dirty="0">
                <a:effectLst/>
              </a:rPr>
              <a:t>﻿</a:t>
            </a:r>
            <a:br>
              <a:rPr lang="en-US" b="1" dirty="0">
                <a:effectLst/>
              </a:rPr>
            </a:br>
            <a:endParaRPr lang="en-US" b="1" dirty="0"/>
          </a:p>
          <a:p>
            <a:r>
              <a:rPr lang="en-US" sz="2000" b="1" dirty="0">
                <a:effectLst/>
              </a:rPr>
              <a:t>Machine Learning Model Selection</a:t>
            </a:r>
            <a:endParaRPr lang="en-US" sz="2000" b="1" dirty="0"/>
          </a:p>
          <a:p>
            <a:r>
              <a:rPr lang="en-US" dirty="0">
                <a:effectLst/>
              </a:rPr>
              <a:t>﻿</a:t>
            </a:r>
            <a:br>
              <a:rPr lang="en-US" dirty="0">
                <a:effectLst/>
              </a:rPr>
            </a:b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Various machine learning algorithms are suitable for classification tasks (brief overview).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Explain the rationale behind choosing specific algorithms for this project (e.g., Logistic Regression, Random Forest)</a:t>
            </a:r>
          </a:p>
          <a:p>
            <a:r>
              <a:rPr lang="en-US" dirty="0">
                <a:effectLst/>
              </a:rPr>
              <a:t>﻿</a:t>
            </a:r>
            <a:br>
              <a:rPr lang="en-US" dirty="0">
                <a:effectLst/>
              </a:rPr>
            </a:br>
            <a:endParaRPr lang="en-US" dirty="0"/>
          </a:p>
          <a:p>
            <a:r>
              <a:rPr lang="en-US" sz="2000" b="1" dirty="0">
                <a:effectLst/>
              </a:rPr>
              <a:t>Model Training and Evaluation</a:t>
            </a:r>
            <a:endParaRPr lang="en-US" sz="2000" b="1" dirty="0"/>
          </a:p>
          <a:p>
            <a:r>
              <a:rPr lang="en-US" dirty="0">
                <a:effectLst/>
              </a:rPr>
              <a:t>﻿</a:t>
            </a:r>
            <a:br>
              <a:rPr lang="en-US" dirty="0">
                <a:effectLst/>
              </a:rPr>
            </a:b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Explain the process of training machine learning models.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Splitting data into training and testing sets.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Evaluation metrics: Accuracy, Precision, Recall, F1-score (brief explanation of each)</a:t>
            </a:r>
          </a:p>
          <a:p>
            <a:r>
              <a:rPr lang="en-US" dirty="0">
                <a:effectLst/>
              </a:rPr>
              <a:t>﻿</a:t>
            </a:r>
            <a:br>
              <a:rPr lang="en-US" dirty="0">
                <a:effectLst/>
              </a:rPr>
            </a:br>
            <a:endParaRPr lang="en-US" dirty="0"/>
          </a:p>
          <a:p>
            <a:r>
              <a:rPr lang="en-US" sz="2000" b="1" dirty="0">
                <a:effectLst/>
              </a:rPr>
              <a:t>Model Comparison and Selection</a:t>
            </a:r>
            <a:endParaRPr lang="en-US" sz="2000" b="1" dirty="0"/>
          </a:p>
          <a:p>
            <a:r>
              <a:rPr lang="en-US" dirty="0">
                <a:effectLst/>
              </a:rPr>
              <a:t>﻿</a:t>
            </a:r>
            <a:br>
              <a:rPr lang="en-US" dirty="0">
                <a:effectLst/>
              </a:rPr>
            </a:b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Compare the performance of different models based on evaluation metrics.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Highlight the best-performing model and explain the reasoning behind its selection.</a:t>
            </a:r>
          </a:p>
          <a:p>
            <a:r>
              <a:rPr lang="en-US" dirty="0">
                <a:effectLst/>
              </a:rPr>
              <a:t>﻿</a:t>
            </a:r>
            <a:br>
              <a:rPr lang="en-US" dirty="0">
                <a:effectLst/>
              </a:rPr>
            </a:br>
            <a:endParaRPr lang="en-US" dirty="0"/>
          </a:p>
          <a:p>
            <a:r>
              <a:rPr lang="en-US" dirty="0">
                <a:effectLst/>
              </a:rPr>
              <a:t>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A516E0-20CE-CB4D-1786-B1B0EFF54034}"/>
              </a:ext>
            </a:extLst>
          </p:cNvPr>
          <p:cNvSpPr txBox="1"/>
          <p:nvPr/>
        </p:nvSpPr>
        <p:spPr>
          <a:xfrm>
            <a:off x="0" y="-67733"/>
            <a:ext cx="12192000" cy="69257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6296E-9679-8F0D-391D-8637311391F3}"/>
              </a:ext>
            </a:extLst>
          </p:cNvPr>
          <p:cNvSpPr txBox="1"/>
          <p:nvPr/>
        </p:nvSpPr>
        <p:spPr>
          <a:xfrm>
            <a:off x="0" y="287867"/>
            <a:ext cx="12192000" cy="12311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/>
              </a:rPr>
              <a:t>Model Comparison and Selection</a:t>
            </a:r>
            <a:endParaRPr lang="en-US" sz="2000" b="1" dirty="0"/>
          </a:p>
          <a:p>
            <a:pPr algn="ctr"/>
            <a:r>
              <a:rPr lang="en-US" dirty="0">
                <a:effectLst/>
              </a:rPr>
              <a:t>﻿</a:t>
            </a:r>
            <a:endParaRPr lang="en-US" dirty="0"/>
          </a:p>
          <a:p>
            <a:pPr algn="ctr"/>
            <a:r>
              <a:rPr lang="en-US" dirty="0">
                <a:effectLst/>
              </a:rPr>
              <a:t>Highlight the best-performing model and explain the reasoning behind its selection.</a:t>
            </a:r>
          </a:p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D9CA3F-19D5-5456-9948-9C1722705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47758"/>
              </p:ext>
            </p:extLst>
          </p:nvPr>
        </p:nvGraphicFramePr>
        <p:xfrm>
          <a:off x="1026583" y="2575123"/>
          <a:ext cx="10138833" cy="24782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214033">
                  <a:extLst>
                    <a:ext uri="{9D8B030D-6E8A-4147-A177-3AD203B41FA5}">
                      <a16:colId xmlns:a16="http://schemas.microsoft.com/office/drawing/2014/main" val="249096278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76155197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68592793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905236869"/>
                    </a:ext>
                  </a:extLst>
                </a:gridCol>
                <a:gridCol w="1303866">
                  <a:extLst>
                    <a:ext uri="{9D8B030D-6E8A-4147-A177-3AD203B41FA5}">
                      <a16:colId xmlns:a16="http://schemas.microsoft.com/office/drawing/2014/main" val="3238441427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val="4047887679"/>
                    </a:ext>
                  </a:extLst>
                </a:gridCol>
              </a:tblGrid>
              <a:tr h="125181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LogisticRegression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SVC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RandomForest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GradientBoosting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AdaBoost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KNeighbors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318512"/>
                  </a:ext>
                </a:extLst>
              </a:tr>
              <a:tr h="122641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0.961624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0.989997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0.997115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0.995287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0.817736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0.995191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958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79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A516E0-20CE-CB4D-1786-B1B0EFF54034}"/>
              </a:ext>
            </a:extLst>
          </p:cNvPr>
          <p:cNvSpPr txBox="1"/>
          <p:nvPr/>
        </p:nvSpPr>
        <p:spPr>
          <a:xfrm>
            <a:off x="0" y="0"/>
            <a:ext cx="12192000" cy="69257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39D50-CC79-F0F7-21FC-FCEB26892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442" y="330200"/>
            <a:ext cx="8478558" cy="619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BAC26D-0F8D-0052-BD20-94C5D54E74BF}"/>
              </a:ext>
            </a:extLst>
          </p:cNvPr>
          <p:cNvSpPr txBox="1"/>
          <p:nvPr/>
        </p:nvSpPr>
        <p:spPr>
          <a:xfrm>
            <a:off x="0" y="1967061"/>
            <a:ext cx="3403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effectLst/>
              </a:rPr>
              <a:t>RandomForestClassifier</a:t>
            </a:r>
            <a:endParaRPr lang="en-US" sz="2000" b="1" dirty="0">
              <a:effectLst/>
            </a:endParaRPr>
          </a:p>
          <a:p>
            <a:pPr algn="ctr"/>
            <a:endParaRPr lang="en-US" sz="2000" b="1" dirty="0"/>
          </a:p>
          <a:p>
            <a:pPr algn="ctr"/>
            <a:r>
              <a:rPr lang="en-US" b="1" dirty="0" err="1">
                <a:effectLst/>
              </a:rPr>
              <a:t>model_score</a:t>
            </a:r>
            <a:endParaRPr lang="en-US" b="1" dirty="0">
              <a:effectLst/>
            </a:endParaRPr>
          </a:p>
          <a:p>
            <a:pPr algn="ctr"/>
            <a:endParaRPr lang="en-US" b="1" dirty="0"/>
          </a:p>
          <a:p>
            <a:pPr algn="ctr"/>
            <a:r>
              <a:rPr lang="en-US" dirty="0">
                <a:effectLst/>
              </a:rPr>
              <a:t>RFC Train Model Score : 0.9632986269747758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effectLst/>
              </a:rPr>
              <a:t>RFC Test Model Score : 0.9173655862267962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797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287</TotalTime>
  <Words>336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Final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Mahmoud Hassan</dc:creator>
  <cp:lastModifiedBy>Mahmoud Hassan</cp:lastModifiedBy>
  <cp:revision>1</cp:revision>
  <dcterms:created xsi:type="dcterms:W3CDTF">2024-04-22T15:23:53Z</dcterms:created>
  <dcterms:modified xsi:type="dcterms:W3CDTF">2024-04-22T20:11:21Z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