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59" r:id="rId3"/>
    <p:sldId id="262" r:id="rId4"/>
    <p:sldId id="258" r:id="rId5"/>
    <p:sldId id="265"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48" autoAdjust="0"/>
  </p:normalViewPr>
  <p:slideViewPr>
    <p:cSldViewPr snapToGrid="0">
      <p:cViewPr varScale="1">
        <p:scale>
          <a:sx n="86" d="100"/>
          <a:sy n="86" d="100"/>
        </p:scale>
        <p:origin x="514"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What’s CI/CD? The concepts explained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Beneﬁts from DevOps Principles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What are the challenges we will face</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A4AF3A91-36E2-435B-9839-B1C75FAF1F4A}">
      <dgm:prSet phldrT="[Text]"/>
      <dgm:spPr/>
      <dgm:t>
        <a:bodyPr/>
        <a:lstStyle/>
        <a:p>
          <a:pPr rtl="1">
            <a:lnSpc>
              <a:spcPct val="100000"/>
            </a:lnSpc>
          </a:pPr>
          <a:r>
            <a:rPr lang="en-US" b="0" i="0" dirty="0"/>
            <a:t>Benefits of CI/CD</a:t>
          </a:r>
          <a:endParaRPr lang="en-US" dirty="0"/>
        </a:p>
      </dgm:t>
    </dgm:pt>
    <dgm:pt modelId="{2865F8C6-458D-4291-A64F-E7C9E07BC673}" type="parTrans" cxnId="{F65582CD-8412-400D-B6FC-E91AA6A3FE43}">
      <dgm:prSet/>
      <dgm:spPr/>
      <dgm:t>
        <a:bodyPr/>
        <a:lstStyle/>
        <a:p>
          <a:pPr rtl="1"/>
          <a:endParaRPr lang="ar-EG"/>
        </a:p>
      </dgm:t>
    </dgm:pt>
    <dgm:pt modelId="{294805DD-9D0C-4F19-8DCA-201D0134C495}" type="sibTrans" cxnId="{F65582CD-8412-400D-B6FC-E91AA6A3FE43}">
      <dgm:prSet/>
      <dgm:spPr/>
      <dgm:t>
        <a:bodyPr/>
        <a:lstStyle/>
        <a:p>
          <a:pPr rtl="1"/>
          <a:endParaRPr lang="ar-EG"/>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AD6BFB0B-4AE4-4A4A-BDC3-04DBA74F2A0C}" type="pres">
      <dgm:prSet presAssocID="{A4AF3A91-36E2-435B-9839-B1C75FAF1F4A}" presName="text_2" presStyleLbl="node1" presStyleIdx="1" presStyleCnt="4">
        <dgm:presLayoutVars>
          <dgm:bulletEnabled val="1"/>
        </dgm:presLayoutVars>
      </dgm:prSet>
      <dgm:spPr/>
    </dgm:pt>
    <dgm:pt modelId="{BEBC8CAC-C0E2-4DDD-9D17-4FAEC5C79200}" type="pres">
      <dgm:prSet presAssocID="{A4AF3A91-36E2-435B-9839-B1C75FAF1F4A}" presName="accent_2" presStyleCnt="0"/>
      <dgm:spPr/>
    </dgm:pt>
    <dgm:pt modelId="{3382A203-7C09-430F-A546-745047BAEBD1}" type="pres">
      <dgm:prSet presAssocID="{A4AF3A91-36E2-435B-9839-B1C75FAF1F4A}" presName="accentRepeatNode" presStyleLbl="solidFgAcc1" presStyleIdx="1" presStyleCnt="4"/>
      <dgm:spPr/>
    </dgm:pt>
    <dgm:pt modelId="{3DBF01F9-7044-4E53-B1C0-615A6D00BC31}" type="pres">
      <dgm:prSet presAssocID="{0BEF68B8-1228-47BB-83B5-7B9CD1E3F84E}" presName="text_3" presStyleLbl="node1" presStyleIdx="2" presStyleCnt="4">
        <dgm:presLayoutVars>
          <dgm:bulletEnabled val="1"/>
        </dgm:presLayoutVars>
      </dgm:prSet>
      <dgm:spPr/>
    </dgm:pt>
    <dgm:pt modelId="{228CA072-7E6B-45BB-82CC-6E9B15D85D28}" type="pres">
      <dgm:prSet presAssocID="{0BEF68B8-1228-47BB-83B5-7B9CD1E3F84E}" presName="accent_3" presStyleCnt="0"/>
      <dgm:spPr/>
    </dgm:pt>
    <dgm:pt modelId="{3F8116AC-FAC3-4E95-9865-93CCFEB191B9}" type="pres">
      <dgm:prSet presAssocID="{0BEF68B8-1228-47BB-83B5-7B9CD1E3F84E}" presName="accentRepeatNode" presStyleLbl="solidFgAcc1" presStyleIdx="2" presStyleCnt="4"/>
      <dgm:spPr/>
    </dgm:pt>
    <dgm:pt modelId="{BE96B533-7A02-4C07-8715-13544C305380}" type="pres">
      <dgm:prSet presAssocID="{5605D28D-2CE6-4513-8566-952984E21E14}" presName="text_4" presStyleLbl="node1" presStyleIdx="3" presStyleCnt="4">
        <dgm:presLayoutVars>
          <dgm:bulletEnabled val="1"/>
        </dgm:presLayoutVars>
      </dgm:prSet>
      <dgm:spPr/>
    </dgm:pt>
    <dgm:pt modelId="{21842AAE-399A-4778-BF79-AA5225FC9DCB}" type="pres">
      <dgm:prSet presAssocID="{5605D28D-2CE6-4513-8566-952984E21E14}" presName="accent_4" presStyleCnt="0"/>
      <dgm:spPr/>
    </dgm:pt>
    <dgm:pt modelId="{A965097E-32F1-4AB8-8C4E-2814A7596B2F}" type="pres">
      <dgm:prSet presAssocID="{5605D28D-2CE6-4513-8566-952984E21E14}"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2" destOrd="0" parTransId="{ED3A4BC2-B75A-4952-A38B-A42B5995DF05}" sibTransId="{FD949706-EDCC-4ADC-8EDF-8EDA49C92325}"/>
    <dgm:cxn modelId="{FAF3F884-F0CF-440F-8CB1-B7648AB1B138}" srcId="{7E5AA53B-3EEE-4DE4-BB81-9044890C2946}" destId="{5605D28D-2CE6-4513-8566-952984E21E14}" srcOrd="3" destOrd="0" parTransId="{EB15AB98-362B-4E70-A3DA-995FC3E8BA79}" sibTransId="{823D1971-2C4D-4EC5-A874-2F463DE37109}"/>
    <dgm:cxn modelId="{08F5AD8A-5BE4-4DC3-9CDE-F7B61A5146AF}" type="presOf" srcId="{0BEF68B8-1228-47BB-83B5-7B9CD1E3F84E}" destId="{3DBF01F9-7044-4E53-B1C0-615A6D00BC31}"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2ACA1FC4-8DD3-461F-8BFD-9652B9A8FE7E}" type="presOf" srcId="{5605D28D-2CE6-4513-8566-952984E21E14}" destId="{BE96B533-7A02-4C07-8715-13544C305380}" srcOrd="0" destOrd="0" presId="urn:microsoft.com/office/officeart/2008/layout/VerticalCurvedList"/>
    <dgm:cxn modelId="{E6D6E6C8-9B4C-4382-8C68-59266305FA39}" type="presOf" srcId="{A4AF3A91-36E2-435B-9839-B1C75FAF1F4A}" destId="{AD6BFB0B-4AE4-4A4A-BDC3-04DBA74F2A0C}" srcOrd="0" destOrd="0" presId="urn:microsoft.com/office/officeart/2008/layout/VerticalCurvedList"/>
    <dgm:cxn modelId="{F65582CD-8412-400D-B6FC-E91AA6A3FE43}" srcId="{7E5AA53B-3EEE-4DE4-BB81-9044890C2946}" destId="{A4AF3A91-36E2-435B-9839-B1C75FAF1F4A}" srcOrd="1" destOrd="0" parTransId="{2865F8C6-458D-4291-A64F-E7C9E07BC673}" sibTransId="{294805DD-9D0C-4F19-8DCA-201D0134C495}"/>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F5AAD4D2-CF20-4521-9E02-A1558F1FB0BE}" type="presParOf" srcId="{90561C55-3C6E-4D53-85E1-2C50BCDDA392}" destId="{AD6BFB0B-4AE4-4A4A-BDC3-04DBA74F2A0C}" srcOrd="3" destOrd="0" presId="urn:microsoft.com/office/officeart/2008/layout/VerticalCurvedList"/>
    <dgm:cxn modelId="{1B597A9E-81BF-4772-9C81-44B21D76A753}" type="presParOf" srcId="{90561C55-3C6E-4D53-85E1-2C50BCDDA392}" destId="{BEBC8CAC-C0E2-4DDD-9D17-4FAEC5C79200}" srcOrd="4" destOrd="0" presId="urn:microsoft.com/office/officeart/2008/layout/VerticalCurvedList"/>
    <dgm:cxn modelId="{31714560-7E50-46B5-B636-0AFAB9F7CC1D}" type="presParOf" srcId="{BEBC8CAC-C0E2-4DDD-9D17-4FAEC5C79200}" destId="{3382A203-7C09-430F-A546-745047BAEBD1}" srcOrd="0" destOrd="0" presId="urn:microsoft.com/office/officeart/2008/layout/VerticalCurvedList"/>
    <dgm:cxn modelId="{CD10AEC3-CE0D-4A5E-906E-00AC1C60FF8D}" type="presParOf" srcId="{90561C55-3C6E-4D53-85E1-2C50BCDDA392}" destId="{3DBF01F9-7044-4E53-B1C0-615A6D00BC31}" srcOrd="5" destOrd="0" presId="urn:microsoft.com/office/officeart/2008/layout/VerticalCurvedList"/>
    <dgm:cxn modelId="{85FF5846-243E-442F-B0F3-AB48008327C0}" type="presParOf" srcId="{90561C55-3C6E-4D53-85E1-2C50BCDDA392}" destId="{228CA072-7E6B-45BB-82CC-6E9B15D85D28}" srcOrd="6" destOrd="0" presId="urn:microsoft.com/office/officeart/2008/layout/VerticalCurvedList"/>
    <dgm:cxn modelId="{69FA07CE-EA18-4111-8B41-9952AD1C16DF}" type="presParOf" srcId="{228CA072-7E6B-45BB-82CC-6E9B15D85D28}" destId="{3F8116AC-FAC3-4E95-9865-93CCFEB191B9}" srcOrd="0" destOrd="0" presId="urn:microsoft.com/office/officeart/2008/layout/VerticalCurvedList"/>
    <dgm:cxn modelId="{D13892D6-A7EF-4D2F-9C77-848D72FE835B}" type="presParOf" srcId="{90561C55-3C6E-4D53-85E1-2C50BCDDA392}" destId="{BE96B533-7A02-4C07-8715-13544C305380}" srcOrd="7" destOrd="0" presId="urn:microsoft.com/office/officeart/2008/layout/VerticalCurvedList"/>
    <dgm:cxn modelId="{73B26C19-F075-4321-9984-E338A6F22C3A}" type="presParOf" srcId="{90561C55-3C6E-4D53-85E1-2C50BCDDA392}" destId="{21842AAE-399A-4778-BF79-AA5225FC9DCB}" srcOrd="8" destOrd="0" presId="urn:microsoft.com/office/officeart/2008/layout/VerticalCurvedList"/>
    <dgm:cxn modelId="{23084685-CBED-4DB3-A321-CDC904CFFD79}" type="presParOf" srcId="{21842AAE-399A-4778-BF79-AA5225FC9DC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6040" rIns="66040" bIns="66040" numCol="1" spcCol="1270" anchor="ctr" anchorCtr="0">
          <a:noAutofit/>
        </a:bodyPr>
        <a:lstStyle/>
        <a:p>
          <a:pPr marL="0" lvl="0" indent="0" algn="l" defTabSz="1155700">
            <a:lnSpc>
              <a:spcPct val="100000"/>
            </a:lnSpc>
            <a:spcBef>
              <a:spcPct val="0"/>
            </a:spcBef>
            <a:spcAft>
              <a:spcPct val="35000"/>
            </a:spcAft>
            <a:buNone/>
          </a:pPr>
          <a:r>
            <a:rPr lang="en-US" sz="2600" kern="1200" dirty="0"/>
            <a:t>What’s CI/CD? The concepts explained	</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D6BFB0B-4AE4-4A4A-BDC3-04DBA74F2A0C}">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6040" rIns="66040" bIns="66040" numCol="1" spcCol="1270" anchor="ctr" anchorCtr="0">
          <a:noAutofit/>
        </a:bodyPr>
        <a:lstStyle/>
        <a:p>
          <a:pPr marL="0" lvl="0" indent="0" algn="l" defTabSz="1155700" rtl="1">
            <a:lnSpc>
              <a:spcPct val="100000"/>
            </a:lnSpc>
            <a:spcBef>
              <a:spcPct val="0"/>
            </a:spcBef>
            <a:spcAft>
              <a:spcPct val="35000"/>
            </a:spcAft>
            <a:buNone/>
          </a:pPr>
          <a:r>
            <a:rPr lang="en-US" sz="2600" b="0" i="0" kern="1200" dirty="0"/>
            <a:t>Benefits of CI/CD</a:t>
          </a:r>
          <a:endParaRPr lang="en-US" sz="2600" kern="1200" dirty="0"/>
        </a:p>
      </dsp:txBody>
      <dsp:txXfrm>
        <a:off x="718958" y="1096552"/>
        <a:ext cx="6088001" cy="548276"/>
      </dsp:txXfrm>
    </dsp:sp>
    <dsp:sp modelId="{3382A203-7C09-430F-A546-745047BAEBD1}">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DBF01F9-7044-4E53-B1C0-615A6D00BC31}">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6040" rIns="66040" bIns="66040" numCol="1" spcCol="1270" anchor="ctr" anchorCtr="0">
          <a:noAutofit/>
        </a:bodyPr>
        <a:lstStyle/>
        <a:p>
          <a:pPr marL="0" lvl="0" indent="0" algn="l" defTabSz="1155700">
            <a:lnSpc>
              <a:spcPct val="100000"/>
            </a:lnSpc>
            <a:spcBef>
              <a:spcPct val="0"/>
            </a:spcBef>
            <a:spcAft>
              <a:spcPct val="35000"/>
            </a:spcAft>
            <a:buNone/>
          </a:pPr>
          <a:r>
            <a:rPr lang="en-US" sz="2600" kern="1200" dirty="0"/>
            <a:t>Beneﬁts from DevOps Principles</a:t>
          </a:r>
        </a:p>
      </dsp:txBody>
      <dsp:txXfrm>
        <a:off x="718958" y="1919109"/>
        <a:ext cx="6088001" cy="548276"/>
      </dsp:txXfrm>
    </dsp:sp>
    <dsp:sp modelId="{3F8116AC-FAC3-4E95-9865-93CCFEB191B9}">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96B533-7A02-4C07-8715-13544C305380}">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6040" rIns="66040" bIns="66040" numCol="1" spcCol="1270" anchor="ctr" anchorCtr="0">
          <a:noAutofit/>
        </a:bodyPr>
        <a:lstStyle/>
        <a:p>
          <a:pPr marL="0" lvl="0" indent="0" algn="l" defTabSz="1155700">
            <a:lnSpc>
              <a:spcPct val="100000"/>
            </a:lnSpc>
            <a:spcBef>
              <a:spcPct val="0"/>
            </a:spcBef>
            <a:spcAft>
              <a:spcPct val="35000"/>
            </a:spcAft>
            <a:buNone/>
          </a:pPr>
          <a:r>
            <a:rPr lang="en-US" sz="2600" kern="1200" dirty="0"/>
            <a:t>What are the challenges we will face</a:t>
          </a:r>
        </a:p>
      </dsp:txBody>
      <dsp:txXfrm>
        <a:off x="404618" y="2741666"/>
        <a:ext cx="6402340" cy="548276"/>
      </dsp:txXfrm>
    </dsp:sp>
    <dsp:sp modelId="{A965097E-32F1-4AB8-8C4E-2814A7596B2F}">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11/4/2022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CI/CD BENEFITS PROPOSAL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UDAPEOPLE APP</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OVERVIEW</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06064786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WHAT DOES CI/CD STAND FOR? THE CONCEPTS EXPLAINED</a:t>
            </a:r>
          </a:p>
        </p:txBody>
      </p:sp>
      <p:sp>
        <p:nvSpPr>
          <p:cNvPr id="4" name="Content Placeholder 3">
            <a:extLst>
              <a:ext uri="{FF2B5EF4-FFF2-40B4-BE49-F238E27FC236}">
                <a16:creationId xmlns:a16="http://schemas.microsoft.com/office/drawing/2014/main" id="{547587E7-5BBF-3B29-9FE8-4FF3879F3670}"/>
              </a:ext>
            </a:extLst>
          </p:cNvPr>
          <p:cNvSpPr>
            <a:spLocks noGrp="1"/>
          </p:cNvSpPr>
          <p:nvPr>
            <p:ph sz="half" idx="1"/>
          </p:nvPr>
        </p:nvSpPr>
        <p:spPr>
          <a:xfrm>
            <a:off x="581192" y="2228003"/>
            <a:ext cx="11029615" cy="4465760"/>
          </a:xfrm>
        </p:spPr>
        <p:txBody>
          <a:bodyPr anchor="t">
            <a:normAutofit/>
          </a:bodyPr>
          <a:lstStyle/>
          <a:p>
            <a:pPr algn="l" rtl="0"/>
            <a:r>
              <a:rPr lang="en-US" sz="2400" dirty="0"/>
              <a:t>CI/CD consists of three major concepts</a:t>
            </a:r>
          </a:p>
          <a:p>
            <a:pPr lvl="1" algn="l" rtl="0"/>
            <a:r>
              <a:rPr lang="en-US" sz="2000" dirty="0"/>
              <a:t>Continuous Integration</a:t>
            </a:r>
          </a:p>
          <a:p>
            <a:pPr lvl="2" algn="l" rtl="0"/>
            <a:r>
              <a:rPr lang="en-US" sz="1800" dirty="0"/>
              <a:t>CI describes the process of merging developer branches to the main branch several times a day. CI puts an emphasis on test automation and ﬁnally generates a high-quality, deployable artifact.</a:t>
            </a:r>
          </a:p>
          <a:p>
            <a:pPr lvl="1" algn="l" rtl="0"/>
            <a:r>
              <a:rPr lang="en-US" sz="2000" dirty="0"/>
              <a:t>Continuous Delivery</a:t>
            </a:r>
          </a:p>
          <a:p>
            <a:pPr lvl="2" algn="l" rtl="0"/>
            <a:r>
              <a:rPr lang="en-US" sz="1800" dirty="0"/>
              <a:t>CD ensures that software product changes can be released quickly to customers in an automated way and at any point in time.</a:t>
            </a:r>
          </a:p>
          <a:p>
            <a:pPr lvl="1" algn="l" rtl="0"/>
            <a:r>
              <a:rPr lang="en-US" sz="2000" dirty="0"/>
              <a:t>Continuous Deployment</a:t>
            </a:r>
          </a:p>
          <a:p>
            <a:pPr lvl="2" algn="l" rtl="0"/>
            <a:r>
              <a:rPr lang="en-US" sz="1800" dirty="0"/>
              <a:t>Continuous Deployment extends Continuous Delivery in such a way that it allows frequent automated deployments without any human interaction. Continuous Deployment phases are Infrastructure Provisioning, Smoke Testing, Production Deployments, and automated Rollbacks.</a:t>
            </a:r>
          </a:p>
          <a:p>
            <a:pPr lvl="2" algn="l" rtl="0"/>
            <a:endParaRPr lang="ar-EG" dirty="0"/>
          </a:p>
        </p:txBody>
      </p:sp>
    </p:spTree>
    <p:extLst>
      <p:ext uri="{BB962C8B-B14F-4D97-AF65-F5344CB8AC3E}">
        <p14:creationId xmlns:p14="http://schemas.microsoft.com/office/powerpoint/2010/main" val="68580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lvl="0" rtl="1">
              <a:lnSpc>
                <a:spcPct val="100000"/>
              </a:lnSpc>
            </a:pPr>
            <a:r>
              <a:rPr lang="en-US" b="0" i="0" dirty="0"/>
              <a:t>Benefits of CI/CD</a:t>
            </a:r>
            <a:endParaRPr lang="en-US" dirty="0"/>
          </a:p>
        </p:txBody>
      </p:sp>
      <p:sp>
        <p:nvSpPr>
          <p:cNvPr id="6" name="Content Placeholder 5">
            <a:extLst>
              <a:ext uri="{FF2B5EF4-FFF2-40B4-BE49-F238E27FC236}">
                <a16:creationId xmlns:a16="http://schemas.microsoft.com/office/drawing/2014/main" id="{BF5EA252-B04F-5824-FDA5-C17AECA50022}"/>
              </a:ext>
            </a:extLst>
          </p:cNvPr>
          <p:cNvSpPr>
            <a:spLocks noGrp="1"/>
          </p:cNvSpPr>
          <p:nvPr>
            <p:ph sz="half" idx="1"/>
          </p:nvPr>
        </p:nvSpPr>
        <p:spPr>
          <a:xfrm>
            <a:off x="581192" y="2228003"/>
            <a:ext cx="11029615" cy="3633047"/>
          </a:xfrm>
        </p:spPr>
        <p:txBody>
          <a:bodyPr anchor="t">
            <a:normAutofit/>
          </a:bodyPr>
          <a:lstStyle/>
          <a:p>
            <a:pPr algn="l" rtl="0"/>
            <a:r>
              <a:rPr lang="en-US" sz="2400" b="0" i="0" dirty="0">
                <a:effectLst/>
                <a:latin typeface="JetBrains Sans"/>
              </a:rPr>
              <a:t>Continuous integration, delivery and deployment (CI/CD) provides:</a:t>
            </a:r>
          </a:p>
          <a:p>
            <a:pPr lvl="1" algn="l" rtl="0"/>
            <a:r>
              <a:rPr lang="en-US" sz="2000" dirty="0"/>
              <a:t>Faster time to market by delivering working software to users quickly and frequently.</a:t>
            </a:r>
          </a:p>
          <a:p>
            <a:pPr lvl="1" algn="l" rtl="0"/>
            <a:r>
              <a:rPr lang="en-US" sz="2000" dirty="0"/>
              <a:t>Better code quality by automation code testing</a:t>
            </a:r>
          </a:p>
          <a:p>
            <a:pPr lvl="1" algn="l" rtl="0"/>
            <a:r>
              <a:rPr lang="en-US" sz="2000" dirty="0"/>
              <a:t>Maximized creativity by building a CI/CD pipeline eliminates waste and helps create a leaner, more efficient software development and release process.</a:t>
            </a: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C408-F3CC-1010-64DF-B5A152995E60}"/>
              </a:ext>
            </a:extLst>
          </p:cNvPr>
          <p:cNvSpPr>
            <a:spLocks noGrp="1"/>
          </p:cNvSpPr>
          <p:nvPr>
            <p:ph type="title"/>
          </p:nvPr>
        </p:nvSpPr>
        <p:spPr/>
        <p:txBody>
          <a:bodyPr/>
          <a:lstStyle/>
          <a:p>
            <a:r>
              <a:rPr lang="en-US" dirty="0"/>
              <a:t>Beneﬁts from DevOps principles</a:t>
            </a:r>
            <a:endParaRPr lang="ar-EG" dirty="0"/>
          </a:p>
        </p:txBody>
      </p:sp>
      <p:sp>
        <p:nvSpPr>
          <p:cNvPr id="3" name="Content Placeholder 2">
            <a:extLst>
              <a:ext uri="{FF2B5EF4-FFF2-40B4-BE49-F238E27FC236}">
                <a16:creationId xmlns:a16="http://schemas.microsoft.com/office/drawing/2014/main" id="{15F406F1-31E6-7B7F-24FC-E92F139508C3}"/>
              </a:ext>
            </a:extLst>
          </p:cNvPr>
          <p:cNvSpPr>
            <a:spLocks noGrp="1"/>
          </p:cNvSpPr>
          <p:nvPr>
            <p:ph sz="half" idx="1"/>
          </p:nvPr>
        </p:nvSpPr>
        <p:spPr>
          <a:xfrm>
            <a:off x="581193" y="2228003"/>
            <a:ext cx="11029616" cy="4234941"/>
          </a:xfrm>
        </p:spPr>
        <p:txBody>
          <a:bodyPr anchor="t">
            <a:normAutofit fontScale="92500" lnSpcReduction="20000"/>
          </a:bodyPr>
          <a:lstStyle/>
          <a:p>
            <a:pPr algn="l" rtl="0"/>
            <a:r>
              <a:rPr lang="en-US" sz="2400" dirty="0"/>
              <a:t>Cost reduction due to fewer human errors and faster deployments</a:t>
            </a:r>
          </a:p>
          <a:p>
            <a:pPr algn="l" rtl="0"/>
            <a:r>
              <a:rPr lang="en-US" sz="2400" dirty="0"/>
              <a:t>Reduce complexity and safe manual troubleshooting time</a:t>
            </a:r>
          </a:p>
          <a:p>
            <a:pPr algn="l" rtl="0"/>
            <a:r>
              <a:rPr lang="en-US" sz="2400" dirty="0"/>
              <a:t>Automated Smoke Tests and Rollbacks will protect project revenue due to reduced downtimes from deploy-related crashes and fast and automated rebuilding of the production-ready state</a:t>
            </a:r>
          </a:p>
          <a:p>
            <a:pPr algn="l" rtl="0"/>
            <a:r>
              <a:rPr lang="en-US" sz="2400" dirty="0"/>
              <a:t>Faster feedback cycles of customers lead to higher customer satisfaction rates since they are involved right from the beginning of feature development/deployment and not just at a ﬁxed release date</a:t>
            </a:r>
          </a:p>
          <a:p>
            <a:pPr algn="l" rtl="0"/>
            <a:r>
              <a:rPr lang="en-US" sz="2400" dirty="0"/>
              <a:t>The truth lies in the source code and not in the heads of one or two experts. This means that regressions and breaking changes in code as well as in infrastructure deployments can be found much quicker and can be resolved for the whole automation process. And as a plus changes are always documented in the source code.</a:t>
            </a:r>
          </a:p>
          <a:p>
            <a:pPr algn="l" rtl="0"/>
            <a:endParaRPr lang="en-US" sz="2400" dirty="0"/>
          </a:p>
          <a:p>
            <a:pPr algn="l" rtl="0"/>
            <a:endParaRPr lang="ar-EG" sz="2400" dirty="0"/>
          </a:p>
        </p:txBody>
      </p:sp>
    </p:spTree>
    <p:extLst>
      <p:ext uri="{BB962C8B-B14F-4D97-AF65-F5344CB8AC3E}">
        <p14:creationId xmlns:p14="http://schemas.microsoft.com/office/powerpoint/2010/main" val="117414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C408-F3CC-1010-64DF-B5A152995E60}"/>
              </a:ext>
            </a:extLst>
          </p:cNvPr>
          <p:cNvSpPr>
            <a:spLocks noGrp="1"/>
          </p:cNvSpPr>
          <p:nvPr>
            <p:ph type="title"/>
          </p:nvPr>
        </p:nvSpPr>
        <p:spPr/>
        <p:txBody>
          <a:bodyPr/>
          <a:lstStyle/>
          <a:p>
            <a:pPr lvl="0">
              <a:lnSpc>
                <a:spcPct val="100000"/>
              </a:lnSpc>
            </a:pPr>
            <a:r>
              <a:rPr lang="en-US" dirty="0"/>
              <a:t>What are the challenges we will face</a:t>
            </a:r>
          </a:p>
        </p:txBody>
      </p:sp>
      <p:sp>
        <p:nvSpPr>
          <p:cNvPr id="3" name="Content Placeholder 2">
            <a:extLst>
              <a:ext uri="{FF2B5EF4-FFF2-40B4-BE49-F238E27FC236}">
                <a16:creationId xmlns:a16="http://schemas.microsoft.com/office/drawing/2014/main" id="{15F406F1-31E6-7B7F-24FC-E92F139508C3}"/>
              </a:ext>
            </a:extLst>
          </p:cNvPr>
          <p:cNvSpPr>
            <a:spLocks noGrp="1"/>
          </p:cNvSpPr>
          <p:nvPr>
            <p:ph sz="half" idx="1"/>
          </p:nvPr>
        </p:nvSpPr>
        <p:spPr>
          <a:xfrm>
            <a:off x="581193" y="2228003"/>
            <a:ext cx="11029616" cy="3633047"/>
          </a:xfrm>
        </p:spPr>
        <p:txBody>
          <a:bodyPr anchor="t">
            <a:normAutofit/>
          </a:bodyPr>
          <a:lstStyle/>
          <a:p>
            <a:pPr algn="l" rtl="0"/>
            <a:r>
              <a:rPr lang="en-US" sz="2400" dirty="0"/>
              <a:t>Establishing CI/CD comes with a high amount of initial cost and learning. At ﬁrst sight, this might seem overwhelming compared to current best practices</a:t>
            </a:r>
          </a:p>
          <a:p>
            <a:pPr algn="l" rtl="0"/>
            <a:r>
              <a:rPr lang="en-US" sz="2400" dirty="0"/>
              <a:t>Delivering CI/CD pipelines is not a one-time effort, but requires constant support and maintenance as well as continuous development and improvement</a:t>
            </a:r>
          </a:p>
          <a:p>
            <a:pPr algn="l" rtl="0"/>
            <a:r>
              <a:rPr lang="en-US" sz="2400" dirty="0"/>
              <a:t>Even though there are some challenges, CI/CD will improve overall business processes and dramatically reduce costs in the long run</a:t>
            </a:r>
          </a:p>
        </p:txBody>
      </p:sp>
    </p:spTree>
    <p:extLst>
      <p:ext uri="{BB962C8B-B14F-4D97-AF65-F5344CB8AC3E}">
        <p14:creationId xmlns:p14="http://schemas.microsoft.com/office/powerpoint/2010/main" val="1583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71</TotalTime>
  <Words>441</Words>
  <Application>Microsoft Office PowerPoint</Application>
  <PresentationFormat>Widescreen</PresentationFormat>
  <Paragraphs>34</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Gill Sans MT</vt:lpstr>
      <vt:lpstr>JetBrains Sans</vt:lpstr>
      <vt:lpstr>Wingdings 2</vt:lpstr>
      <vt:lpstr>Dividend</vt:lpstr>
      <vt:lpstr>CI/CD BENEFITS PROPOSAL</vt:lpstr>
      <vt:lpstr>OVERVIEW</vt:lpstr>
      <vt:lpstr>WHAT DOES CI/CD STAND FOR? THE CONCEPTS EXPLAINED</vt:lpstr>
      <vt:lpstr>Benefits of CI/CD</vt:lpstr>
      <vt:lpstr>Beneﬁts from DevOps principles</vt:lpstr>
      <vt:lpstr>What are the challenges we will face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BENEFITS PROPOSAL</dc:title>
  <dc:creator>Mahmoud K. Kandil</dc:creator>
  <cp:lastModifiedBy>Mahmoud K. Kandil</cp:lastModifiedBy>
  <cp:revision>1</cp:revision>
  <dcterms:created xsi:type="dcterms:W3CDTF">2022-11-04T18:12:14Z</dcterms:created>
  <dcterms:modified xsi:type="dcterms:W3CDTF">2022-11-04T19:23:15Z</dcterms:modified>
</cp:coreProperties>
</file>