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sldIdLst>
    <p:sldId id="256" r:id="rId2"/>
    <p:sldId id="258" r:id="rId3"/>
    <p:sldId id="259" r:id="rId4"/>
    <p:sldId id="260" r:id="rId5"/>
    <p:sldId id="261" r:id="rId6"/>
    <p:sldId id="266" r:id="rId7"/>
    <p:sldId id="267" r:id="rId8"/>
    <p:sldId id="262" r:id="rId9"/>
    <p:sldId id="263" r:id="rId10"/>
    <p:sldId id="264" r:id="rId11"/>
    <p:sldId id="269" r:id="rId12"/>
    <p:sldId id="270"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5/23/2022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5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350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886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7549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5/23/2022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3862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502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6414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197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9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125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703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22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72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29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8998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275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252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6597725"/>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hmoudKamal01/Speculative-tomasulo-Algorith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011" y="691042"/>
            <a:ext cx="11076495" cy="1825096"/>
          </a:xfrm>
        </p:spPr>
        <p:txBody>
          <a:bodyPr/>
          <a:lstStyle/>
          <a:p>
            <a:r>
              <a:rPr lang="en-US" b="1" dirty="0" smtClean="0">
                <a:latin typeface="Algerian" panose="04020705040A02060702" pitchFamily="82" charset="0"/>
              </a:rPr>
              <a:t>Speculative </a:t>
            </a:r>
            <a:r>
              <a:rPr lang="en-US" b="1" dirty="0" err="1" smtClean="0">
                <a:latin typeface="Algerian" panose="04020705040A02060702" pitchFamily="82" charset="0"/>
              </a:rPr>
              <a:t>tomasulo’s</a:t>
            </a:r>
            <a:r>
              <a:rPr lang="en-US" b="1" dirty="0">
                <a:latin typeface="Algerian" panose="04020705040A02060702" pitchFamily="82" charset="0"/>
              </a:rPr>
              <a:t> </a:t>
            </a:r>
            <a:r>
              <a:rPr lang="en-US" b="1" dirty="0" smtClean="0">
                <a:latin typeface="Algerian" panose="04020705040A02060702" pitchFamily="82" charset="0"/>
              </a:rPr>
              <a:t>algorithm </a:t>
            </a:r>
            <a:endParaRPr lang="en-US" b="1" dirty="0">
              <a:latin typeface="Algerian" panose="04020705040A02060702" pitchFamily="82" charset="0"/>
            </a:endParaRPr>
          </a:p>
        </p:txBody>
      </p:sp>
      <p:sp>
        <p:nvSpPr>
          <p:cNvPr id="3" name="Subtitle 2"/>
          <p:cNvSpPr>
            <a:spLocks noGrp="1"/>
          </p:cNvSpPr>
          <p:nvPr>
            <p:ph type="subTitle" idx="1"/>
          </p:nvPr>
        </p:nvSpPr>
        <p:spPr>
          <a:xfrm>
            <a:off x="1013382" y="2856322"/>
            <a:ext cx="9448800" cy="3327661"/>
          </a:xfrm>
        </p:spPr>
        <p:txBody>
          <a:bodyPr>
            <a:normAutofit/>
          </a:bodyPr>
          <a:lstStyle/>
          <a:p>
            <a:r>
              <a:rPr lang="en-US" dirty="0" smtClean="0"/>
              <a:t>Muhammed Khalid        44</a:t>
            </a:r>
          </a:p>
          <a:p>
            <a:r>
              <a:rPr lang="en-US" dirty="0" smtClean="0"/>
              <a:t>Mahmoud Kamal           51</a:t>
            </a:r>
          </a:p>
          <a:p>
            <a:r>
              <a:rPr lang="en-US" dirty="0" smtClean="0"/>
              <a:t>Mariam Tarek                  53 </a:t>
            </a:r>
          </a:p>
          <a:p>
            <a:r>
              <a:rPr lang="en-US" dirty="0" smtClean="0"/>
              <a:t>Mona Khalid                   60                                              </a:t>
            </a:r>
          </a:p>
          <a:p>
            <a:r>
              <a:rPr lang="en-US" dirty="0" smtClean="0"/>
              <a:t>Nihal Khalid                     64</a:t>
            </a:r>
          </a:p>
          <a:p>
            <a:r>
              <a:rPr lang="en-US" dirty="0" smtClean="0"/>
              <a:t>                                                                                 under the supervision of </a:t>
            </a:r>
          </a:p>
          <a:p>
            <a:r>
              <a:rPr lang="en-US" dirty="0"/>
              <a:t> </a:t>
            </a:r>
            <a:r>
              <a:rPr lang="en-US" dirty="0" smtClean="0"/>
              <a:t>                                                                                    Dr. May Muhammed</a:t>
            </a:r>
            <a:endParaRPr lang="en-US" dirty="0"/>
          </a:p>
          <a:p>
            <a:r>
              <a:rPr lang="en-US" dirty="0"/>
              <a:t> </a:t>
            </a:r>
            <a:r>
              <a:rPr lang="en-US" dirty="0" smtClean="0"/>
              <a:t>                                                   </a:t>
            </a:r>
          </a:p>
        </p:txBody>
      </p:sp>
    </p:spTree>
    <p:extLst>
      <p:ext uri="{BB962C8B-B14F-4D97-AF65-F5344CB8AC3E}">
        <p14:creationId xmlns:p14="http://schemas.microsoft.com/office/powerpoint/2010/main" val="600545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011" y="554625"/>
            <a:ext cx="8645950" cy="1293028"/>
          </a:xfrm>
        </p:spPr>
        <p:txBody>
          <a:bodyPr/>
          <a:lstStyle/>
          <a:p>
            <a:pPr algn="l"/>
            <a:r>
              <a:rPr lang="en-US" b="1" dirty="0" smtClean="0"/>
              <a:t>Simulation – cont. </a:t>
            </a:r>
            <a:endParaRPr lang="en-US"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7163" r="59572" b="41465"/>
          <a:stretch/>
        </p:blipFill>
        <p:spPr>
          <a:xfrm>
            <a:off x="829557" y="1593131"/>
            <a:ext cx="9511647" cy="5043340"/>
          </a:xfrm>
        </p:spPr>
      </p:pic>
    </p:spTree>
    <p:extLst>
      <p:ext uri="{BB962C8B-B14F-4D97-AF65-F5344CB8AC3E}">
        <p14:creationId xmlns:p14="http://schemas.microsoft.com/office/powerpoint/2010/main" val="1317458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202" y="476857"/>
            <a:ext cx="8610600" cy="1293028"/>
          </a:xfrm>
        </p:spPr>
        <p:txBody>
          <a:bodyPr/>
          <a:lstStyle/>
          <a:p>
            <a:pPr algn="l"/>
            <a:r>
              <a:rPr lang="en-US" b="1" dirty="0"/>
              <a:t>Simulation – cont.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495" r="64845" b="49574"/>
          <a:stretch/>
        </p:blipFill>
        <p:spPr>
          <a:xfrm>
            <a:off x="1029396" y="1468227"/>
            <a:ext cx="8567090" cy="5088115"/>
          </a:xfrm>
        </p:spPr>
      </p:pic>
    </p:spTree>
    <p:extLst>
      <p:ext uri="{BB962C8B-B14F-4D97-AF65-F5344CB8AC3E}">
        <p14:creationId xmlns:p14="http://schemas.microsoft.com/office/powerpoint/2010/main" val="176613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7300"/>
            <a:ext cx="8610600" cy="1293028"/>
          </a:xfrm>
        </p:spPr>
        <p:txBody>
          <a:bodyPr/>
          <a:lstStyle/>
          <a:p>
            <a:pPr algn="l"/>
            <a:r>
              <a:rPr lang="en-US" b="1" dirty="0"/>
              <a:t>Simulation – cont.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483" t="37776" r="71114" b="38330"/>
          <a:stretch/>
        </p:blipFill>
        <p:spPr>
          <a:xfrm>
            <a:off x="867266" y="1680328"/>
            <a:ext cx="6155703" cy="4326903"/>
          </a:xfrm>
        </p:spPr>
      </p:pic>
    </p:spTree>
    <p:extLst>
      <p:ext uri="{BB962C8B-B14F-4D97-AF65-F5344CB8AC3E}">
        <p14:creationId xmlns:p14="http://schemas.microsoft.com/office/powerpoint/2010/main" val="4116108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22970"/>
            <a:ext cx="8610600" cy="1293028"/>
          </a:xfrm>
        </p:spPr>
        <p:txBody>
          <a:bodyPr/>
          <a:lstStyle/>
          <a:p>
            <a:pPr algn="l"/>
            <a:r>
              <a:rPr lang="en-US" b="1" dirty="0" smtClean="0"/>
              <a:t>Link</a:t>
            </a:r>
            <a:endParaRPr lang="en-US" b="1" dirty="0"/>
          </a:p>
        </p:txBody>
      </p:sp>
      <p:sp>
        <p:nvSpPr>
          <p:cNvPr id="3" name="Content Placeholder 2"/>
          <p:cNvSpPr>
            <a:spLocks noGrp="1"/>
          </p:cNvSpPr>
          <p:nvPr>
            <p:ph idx="1"/>
          </p:nvPr>
        </p:nvSpPr>
        <p:spPr/>
        <p:txBody>
          <a:bodyPr/>
          <a:lstStyle/>
          <a:p>
            <a:r>
              <a:rPr lang="en-US" dirty="0">
                <a:hlinkClick r:id="rId2"/>
              </a:rPr>
              <a:t>GitHub - MahmoudKamal01/Speculative-</a:t>
            </a:r>
            <a:r>
              <a:rPr lang="en-US" dirty="0" err="1">
                <a:hlinkClick r:id="rId2"/>
              </a:rPr>
              <a:t>tomasulo</a:t>
            </a:r>
            <a:r>
              <a:rPr lang="en-US" dirty="0">
                <a:hlinkClick r:id="rId2"/>
              </a:rPr>
              <a:t>-Algorithm-</a:t>
            </a:r>
            <a:endParaRPr lang="en-US" dirty="0"/>
          </a:p>
        </p:txBody>
      </p:sp>
    </p:spTree>
    <p:extLst>
      <p:ext uri="{BB962C8B-B14F-4D97-AF65-F5344CB8AC3E}">
        <p14:creationId xmlns:p14="http://schemas.microsoft.com/office/powerpoint/2010/main" val="3689699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43061"/>
            <a:ext cx="10820400" cy="5737918"/>
          </a:xfrm>
        </p:spPr>
        <p:txBody>
          <a:bodyPr/>
          <a:lstStyle/>
          <a:p>
            <a:pPr marL="0" indent="0">
              <a:buNone/>
            </a:pPr>
            <a:endParaRPr lang="en-US" dirty="0"/>
          </a:p>
        </p:txBody>
      </p:sp>
      <p:sp>
        <p:nvSpPr>
          <p:cNvPr id="8" name="Cloud 7"/>
          <p:cNvSpPr/>
          <p:nvPr/>
        </p:nvSpPr>
        <p:spPr>
          <a:xfrm>
            <a:off x="2922310" y="1696825"/>
            <a:ext cx="5910606" cy="302600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lgerian" panose="04020705040A02060702" pitchFamily="82" charset="0"/>
              </a:rPr>
              <a:t>Thank you</a:t>
            </a:r>
            <a:endParaRPr lang="en-US" sz="5400" dirty="0">
              <a:latin typeface="Algerian" panose="04020705040A02060702" pitchFamily="82" charset="0"/>
            </a:endParaRPr>
          </a:p>
        </p:txBody>
      </p:sp>
    </p:spTree>
    <p:extLst>
      <p:ext uri="{BB962C8B-B14F-4D97-AF65-F5344CB8AC3E}">
        <p14:creationId xmlns:p14="http://schemas.microsoft.com/office/powerpoint/2010/main" val="1723725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8610600" cy="1293028"/>
          </a:xfrm>
        </p:spPr>
        <p:txBody>
          <a:bodyPr/>
          <a:lstStyle/>
          <a:p>
            <a:pPr algn="l"/>
            <a:r>
              <a:rPr lang="en-US" b="1" dirty="0" smtClean="0"/>
              <a:t>introduction</a:t>
            </a:r>
            <a:endParaRPr lang="en-US" b="1" dirty="0"/>
          </a:p>
        </p:txBody>
      </p:sp>
      <p:sp>
        <p:nvSpPr>
          <p:cNvPr id="3" name="Content Placeholder 2"/>
          <p:cNvSpPr>
            <a:spLocks noGrp="1"/>
          </p:cNvSpPr>
          <p:nvPr>
            <p:ph idx="1"/>
          </p:nvPr>
        </p:nvSpPr>
        <p:spPr>
          <a:xfrm>
            <a:off x="685800" y="2057401"/>
            <a:ext cx="10820400" cy="4390533"/>
          </a:xfrm>
        </p:spPr>
        <p:txBody>
          <a:bodyPr>
            <a:normAutofit/>
          </a:bodyPr>
          <a:lstStyle/>
          <a:p>
            <a:r>
              <a:rPr lang="en-US" dirty="0"/>
              <a:t>Hardware-based speculation combines three key ideas: dynamic branch prediction to choose which instructions to execute, speculation to allow the execution of instructions before the control dependences are resolved and dynamic scheduling to deal with the scheduling of different combinations of basic blocks</a:t>
            </a:r>
            <a:r>
              <a:rPr lang="en-US" dirty="0" smtClean="0"/>
              <a:t>. </a:t>
            </a:r>
            <a:endParaRPr lang="en-US" dirty="0"/>
          </a:p>
          <a:p>
            <a:r>
              <a:rPr lang="en-US" dirty="0"/>
              <a:t>Hardware-based speculation follows the predicted flow of data values to choose when to execute instructions. This method of executing programs is essentially a data-flow execution: operations execute as soon as their operands are available</a:t>
            </a:r>
            <a:r>
              <a:rPr lang="en-US" dirty="0" smtClean="0"/>
              <a:t>.</a:t>
            </a:r>
          </a:p>
          <a:p>
            <a:r>
              <a:rPr lang="en-US" dirty="0"/>
              <a:t>The key idea behind implementing speculation is to allow instructions to execute out of order but to force them to commit in order and to prevent any irrevocable action until an instruction commits.</a:t>
            </a:r>
          </a:p>
        </p:txBody>
      </p:sp>
    </p:spTree>
    <p:extLst>
      <p:ext uri="{BB962C8B-B14F-4D97-AF65-F5344CB8AC3E}">
        <p14:creationId xmlns:p14="http://schemas.microsoft.com/office/powerpoint/2010/main" val="1098042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783226"/>
            <a:ext cx="9476295" cy="1083281"/>
          </a:xfrm>
        </p:spPr>
        <p:txBody>
          <a:bodyPr/>
          <a:lstStyle/>
          <a:p>
            <a:pPr algn="l"/>
            <a:r>
              <a:rPr lang="en-US" b="1" dirty="0" smtClean="0"/>
              <a:t>Diagram of </a:t>
            </a:r>
            <a:r>
              <a:rPr lang="en-US" b="1" dirty="0" err="1" smtClean="0"/>
              <a:t>tomasulo</a:t>
            </a:r>
            <a:r>
              <a:rPr lang="en-US" b="1" dirty="0" smtClean="0"/>
              <a:t> with rob</a:t>
            </a:r>
            <a:endParaRPr lang="en-US"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132" y="1866507"/>
            <a:ext cx="8559539" cy="4343102"/>
          </a:xfrm>
        </p:spPr>
      </p:pic>
    </p:spTree>
    <p:extLst>
      <p:ext uri="{BB962C8B-B14F-4D97-AF65-F5344CB8AC3E}">
        <p14:creationId xmlns:p14="http://schemas.microsoft.com/office/powerpoint/2010/main" val="1526859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4691"/>
            <a:ext cx="8610600" cy="1293028"/>
          </a:xfrm>
        </p:spPr>
        <p:txBody>
          <a:bodyPr/>
          <a:lstStyle/>
          <a:p>
            <a:pPr algn="l"/>
            <a:r>
              <a:rPr lang="en-US" b="1" dirty="0" smtClean="0"/>
              <a:t>Instruction phases </a:t>
            </a:r>
            <a:endParaRPr lang="en-US" b="1" dirty="0"/>
          </a:p>
        </p:txBody>
      </p:sp>
      <p:sp>
        <p:nvSpPr>
          <p:cNvPr id="3" name="Content Placeholder 2"/>
          <p:cNvSpPr>
            <a:spLocks noGrp="1"/>
          </p:cNvSpPr>
          <p:nvPr>
            <p:ph idx="1"/>
          </p:nvPr>
        </p:nvSpPr>
        <p:spPr/>
        <p:txBody>
          <a:bodyPr/>
          <a:lstStyle/>
          <a:p>
            <a:pPr marL="0" indent="0">
              <a:buNone/>
            </a:pPr>
            <a:r>
              <a:rPr lang="en-US" dirty="0" smtClean="0"/>
              <a:t>There are four stages involved in instruction execution:</a:t>
            </a:r>
          </a:p>
          <a:p>
            <a:pPr marL="0" indent="0">
              <a:buNone/>
            </a:pPr>
            <a:endParaRPr lang="en-US" dirty="0" smtClean="0"/>
          </a:p>
        </p:txBody>
      </p:sp>
      <p:sp>
        <p:nvSpPr>
          <p:cNvPr id="6" name="Oval 5"/>
          <p:cNvSpPr/>
          <p:nvPr/>
        </p:nvSpPr>
        <p:spPr>
          <a:xfrm rot="10800000" flipH="1" flipV="1">
            <a:off x="2286000" y="3026004"/>
            <a:ext cx="1989056" cy="961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a:t>
            </a:r>
            <a:endParaRPr lang="en-US" dirty="0"/>
          </a:p>
        </p:txBody>
      </p:sp>
      <p:sp>
        <p:nvSpPr>
          <p:cNvPr id="7" name="Oval 6"/>
          <p:cNvSpPr/>
          <p:nvPr/>
        </p:nvSpPr>
        <p:spPr>
          <a:xfrm rot="10800000" flipV="1">
            <a:off x="5392132" y="3026005"/>
            <a:ext cx="2055043" cy="961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a:t>
            </a:r>
            <a:endParaRPr lang="en-US" dirty="0"/>
          </a:p>
        </p:txBody>
      </p:sp>
      <p:sp>
        <p:nvSpPr>
          <p:cNvPr id="8" name="Oval 7"/>
          <p:cNvSpPr/>
          <p:nvPr/>
        </p:nvSpPr>
        <p:spPr>
          <a:xfrm rot="10800000" flipV="1">
            <a:off x="2285999" y="4818983"/>
            <a:ext cx="2055043" cy="961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result</a:t>
            </a:r>
            <a:endParaRPr lang="en-US" dirty="0"/>
          </a:p>
        </p:txBody>
      </p:sp>
      <p:sp>
        <p:nvSpPr>
          <p:cNvPr id="9" name="Oval 8"/>
          <p:cNvSpPr/>
          <p:nvPr/>
        </p:nvSpPr>
        <p:spPr>
          <a:xfrm rot="10800000" flipV="1">
            <a:off x="5392132" y="4818984"/>
            <a:ext cx="2055043" cy="961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Commit</a:t>
            </a:r>
            <a:endParaRPr lang="en-US" dirty="0"/>
          </a:p>
        </p:txBody>
      </p:sp>
    </p:spTree>
    <p:extLst>
      <p:ext uri="{BB962C8B-B14F-4D97-AF65-F5344CB8AC3E}">
        <p14:creationId xmlns:p14="http://schemas.microsoft.com/office/powerpoint/2010/main" val="2823263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4691"/>
            <a:ext cx="8610600" cy="1293028"/>
          </a:xfrm>
        </p:spPr>
        <p:txBody>
          <a:bodyPr/>
          <a:lstStyle/>
          <a:p>
            <a:pPr algn="l"/>
            <a:r>
              <a:rPr lang="en-US" b="1" dirty="0"/>
              <a:t>Instruction </a:t>
            </a:r>
            <a:r>
              <a:rPr lang="en-US" b="1" dirty="0" smtClean="0"/>
              <a:t>phases – issue </a:t>
            </a:r>
            <a:endParaRPr lang="en-US" b="1" dirty="0"/>
          </a:p>
        </p:txBody>
      </p:sp>
      <p:sp>
        <p:nvSpPr>
          <p:cNvPr id="3" name="Content Placeholder 2"/>
          <p:cNvSpPr>
            <a:spLocks noGrp="1"/>
          </p:cNvSpPr>
          <p:nvPr>
            <p:ph idx="1"/>
          </p:nvPr>
        </p:nvSpPr>
        <p:spPr/>
        <p:txBody>
          <a:bodyPr>
            <a:normAutofit fontScale="92500"/>
          </a:bodyPr>
          <a:lstStyle/>
          <a:p>
            <a:r>
              <a:rPr lang="en-US" dirty="0"/>
              <a:t>Get next instruction from FIFO </a:t>
            </a:r>
            <a:r>
              <a:rPr lang="en-US" dirty="0" smtClean="0"/>
              <a:t>queue </a:t>
            </a:r>
            <a:endParaRPr lang="en-US" dirty="0"/>
          </a:p>
          <a:p>
            <a:r>
              <a:rPr lang="en-US" dirty="0"/>
              <a:t>If available RS entry and ROB entry, issue the instruction</a:t>
            </a:r>
          </a:p>
          <a:p>
            <a:r>
              <a:rPr lang="en-US" dirty="0"/>
              <a:t>If a RS or ROB entry is not available, it becomes a structural hazard and the instruction stalls</a:t>
            </a:r>
          </a:p>
          <a:p>
            <a:r>
              <a:rPr lang="en-US" dirty="0"/>
              <a:t>If an earlier instruction is not issued, then subsequent instructions cannot be issued</a:t>
            </a:r>
          </a:p>
          <a:p>
            <a:r>
              <a:rPr lang="en-US" dirty="0"/>
              <a:t>If operands are available read them and store them in the reservation station </a:t>
            </a:r>
          </a:p>
          <a:p>
            <a:pPr lvl="1"/>
            <a:r>
              <a:rPr lang="en-US" dirty="0"/>
              <a:t>Operands can be read from the register file (already committed instructions) or from the ROB (executed but not yet committed)</a:t>
            </a:r>
          </a:p>
          <a:p>
            <a:r>
              <a:rPr lang="en-US" dirty="0"/>
              <a:t>Operands dependent on an earlier instruction are identified by their corresponding ROB tag in the Q field and such instructions will have to stall till data becomes available</a:t>
            </a:r>
          </a:p>
        </p:txBody>
      </p:sp>
    </p:spTree>
    <p:extLst>
      <p:ext uri="{BB962C8B-B14F-4D97-AF65-F5344CB8AC3E}">
        <p14:creationId xmlns:p14="http://schemas.microsoft.com/office/powerpoint/2010/main" val="2099305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69304"/>
            <a:ext cx="8610600" cy="1312683"/>
          </a:xfrm>
        </p:spPr>
        <p:txBody>
          <a:bodyPr/>
          <a:lstStyle/>
          <a:p>
            <a:pPr algn="l"/>
            <a:r>
              <a:rPr lang="en-US" b="1" dirty="0"/>
              <a:t>Instruction </a:t>
            </a:r>
            <a:r>
              <a:rPr lang="en-US" b="1" dirty="0" smtClean="0"/>
              <a:t>phases – Execute  </a:t>
            </a:r>
            <a:endParaRPr lang="en-US" b="1" dirty="0"/>
          </a:p>
        </p:txBody>
      </p:sp>
      <p:sp>
        <p:nvSpPr>
          <p:cNvPr id="3" name="Content Placeholder 2"/>
          <p:cNvSpPr>
            <a:spLocks noGrp="1"/>
          </p:cNvSpPr>
          <p:nvPr>
            <p:ph idx="1"/>
          </p:nvPr>
        </p:nvSpPr>
        <p:spPr/>
        <p:txBody>
          <a:bodyPr/>
          <a:lstStyle/>
          <a:p>
            <a:r>
              <a:rPr lang="en-US" dirty="0"/>
              <a:t>The CDB broadcasts data with an ROB tag and when an operand becomes available, store it in any reservation station waiting for it</a:t>
            </a:r>
          </a:p>
          <a:p>
            <a:r>
              <a:rPr lang="en-US" dirty="0"/>
              <a:t>When all operands are ready, issue the instruction for execution</a:t>
            </a:r>
          </a:p>
          <a:p>
            <a:r>
              <a:rPr lang="en-US" dirty="0"/>
              <a:t>Free the reservation station entry once the instruction moves into execution</a:t>
            </a:r>
          </a:p>
          <a:p>
            <a:r>
              <a:rPr lang="en-US" dirty="0"/>
              <a:t>Loads and store are maintained in program order through the effective address</a:t>
            </a:r>
          </a:p>
          <a:p>
            <a:r>
              <a:rPr lang="en-US" dirty="0"/>
              <a:t>Even with pending branches, instructions are speculatively executed</a:t>
            </a:r>
          </a:p>
        </p:txBody>
      </p:sp>
    </p:spTree>
    <p:extLst>
      <p:ext uri="{BB962C8B-B14F-4D97-AF65-F5344CB8AC3E}">
        <p14:creationId xmlns:p14="http://schemas.microsoft.com/office/powerpoint/2010/main" val="1326129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9849"/>
            <a:ext cx="9042662" cy="1293028"/>
          </a:xfrm>
        </p:spPr>
        <p:txBody>
          <a:bodyPr/>
          <a:lstStyle/>
          <a:p>
            <a:pPr algn="l"/>
            <a:r>
              <a:rPr lang="en-US" b="1" dirty="0"/>
              <a:t>Instruction </a:t>
            </a:r>
            <a:r>
              <a:rPr lang="en-US" b="1" dirty="0" smtClean="0"/>
              <a:t>phases – write result </a:t>
            </a:r>
            <a:endParaRPr lang="en-US" b="1" dirty="0"/>
          </a:p>
        </p:txBody>
      </p:sp>
      <p:sp>
        <p:nvSpPr>
          <p:cNvPr id="3" name="Content Placeholder 2"/>
          <p:cNvSpPr>
            <a:spLocks noGrp="1"/>
          </p:cNvSpPr>
          <p:nvPr>
            <p:ph idx="1"/>
          </p:nvPr>
        </p:nvSpPr>
        <p:spPr/>
        <p:txBody>
          <a:bodyPr/>
          <a:lstStyle/>
          <a:p>
            <a:r>
              <a:rPr lang="en-US" dirty="0"/>
              <a:t>When the result is available, write it on the CDB and from the CDB into the ROB, as well as to any reservation stations waiting for this result. If the value to be stored is not available yet, the CDB must be monitored until that value is broadcast, at which time the Value field of the ROB entry of the store is updated.</a:t>
            </a:r>
          </a:p>
          <a:p>
            <a:endParaRPr lang="en-US" dirty="0"/>
          </a:p>
          <a:p>
            <a:pPr marL="0" indent="0">
              <a:buNone/>
            </a:pPr>
            <a:endParaRPr lang="en-US" dirty="0"/>
          </a:p>
        </p:txBody>
      </p:sp>
    </p:spTree>
    <p:extLst>
      <p:ext uri="{BB962C8B-B14F-4D97-AF65-F5344CB8AC3E}">
        <p14:creationId xmlns:p14="http://schemas.microsoft.com/office/powerpoint/2010/main" val="1046516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97583"/>
            <a:ext cx="8610600" cy="1274977"/>
          </a:xfrm>
        </p:spPr>
        <p:txBody>
          <a:bodyPr/>
          <a:lstStyle/>
          <a:p>
            <a:pPr algn="l"/>
            <a:r>
              <a:rPr lang="en-US" b="1" dirty="0"/>
              <a:t>Instruction </a:t>
            </a:r>
            <a:r>
              <a:rPr lang="en-US" b="1" dirty="0" smtClean="0"/>
              <a:t>phases – Commit  </a:t>
            </a:r>
            <a:endParaRPr lang="en-US" b="1" dirty="0"/>
          </a:p>
        </p:txBody>
      </p:sp>
      <p:sp>
        <p:nvSpPr>
          <p:cNvPr id="3" name="Content Placeholder 2"/>
          <p:cNvSpPr>
            <a:spLocks noGrp="1"/>
          </p:cNvSpPr>
          <p:nvPr>
            <p:ph idx="1"/>
          </p:nvPr>
        </p:nvSpPr>
        <p:spPr/>
        <p:txBody>
          <a:bodyPr>
            <a:normAutofit lnSpcReduction="10000"/>
          </a:bodyPr>
          <a:lstStyle/>
          <a:p>
            <a:r>
              <a:rPr lang="en-US" dirty="0" smtClean="0"/>
              <a:t>There  </a:t>
            </a:r>
            <a:r>
              <a:rPr lang="en-US" dirty="0"/>
              <a:t>are three different sequences of actions at commit depending on whether the committing instruction is: a branch with an incorrect prediction, a store, or any other instruction (normal commit). The normal commit case occurs when an instruction reaches the head of the ROB and its result is present in the buffer; at this point, the processor updates the register with the result and removes the instruction from the ROB</a:t>
            </a:r>
            <a:r>
              <a:rPr lang="en-US" dirty="0" smtClean="0"/>
              <a:t>. </a:t>
            </a:r>
            <a:endParaRPr lang="en-US" dirty="0"/>
          </a:p>
          <a:p>
            <a:endParaRPr lang="en-US" dirty="0"/>
          </a:p>
          <a:p>
            <a:r>
              <a:rPr lang="en-US" dirty="0"/>
              <a:t>Committing a store is similar except that memory is updated rather than a result register. When a branch with incorrect prediction reaches the head of the ROB, it indicates that the speculation was wrong. The ROB is flushed and execution is restarted at the correct successor of the branch. If the branch was correctly predicted, the branch is finished. Some machines call this commit phase completion or graduation.</a:t>
            </a:r>
          </a:p>
        </p:txBody>
      </p:sp>
    </p:spTree>
    <p:extLst>
      <p:ext uri="{BB962C8B-B14F-4D97-AF65-F5344CB8AC3E}">
        <p14:creationId xmlns:p14="http://schemas.microsoft.com/office/powerpoint/2010/main" val="2327213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98385"/>
            <a:ext cx="8610600" cy="1293028"/>
          </a:xfrm>
        </p:spPr>
        <p:txBody>
          <a:bodyPr/>
          <a:lstStyle/>
          <a:p>
            <a:pPr algn="l"/>
            <a:r>
              <a:rPr lang="en-US" b="1" dirty="0" smtClean="0"/>
              <a:t>simulation</a:t>
            </a:r>
            <a:endParaRPr lang="en-US" b="1" dirty="0"/>
          </a:p>
        </p:txBody>
      </p:sp>
      <p:sp>
        <p:nvSpPr>
          <p:cNvPr id="3" name="Content Placeholder 2"/>
          <p:cNvSpPr>
            <a:spLocks noGrp="1"/>
          </p:cNvSpPr>
          <p:nvPr>
            <p:ph idx="1"/>
          </p:nvPr>
        </p:nvSpPr>
        <p:spPr/>
        <p:txBody>
          <a:bodyPr/>
          <a:lstStyle/>
          <a:p>
            <a:r>
              <a:rPr lang="en-US" dirty="0" smtClean="0"/>
              <a:t>The set of instructions:</a:t>
            </a:r>
          </a:p>
          <a:p>
            <a:endParaRPr lang="en-US" dirty="0" smtClean="0"/>
          </a:p>
          <a:p>
            <a:r>
              <a:rPr lang="en-US" dirty="0" smtClean="0"/>
              <a:t>Adder   </a:t>
            </a:r>
            <a:r>
              <a:rPr lang="en-US" dirty="0" smtClean="0">
                <a:sym typeface="Wingdings" panose="05000000000000000000" pitchFamily="2" charset="2"/>
              </a:rPr>
              <a:t>  2 Cycles</a:t>
            </a:r>
          </a:p>
          <a:p>
            <a:r>
              <a:rPr lang="en-US" dirty="0" smtClean="0">
                <a:sym typeface="Wingdings" panose="05000000000000000000" pitchFamily="2" charset="2"/>
              </a:rPr>
              <a:t>Divider   40 Cycles</a:t>
            </a:r>
          </a:p>
          <a:p>
            <a:r>
              <a:rPr lang="en-US" dirty="0" smtClean="0">
                <a:sym typeface="Wingdings" panose="05000000000000000000" pitchFamily="2" charset="2"/>
              </a:rPr>
              <a:t>                                                                </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866" t="22910" r="49953" b="51505"/>
          <a:stretch/>
        </p:blipFill>
        <p:spPr>
          <a:xfrm>
            <a:off x="685800" y="2764320"/>
            <a:ext cx="4595104" cy="3110846"/>
          </a:xfrm>
          <a:prstGeom prst="rect">
            <a:avLst/>
          </a:prstGeom>
        </p:spPr>
      </p:pic>
      <p:sp>
        <p:nvSpPr>
          <p:cNvPr id="6" name="Rounded Rectangle 5"/>
          <p:cNvSpPr/>
          <p:nvPr/>
        </p:nvSpPr>
        <p:spPr>
          <a:xfrm>
            <a:off x="5806912" y="2764320"/>
            <a:ext cx="2479249" cy="598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  </a:t>
            </a:r>
            <a:r>
              <a:rPr lang="en-US" dirty="0">
                <a:sym typeface="Wingdings" panose="05000000000000000000" pitchFamily="2" charset="2"/>
              </a:rPr>
              <a:t></a:t>
            </a:r>
            <a:r>
              <a:rPr lang="en-US" dirty="0"/>
              <a:t> 2 Cycles</a:t>
            </a:r>
          </a:p>
          <a:p>
            <a:pPr algn="ctr"/>
            <a:endParaRPr lang="en-US" dirty="0"/>
          </a:p>
        </p:txBody>
      </p:sp>
      <p:sp>
        <p:nvSpPr>
          <p:cNvPr id="7" name="Rounded Rectangle 6"/>
          <p:cNvSpPr/>
          <p:nvPr/>
        </p:nvSpPr>
        <p:spPr>
          <a:xfrm>
            <a:off x="8847841" y="2764320"/>
            <a:ext cx="2426617" cy="598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ym typeface="Wingdings" panose="05000000000000000000" pitchFamily="2" charset="2"/>
              </a:rPr>
              <a:t>Memory  1 Cycle </a:t>
            </a:r>
            <a:endParaRPr lang="en-US" dirty="0"/>
          </a:p>
        </p:txBody>
      </p:sp>
      <p:sp>
        <p:nvSpPr>
          <p:cNvPr id="12" name="Rounded Rectangle 11"/>
          <p:cNvSpPr/>
          <p:nvPr/>
        </p:nvSpPr>
        <p:spPr>
          <a:xfrm>
            <a:off x="5731497" y="3718594"/>
            <a:ext cx="2667786" cy="601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ym typeface="Wingdings" panose="05000000000000000000" pitchFamily="2" charset="2"/>
              </a:rPr>
              <a:t>Multiplier  10 Cycles</a:t>
            </a:r>
          </a:p>
          <a:p>
            <a:pPr algn="ctr"/>
            <a:endParaRPr lang="en-US" dirty="0"/>
          </a:p>
        </p:txBody>
      </p:sp>
      <p:sp>
        <p:nvSpPr>
          <p:cNvPr id="13" name="Rounded Rectangle 12"/>
          <p:cNvSpPr/>
          <p:nvPr/>
        </p:nvSpPr>
        <p:spPr>
          <a:xfrm>
            <a:off x="8927184" y="3631587"/>
            <a:ext cx="2579016" cy="688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Divider </a:t>
            </a:r>
            <a:r>
              <a:rPr lang="en-US" dirty="0" smtClean="0">
                <a:sym typeface="Wingdings" panose="05000000000000000000" pitchFamily="2" charset="2"/>
              </a:rPr>
              <a:t> 40 Cycles</a:t>
            </a:r>
            <a:endParaRPr lang="en-US" dirty="0"/>
          </a:p>
        </p:txBody>
      </p:sp>
    </p:spTree>
    <p:extLst>
      <p:ext uri="{BB962C8B-B14F-4D97-AF65-F5344CB8AC3E}">
        <p14:creationId xmlns:p14="http://schemas.microsoft.com/office/powerpoint/2010/main" val="2792339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494</TotalTime>
  <Words>637</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Century Gothic</vt:lpstr>
      <vt:lpstr>Wingdings</vt:lpstr>
      <vt:lpstr>Vapor Trail</vt:lpstr>
      <vt:lpstr>Speculative tomasulo’s algorithm </vt:lpstr>
      <vt:lpstr>introduction</vt:lpstr>
      <vt:lpstr>Diagram of tomasulo with rob</vt:lpstr>
      <vt:lpstr>Instruction phases </vt:lpstr>
      <vt:lpstr>Instruction phases – issue </vt:lpstr>
      <vt:lpstr>Instruction phases – Execute  </vt:lpstr>
      <vt:lpstr>Instruction phases – write result </vt:lpstr>
      <vt:lpstr>Instruction phases – Commit  </vt:lpstr>
      <vt:lpstr>simulation</vt:lpstr>
      <vt:lpstr>Simulation – cont. </vt:lpstr>
      <vt:lpstr>Simulation – cont. </vt:lpstr>
      <vt:lpstr>Simulation – cont. </vt:lpstr>
      <vt:lpstr>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Speculative tomasulo’s algorithm</dc:title>
  <dc:creator>Nihal Khaled</dc:creator>
  <cp:lastModifiedBy>Nihal Khaled</cp:lastModifiedBy>
  <cp:revision>21</cp:revision>
  <dcterms:created xsi:type="dcterms:W3CDTF">2022-05-23T11:58:22Z</dcterms:created>
  <dcterms:modified xsi:type="dcterms:W3CDTF">2022-05-23T22:36:56Z</dcterms:modified>
</cp:coreProperties>
</file>