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408A012-4A66-454F-99BF-C6951934433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2" y="1350498"/>
            <a:ext cx="7695026" cy="5162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009292" y="464234"/>
            <a:ext cx="5120640" cy="689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400" b="1" i="1" dirty="0" smtClean="0"/>
              <a:t>laravel</a:t>
            </a:r>
            <a:endParaRPr lang="ar-SA" sz="4400" b="1" i="1" dirty="0"/>
          </a:p>
        </p:txBody>
      </p:sp>
    </p:spTree>
    <p:extLst>
      <p:ext uri="{BB962C8B-B14F-4D97-AF65-F5344CB8AC3E}">
        <p14:creationId xmlns:p14="http://schemas.microsoft.com/office/powerpoint/2010/main" val="220099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314179"/>
            <a:ext cx="9905955" cy="895643"/>
          </a:xfrm>
        </p:spPr>
        <p:txBody>
          <a:bodyPr/>
          <a:lstStyle/>
          <a:p>
            <a:pPr algn="r"/>
            <a:r>
              <a:rPr lang="ar-SA" dirty="0"/>
              <a:t>المفاهيم </a:t>
            </a:r>
            <a:r>
              <a:rPr lang="ar-SA" dirty="0" smtClean="0"/>
              <a:t>المستخدمة : 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520506"/>
            <a:ext cx="9904459" cy="4581376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 smtClean="0"/>
              <a:t>model </a:t>
            </a:r>
            <a:r>
              <a:rPr lang="en-US" sz="2800" dirty="0"/>
              <a:t>view controller:  MVC </a:t>
            </a:r>
            <a:r>
              <a:rPr lang="en-US" sz="2800" dirty="0" smtClean="0"/>
              <a:t> _1 </a:t>
            </a:r>
            <a:endParaRPr lang="en-US" sz="2800" dirty="0"/>
          </a:p>
          <a:p>
            <a:r>
              <a:rPr lang="en-US" sz="2800" dirty="0" smtClean="0"/>
              <a:t>Object-oriented </a:t>
            </a:r>
            <a:r>
              <a:rPr lang="en-US" sz="2800" dirty="0"/>
              <a:t>programming: </a:t>
            </a:r>
            <a:r>
              <a:rPr lang="en-US" sz="2800" dirty="0" smtClean="0"/>
              <a:t>OOP _2 </a:t>
            </a:r>
            <a:endParaRPr lang="en-US" sz="2800" dirty="0"/>
          </a:p>
          <a:p>
            <a:r>
              <a:rPr lang="en-US" sz="2800" dirty="0" smtClean="0"/>
              <a:t>Design patterns _3 </a:t>
            </a:r>
            <a:endParaRPr lang="en-US" sz="2800" dirty="0"/>
          </a:p>
          <a:p>
            <a:r>
              <a:rPr lang="en-US" sz="2800" dirty="0" smtClean="0"/>
              <a:t>creat </a:t>
            </a:r>
            <a:r>
              <a:rPr lang="en-US" sz="2800" dirty="0"/>
              <a:t>r</a:t>
            </a:r>
            <a:r>
              <a:rPr lang="en-US" sz="2800" dirty="0" smtClean="0"/>
              <a:t>ead </a:t>
            </a:r>
            <a:r>
              <a:rPr lang="en-US" sz="2800" dirty="0"/>
              <a:t>update delete:  </a:t>
            </a:r>
            <a:r>
              <a:rPr lang="en-US" sz="2800" dirty="0" smtClean="0"/>
              <a:t>CRUD_ 4 </a:t>
            </a:r>
            <a:endParaRPr lang="en-US" sz="2800" dirty="0"/>
          </a:p>
          <a:p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4" y="1752599"/>
            <a:ext cx="3729697" cy="24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25305"/>
          </a:xfrm>
        </p:spPr>
        <p:txBody>
          <a:bodyPr>
            <a:normAutofit/>
          </a:bodyPr>
          <a:lstStyle/>
          <a:p>
            <a:pPr algn="r"/>
            <a:r>
              <a:rPr lang="ar-SA" sz="4000" dirty="0" smtClean="0"/>
              <a:t>إيجابيات </a:t>
            </a:r>
            <a:r>
              <a:rPr lang="en-US" sz="4000" dirty="0" smtClean="0"/>
              <a:t> :laravel</a:t>
            </a:r>
            <a:endParaRPr lang="ar-S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2952" y="1322363"/>
            <a:ext cx="9904459" cy="3540368"/>
          </a:xfrm>
        </p:spPr>
        <p:txBody>
          <a:bodyPr/>
          <a:lstStyle/>
          <a:p>
            <a:endParaRPr lang="ar-SA" dirty="0"/>
          </a:p>
          <a:p>
            <a:r>
              <a:rPr lang="ar-SA" sz="2800" dirty="0"/>
              <a:t>1_السرعة في التطوير</a:t>
            </a:r>
          </a:p>
          <a:p>
            <a:r>
              <a:rPr lang="ar-SA" sz="2800" dirty="0"/>
              <a:t>2_إطار العمل يجعل مشروعك أكثر أمانا</a:t>
            </a:r>
          </a:p>
          <a:p>
            <a:r>
              <a:rPr lang="ar-SA" sz="2800" dirty="0"/>
              <a:t>3_الصيانة تكون أسهل</a:t>
            </a:r>
          </a:p>
          <a:p>
            <a:r>
              <a:rPr lang="ar-SA" sz="2800" dirty="0"/>
              <a:t>4_العمل الجماعي على المشروع</a:t>
            </a:r>
          </a:p>
          <a:p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7" y="1657642"/>
            <a:ext cx="4853354" cy="29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797169"/>
          </a:xfrm>
        </p:spPr>
        <p:txBody>
          <a:bodyPr>
            <a:normAutofit/>
          </a:bodyPr>
          <a:lstStyle/>
          <a:p>
            <a:pPr algn="r"/>
            <a:r>
              <a:rPr lang="ar-SA" sz="4000" dirty="0" smtClean="0"/>
              <a:t>سلبيات </a:t>
            </a:r>
            <a:r>
              <a:rPr lang="en-US" sz="4000" dirty="0" smtClean="0"/>
              <a:t>laravel</a:t>
            </a:r>
            <a:r>
              <a:rPr lang="ar-SA" sz="4000" dirty="0" smtClean="0"/>
              <a:t> :</a:t>
            </a:r>
            <a:endParaRPr lang="ar-S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2952" y="1758463"/>
            <a:ext cx="9904459" cy="2400884"/>
          </a:xfrm>
        </p:spPr>
        <p:txBody>
          <a:bodyPr>
            <a:normAutofit lnSpcReduction="10000"/>
          </a:bodyPr>
          <a:lstStyle/>
          <a:p>
            <a:endParaRPr lang="ar-SA" sz="2800" dirty="0"/>
          </a:p>
          <a:p>
            <a:r>
              <a:rPr lang="ar-SA" sz="2800" dirty="0"/>
              <a:t>1</a:t>
            </a:r>
            <a:r>
              <a:rPr lang="ar-SA" sz="2800" dirty="0" smtClean="0"/>
              <a:t>_ بطء </a:t>
            </a:r>
            <a:r>
              <a:rPr lang="ar-SA" sz="2800" dirty="0"/>
              <a:t>التنفيذ مقارنة مع اطر العمل الاخرى مثل </a:t>
            </a:r>
            <a:endParaRPr lang="en-US" sz="2800" dirty="0" smtClean="0"/>
          </a:p>
          <a:p>
            <a:r>
              <a:rPr lang="en-US" sz="2800" dirty="0" smtClean="0"/>
              <a:t>Nodejs     </a:t>
            </a:r>
            <a:endParaRPr lang="en-US" sz="2800" dirty="0"/>
          </a:p>
          <a:p>
            <a:r>
              <a:rPr lang="en-US" sz="2800" dirty="0" smtClean="0"/>
              <a:t> _ 2</a:t>
            </a:r>
            <a:r>
              <a:rPr lang="ar-SA" sz="2800" dirty="0" smtClean="0"/>
              <a:t>الخلط </a:t>
            </a:r>
            <a:r>
              <a:rPr lang="ar-SA" sz="2800" dirty="0"/>
              <a:t>بين مزايا </a:t>
            </a:r>
            <a:r>
              <a:rPr lang="en-US" sz="2800" dirty="0" smtClean="0"/>
              <a:t>framework</a:t>
            </a:r>
            <a:r>
              <a:rPr lang="ar-SA" sz="2800" dirty="0" smtClean="0"/>
              <a:t> </a:t>
            </a:r>
            <a:r>
              <a:rPr lang="ar-SA" sz="2800" dirty="0"/>
              <a:t>ومزايا لغة البرمجة</a:t>
            </a:r>
          </a:p>
          <a:p>
            <a:endParaRPr lang="ar-SA" dirty="0"/>
          </a:p>
          <a:p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22" y="1617988"/>
            <a:ext cx="2681834" cy="26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9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26598"/>
              </p:ext>
            </p:extLst>
          </p:nvPr>
        </p:nvGraphicFramePr>
        <p:xfrm>
          <a:off x="1939235" y="560640"/>
          <a:ext cx="8128000" cy="5629215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42727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3684360"/>
                    </a:ext>
                  </a:extLst>
                </a:gridCol>
              </a:tblGrid>
              <a:tr h="743211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Django</a:t>
                      </a:r>
                      <a:endParaRPr lang="ar-S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laravel</a:t>
                      </a:r>
                      <a:endParaRPr lang="ar-S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28786"/>
                  </a:ext>
                </a:extLst>
              </a:tr>
              <a:tr h="610697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 يعتمد على </a:t>
                      </a:r>
                      <a:r>
                        <a:rPr lang="en-US" sz="2000" dirty="0" smtClean="0"/>
                        <a:t>python 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 يعتمد على </a:t>
                      </a:r>
                      <a:r>
                        <a:rPr lang="en-US" sz="2000" dirty="0" smtClean="0"/>
                        <a:t>php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77681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 سهل التعلم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 سهل التعلم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9272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MVT</a:t>
                      </a:r>
                      <a:r>
                        <a:rPr lang="en-US" sz="2000" baseline="0" dirty="0" smtClean="0"/>
                        <a:t> model view template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MVC model view controller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04122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cross platform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cross platform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007"/>
                  </a:ext>
                </a:extLst>
              </a:tr>
              <a:tr h="1271171">
                <a:tc>
                  <a:txBody>
                    <a:bodyPr/>
                    <a:lstStyle/>
                    <a:p>
                      <a:pPr algn="ctr" rtl="1"/>
                      <a:r>
                        <a:rPr lang="ar-SA" sz="2000" dirty="0" smtClean="0"/>
                        <a:t>يعد </a:t>
                      </a:r>
                      <a:r>
                        <a:rPr lang="en-US" sz="2000" dirty="0" smtClean="0"/>
                        <a:t>Django </a:t>
                      </a:r>
                      <a:r>
                        <a:rPr lang="ar-SA" sz="2000" dirty="0" smtClean="0"/>
                        <a:t>إطار عمل ويب أكثر أمانًا يستفيد</a:t>
                      </a:r>
                    </a:p>
                    <a:p>
                      <a:pPr algn="ctr" rtl="1"/>
                      <a:r>
                        <a:rPr lang="ar-SA" sz="2000" dirty="0" smtClean="0"/>
                        <a:t>من نظام المصادقة للتحقق</a:t>
                      </a:r>
                    </a:p>
                    <a:p>
                      <a:pPr algn="ctr" rtl="1"/>
                      <a:r>
                        <a:rPr lang="ar-SA" sz="2000" dirty="0" smtClean="0"/>
                        <a:t>من كلمات مرور المستخدمين ومعرفاتهم وحساباتهم وإدارتها 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000" dirty="0" smtClean="0"/>
                        <a:t>تقنيات الأمان مثل كلمات المرور المملحة . حماية المستخدمين  مثل </a:t>
                      </a:r>
                      <a:r>
                        <a:rPr lang="en-US" sz="2000" dirty="0" smtClean="0"/>
                        <a:t>XSS ، </a:t>
                      </a:r>
                      <a:r>
                        <a:rPr lang="ar-SA" sz="2000" dirty="0" smtClean="0"/>
                        <a:t>وإدخال </a:t>
                      </a:r>
                      <a:r>
                        <a:rPr lang="en-US" sz="2000" dirty="0" smtClean="0"/>
                        <a:t>SQL ، </a:t>
                      </a:r>
                      <a:r>
                        <a:rPr lang="ar-SA" sz="2000" dirty="0" smtClean="0"/>
                        <a:t>واعتراض البيانات 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96559"/>
                  </a:ext>
                </a:extLst>
              </a:tr>
              <a:tr h="57553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لا يدعم </a:t>
                      </a:r>
                      <a:r>
                        <a:rPr lang="en-US" sz="2000" dirty="0" smtClean="0"/>
                        <a:t>API </a:t>
                      </a:r>
                      <a:r>
                        <a:rPr lang="ar-SA" sz="2000" dirty="0" smtClean="0"/>
                        <a:t>وبالتالي تحتاج الى مكتبة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2000" dirty="0" smtClean="0"/>
                        <a:t>يدعم </a:t>
                      </a:r>
                      <a:r>
                        <a:rPr lang="en-US" sz="2000" dirty="0" smtClean="0"/>
                        <a:t>API </a:t>
                      </a:r>
                      <a:r>
                        <a:rPr lang="ar-SA" sz="2000" dirty="0" smtClean="0"/>
                        <a:t>ويرجع بيانات </a:t>
                      </a:r>
                      <a:r>
                        <a:rPr lang="en-US" sz="2000" dirty="0" err="1" smtClean="0"/>
                        <a:t>json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2729"/>
                  </a:ext>
                </a:extLst>
              </a:tr>
              <a:tr h="743211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Supports high scalability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Supports high scalability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7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123" y="944563"/>
            <a:ext cx="8791575" cy="630237"/>
          </a:xfrm>
        </p:spPr>
        <p:txBody>
          <a:bodyPr>
            <a:normAutofit fontScale="90000"/>
          </a:bodyPr>
          <a:lstStyle/>
          <a:p>
            <a:pPr algn="r"/>
            <a:r>
              <a:rPr lang="ar-SY" dirty="0" smtClean="0"/>
              <a:t>طريقة التثبيت : 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78000"/>
            <a:ext cx="8791575" cy="3479800"/>
          </a:xfrm>
        </p:spPr>
        <p:txBody>
          <a:bodyPr>
            <a:normAutofit/>
          </a:bodyPr>
          <a:lstStyle/>
          <a:p>
            <a:pPr algn="r"/>
            <a:r>
              <a:rPr lang="ar-SA" sz="2800" dirty="0">
                <a:solidFill>
                  <a:schemeClr val="tx1"/>
                </a:solidFill>
              </a:rPr>
              <a:t>البرامج والادوات التي سنحتاجها :  </a:t>
            </a:r>
            <a:r>
              <a:rPr lang="en-US" sz="2800" dirty="0">
                <a:solidFill>
                  <a:schemeClr val="tx1"/>
                </a:solidFill>
              </a:rPr>
              <a:t>ide (vscode) - xampp - browser(chrome) -nodejs </a:t>
            </a:r>
            <a:r>
              <a:rPr lang="en-US" sz="2800" dirty="0" smtClean="0">
                <a:solidFill>
                  <a:schemeClr val="tx1"/>
                </a:solidFill>
              </a:rPr>
              <a:t>- compo</a:t>
            </a:r>
          </a:p>
          <a:p>
            <a:pPr algn="r"/>
            <a:endParaRPr lang="ar-SA" sz="2800" dirty="0">
              <a:solidFill>
                <a:schemeClr val="tx1"/>
              </a:solidFill>
            </a:endParaRPr>
          </a:p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1_ اولا </a:t>
            </a:r>
            <a:r>
              <a:rPr lang="ar-SA" sz="2800" dirty="0">
                <a:solidFill>
                  <a:schemeClr val="tx1"/>
                </a:solidFill>
              </a:rPr>
              <a:t>نقوم بتحميل برنامج </a:t>
            </a:r>
            <a:r>
              <a:rPr lang="en-US" sz="2800" dirty="0">
                <a:solidFill>
                  <a:schemeClr val="tx1"/>
                </a:solidFill>
              </a:rPr>
              <a:t>xampp  </a:t>
            </a:r>
            <a:r>
              <a:rPr lang="ar-SA" sz="2800" dirty="0">
                <a:solidFill>
                  <a:schemeClr val="tx1"/>
                </a:solidFill>
              </a:rPr>
              <a:t>من الموقع الرسمي </a:t>
            </a:r>
            <a:r>
              <a:rPr lang="en-US" sz="2800" dirty="0">
                <a:solidFill>
                  <a:schemeClr val="tx1"/>
                </a:solidFill>
              </a:rPr>
              <a:t>https://www.apachefriends.org/index.htmlser</a:t>
            </a:r>
            <a:endParaRPr lang="ar-S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3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25428"/>
            <a:ext cx="8890000" cy="4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13" y="618518"/>
            <a:ext cx="9905998" cy="829282"/>
          </a:xfrm>
        </p:spPr>
        <p:txBody>
          <a:bodyPr>
            <a:noAutofit/>
          </a:bodyPr>
          <a:lstStyle/>
          <a:p>
            <a:pPr algn="r"/>
            <a:r>
              <a:rPr lang="ar-SA" sz="2800" dirty="0"/>
              <a:t/>
            </a:r>
            <a:br>
              <a:rPr lang="ar-SA" sz="2800" dirty="0"/>
            </a:br>
            <a:r>
              <a:rPr lang="ar-SA" sz="2800" dirty="0"/>
              <a:t>2_ نقوم بتحميل برنامج </a:t>
            </a:r>
            <a:r>
              <a:rPr lang="en-US" sz="2800" dirty="0"/>
              <a:t>vscode  </a:t>
            </a:r>
            <a:r>
              <a:rPr lang="ar-SA" sz="2800" dirty="0"/>
              <a:t>من </a:t>
            </a:r>
            <a:r>
              <a:rPr lang="ar-SA" sz="2800" dirty="0" smtClean="0"/>
              <a:t>الموقع </a:t>
            </a:r>
            <a:r>
              <a:rPr lang="ar-SA" sz="2800" dirty="0"/>
              <a:t>الرسمي : </a:t>
            </a:r>
            <a:r>
              <a:rPr lang="en-US" sz="2800" dirty="0"/>
              <a:t>https://code.visualstudio.com/download</a:t>
            </a:r>
            <a:endParaRPr lang="ar-S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898791"/>
            <a:ext cx="9142412" cy="41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1876425" y="838200"/>
            <a:ext cx="8791575" cy="4419600"/>
          </a:xfrm>
        </p:spPr>
        <p:txBody>
          <a:bodyPr/>
          <a:lstStyle/>
          <a:p>
            <a:endParaRPr lang="ar-SA" dirty="0"/>
          </a:p>
          <a:p>
            <a:pPr algn="r"/>
            <a:r>
              <a:rPr lang="ar-SA" sz="2800" dirty="0">
                <a:solidFill>
                  <a:schemeClr val="tx1"/>
                </a:solidFill>
              </a:rPr>
              <a:t>3_نقوم بتحميل كل من ال </a:t>
            </a:r>
            <a:r>
              <a:rPr lang="en-US" sz="2800" dirty="0">
                <a:solidFill>
                  <a:schemeClr val="tx1"/>
                </a:solidFill>
              </a:rPr>
              <a:t>composer </a:t>
            </a:r>
            <a:r>
              <a:rPr lang="ar-SA" sz="2800" dirty="0">
                <a:solidFill>
                  <a:schemeClr val="tx1"/>
                </a:solidFill>
              </a:rPr>
              <a:t>من : </a:t>
            </a:r>
            <a:endParaRPr lang="ar-SA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https</a:t>
            </a:r>
            <a:r>
              <a:rPr lang="en-US" sz="2800" dirty="0">
                <a:solidFill>
                  <a:schemeClr val="tx1"/>
                </a:solidFill>
              </a:rPr>
              <a:t>://getcomposer.org/download/ </a:t>
            </a:r>
            <a:endParaRPr lang="ar-SA" sz="2800" dirty="0" smtClean="0">
              <a:solidFill>
                <a:schemeClr val="tx1"/>
              </a:solidFill>
            </a:endParaRPr>
          </a:p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وال </a:t>
            </a:r>
            <a:r>
              <a:rPr lang="en-US" sz="2800" dirty="0" smtClean="0">
                <a:solidFill>
                  <a:schemeClr val="tx1"/>
                </a:solidFill>
              </a:rPr>
              <a:t> node </a:t>
            </a:r>
            <a:r>
              <a:rPr lang="ar-SA" sz="2800" dirty="0">
                <a:solidFill>
                  <a:schemeClr val="tx1"/>
                </a:solidFill>
              </a:rPr>
              <a:t>من : </a:t>
            </a:r>
            <a:r>
              <a:rPr lang="en-US" sz="2800" dirty="0">
                <a:solidFill>
                  <a:schemeClr val="tx1"/>
                </a:solidFill>
              </a:rPr>
              <a:t>https://nodejs.org/en/download/ </a:t>
            </a:r>
            <a:endParaRPr lang="ar-SA" sz="2800" dirty="0" smtClean="0">
              <a:solidFill>
                <a:schemeClr val="tx1"/>
              </a:solidFill>
            </a:endParaRPr>
          </a:p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ونضيفهم الى متغيرات </a:t>
            </a:r>
            <a:r>
              <a:rPr lang="ar-SA" sz="2800" dirty="0">
                <a:solidFill>
                  <a:schemeClr val="tx1"/>
                </a:solidFill>
              </a:rPr>
              <a:t>البيئة بعد التثبيت </a:t>
            </a:r>
            <a:r>
              <a:rPr lang="ar-SA" sz="2800" dirty="0" smtClean="0">
                <a:solidFill>
                  <a:schemeClr val="tx1"/>
                </a:solidFill>
              </a:rPr>
              <a:t>   </a:t>
            </a:r>
            <a:endParaRPr lang="ar-SA" sz="2800" dirty="0">
              <a:solidFill>
                <a:schemeClr val="tx1"/>
              </a:solidFill>
            </a:endParaRPr>
          </a:p>
          <a:p>
            <a:pPr algn="r"/>
            <a:r>
              <a:rPr lang="ar-SA" sz="2800" dirty="0">
                <a:solidFill>
                  <a:schemeClr val="tx1"/>
                </a:solidFill>
              </a:rPr>
              <a:t>4_نضيف ال </a:t>
            </a:r>
            <a:r>
              <a:rPr lang="en-US" sz="2800" dirty="0">
                <a:solidFill>
                  <a:schemeClr val="tx1"/>
                </a:solidFill>
              </a:rPr>
              <a:t>php </a:t>
            </a:r>
            <a:r>
              <a:rPr lang="ar-SA" sz="2800" dirty="0">
                <a:solidFill>
                  <a:schemeClr val="tx1"/>
                </a:solidFill>
              </a:rPr>
              <a:t>الى بيئة </a:t>
            </a:r>
            <a:r>
              <a:rPr lang="ar-SA" sz="2800" dirty="0" smtClean="0">
                <a:solidFill>
                  <a:schemeClr val="tx1"/>
                </a:solidFill>
              </a:rPr>
              <a:t>المتغيرات أيضا   .....</a:t>
            </a:r>
            <a:endParaRPr lang="ar-S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2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45" y="1044217"/>
            <a:ext cx="9105055" cy="42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106629"/>
            <a:ext cx="9575800" cy="44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6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20505"/>
          </a:xfrm>
        </p:spPr>
        <p:txBody>
          <a:bodyPr>
            <a:normAutofit fontScale="90000"/>
          </a:bodyPr>
          <a:lstStyle/>
          <a:p>
            <a:pPr algn="r"/>
            <a:r>
              <a:rPr lang="ar-SA" dirty="0" smtClean="0"/>
              <a:t>مقدمة</a:t>
            </a:r>
            <a:r>
              <a:rPr lang="ar-SA" b="1" i="1" dirty="0" smtClean="0"/>
              <a:t> :</a:t>
            </a:r>
            <a:endParaRPr lang="ar-SA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842867"/>
            <a:ext cx="8791575" cy="3868615"/>
          </a:xfrm>
        </p:spPr>
        <p:txBody>
          <a:bodyPr>
            <a:noAutofit/>
          </a:bodyPr>
          <a:lstStyle/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_ نظرا </a:t>
            </a:r>
            <a:r>
              <a:rPr lang="ar-SA" sz="2800" dirty="0">
                <a:solidFill>
                  <a:schemeClr val="tx1"/>
                </a:solidFill>
              </a:rPr>
              <a:t>للتطور والتقدم الحاصل في الوقت الحالي </a:t>
            </a:r>
            <a:r>
              <a:rPr lang="ar-SA" sz="2800" dirty="0" smtClean="0">
                <a:solidFill>
                  <a:schemeClr val="tx1"/>
                </a:solidFill>
              </a:rPr>
              <a:t>فأنه ليس </a:t>
            </a:r>
            <a:r>
              <a:rPr lang="ar-SA" sz="2800" dirty="0">
                <a:solidFill>
                  <a:schemeClr val="tx1"/>
                </a:solidFill>
              </a:rPr>
              <a:t>من الضروري اعادة اختراع العجلة في كل مرة نطور فيها مواقع الويب أذ اصبح بالامكان استخدام اطر العمل التي توفر </a:t>
            </a:r>
            <a:r>
              <a:rPr lang="ar-SA" sz="2800" dirty="0" smtClean="0">
                <a:solidFill>
                  <a:schemeClr val="tx1"/>
                </a:solidFill>
              </a:rPr>
              <a:t>الوقت والجهد </a:t>
            </a:r>
            <a:r>
              <a:rPr lang="ar-SA" sz="2800" dirty="0">
                <a:solidFill>
                  <a:schemeClr val="tx1"/>
                </a:solidFill>
              </a:rPr>
              <a:t>وتؤمن الحماية اللازمة للتطبيقات </a:t>
            </a:r>
          </a:p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_ احد </a:t>
            </a:r>
            <a:r>
              <a:rPr lang="ar-SA" sz="2800" dirty="0">
                <a:solidFill>
                  <a:schemeClr val="tx1"/>
                </a:solidFill>
              </a:rPr>
              <a:t>اهم اطر العمل المستخدمة في تطوير تطبيقات الويب هي </a:t>
            </a:r>
            <a:r>
              <a:rPr lang="en-US" sz="2800" dirty="0">
                <a:solidFill>
                  <a:schemeClr val="tx1"/>
                </a:solidFill>
              </a:rPr>
              <a:t>laravel  </a:t>
            </a:r>
          </a:p>
          <a:p>
            <a:pPr algn="r"/>
            <a:r>
              <a:rPr lang="ar-SA" sz="2800" dirty="0" smtClean="0">
                <a:solidFill>
                  <a:schemeClr val="tx1"/>
                </a:solidFill>
              </a:rPr>
              <a:t>_ يعدّ </a:t>
            </a:r>
            <a:r>
              <a:rPr lang="en-US" sz="2800" dirty="0" smtClean="0">
                <a:solidFill>
                  <a:schemeClr val="tx1"/>
                </a:solidFill>
              </a:rPr>
              <a:t> Laravel </a:t>
            </a:r>
            <a:r>
              <a:rPr lang="ar-SA" sz="2800" dirty="0">
                <a:solidFill>
                  <a:schemeClr val="tx1"/>
                </a:solidFill>
              </a:rPr>
              <a:t>أكثر أطر </a:t>
            </a:r>
            <a:r>
              <a:rPr lang="en-US" sz="2800" dirty="0">
                <a:solidFill>
                  <a:schemeClr val="tx1"/>
                </a:solidFill>
              </a:rPr>
              <a:t>PHP </a:t>
            </a:r>
            <a:r>
              <a:rPr lang="ar-SA" sz="2800" dirty="0">
                <a:solidFill>
                  <a:schemeClr val="tx1"/>
                </a:solidFill>
              </a:rPr>
              <a:t>استخدامًا من قبل مطوّري الويب وذلك يرجع إلى مرونته وسهولة تعلّمه.</a:t>
            </a:r>
          </a:p>
        </p:txBody>
      </p:sp>
    </p:spTree>
    <p:extLst>
      <p:ext uri="{BB962C8B-B14F-4D97-AF65-F5344CB8AC3E}">
        <p14:creationId xmlns:p14="http://schemas.microsoft.com/office/powerpoint/2010/main" val="401272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669318"/>
            <a:ext cx="9905998" cy="791182"/>
          </a:xfrm>
        </p:spPr>
        <p:txBody>
          <a:bodyPr>
            <a:normAutofit fontScale="90000"/>
          </a:bodyPr>
          <a:lstStyle/>
          <a:p>
            <a:pPr algn="r"/>
            <a:r>
              <a:rPr lang="ar-SA" dirty="0"/>
              <a:t/>
            </a:r>
            <a:br>
              <a:rPr lang="ar-SA" dirty="0"/>
            </a:br>
            <a:r>
              <a:rPr lang="ar-SA" dirty="0"/>
              <a:t>4_ نقوم بتشغيل برنامج </a:t>
            </a:r>
            <a:r>
              <a:rPr lang="en-US" dirty="0"/>
              <a:t>xampp </a:t>
            </a: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9288"/>
            <a:ext cx="9122504" cy="38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 _ 5 </a:t>
            </a:r>
            <a:r>
              <a:rPr lang="ar-SA" sz="2800" dirty="0"/>
              <a:t>نفتح ال </a:t>
            </a:r>
            <a:r>
              <a:rPr lang="en-US" sz="2800" dirty="0"/>
              <a:t>cmd </a:t>
            </a:r>
            <a:r>
              <a:rPr lang="ar-SA" sz="2800" dirty="0"/>
              <a:t>على مسار </a:t>
            </a:r>
            <a:r>
              <a:rPr lang="en-US" sz="2800" dirty="0"/>
              <a:t>htdocs </a:t>
            </a:r>
            <a:endParaRPr lang="ar-SA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1663700"/>
            <a:ext cx="9905998" cy="302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2800" dirty="0" smtClean="0"/>
              <a:t>6_ </a:t>
            </a:r>
            <a:r>
              <a:rPr lang="ar-SA" sz="2800" dirty="0"/>
              <a:t>يوجد طريقتين لتنزيل مشروع </a:t>
            </a:r>
            <a:r>
              <a:rPr lang="en-US" sz="2800" dirty="0"/>
              <a:t>laravel </a:t>
            </a:r>
            <a:endParaRPr lang="ar-SA" sz="2800" dirty="0"/>
          </a:p>
          <a:p>
            <a:pPr algn="r">
              <a:lnSpc>
                <a:spcPct val="150000"/>
              </a:lnSpc>
            </a:pPr>
            <a:r>
              <a:rPr lang="ar-SA" sz="2800" dirty="0" smtClean="0"/>
              <a:t>الاولى </a:t>
            </a:r>
            <a:r>
              <a:rPr lang="ar-SA" sz="2800" dirty="0"/>
              <a:t>: </a:t>
            </a:r>
            <a:r>
              <a:rPr lang="en-US" sz="2800" dirty="0"/>
              <a:t>laravel new project_name </a:t>
            </a:r>
            <a:endParaRPr lang="ar-SA" sz="2800" dirty="0" smtClean="0"/>
          </a:p>
          <a:p>
            <a:pPr algn="r">
              <a:lnSpc>
                <a:spcPct val="150000"/>
              </a:lnSpc>
            </a:pPr>
            <a:r>
              <a:rPr lang="ar-SA" sz="2800" dirty="0" smtClean="0"/>
              <a:t>الثانية </a:t>
            </a:r>
            <a:r>
              <a:rPr lang="ar-SA" sz="2800" dirty="0"/>
              <a:t>: </a:t>
            </a:r>
            <a:r>
              <a:rPr lang="en-US" sz="2800" dirty="0"/>
              <a:t>composer create-project laravel/laravel </a:t>
            </a:r>
            <a:r>
              <a:rPr lang="en-US" sz="2800" dirty="0" smtClean="0"/>
              <a:t>example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3326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01450"/>
            <a:ext cx="9499600" cy="42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4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682"/>
          </a:xfrm>
        </p:spPr>
        <p:txBody>
          <a:bodyPr/>
          <a:lstStyle/>
          <a:p>
            <a:r>
              <a:rPr lang="ar-SA" dirty="0"/>
              <a:t>7</a:t>
            </a:r>
            <a:r>
              <a:rPr lang="ar-SA" dirty="0" smtClean="0"/>
              <a:t>_ندخل </a:t>
            </a:r>
            <a:r>
              <a:rPr lang="ar-SA" dirty="0"/>
              <a:t>الى المشروع بال </a:t>
            </a:r>
            <a:r>
              <a:rPr lang="en-US" dirty="0"/>
              <a:t>cmd </a:t>
            </a:r>
            <a:r>
              <a:rPr lang="ar-SA" dirty="0"/>
              <a:t>ونكتب </a:t>
            </a:r>
            <a:r>
              <a:rPr lang="en-US" dirty="0"/>
              <a:t>php artisan serve</a:t>
            </a: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6" y="2184400"/>
            <a:ext cx="9426631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92369"/>
          </a:xfrm>
        </p:spPr>
        <p:txBody>
          <a:bodyPr>
            <a:normAutofit fontScale="90000"/>
          </a:bodyPr>
          <a:lstStyle/>
          <a:p>
            <a:pPr algn="r"/>
            <a:r>
              <a:rPr lang="ar-SY" dirty="0" smtClean="0"/>
              <a:t>تعريف :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814732"/>
            <a:ext cx="8791575" cy="2869810"/>
          </a:xfrm>
        </p:spPr>
        <p:txBody>
          <a:bodyPr/>
          <a:lstStyle/>
          <a:p>
            <a:endParaRPr lang="en-US" dirty="0"/>
          </a:p>
          <a:p>
            <a:pPr algn="r">
              <a:lnSpc>
                <a:spcPct val="150000"/>
              </a:lnSpc>
            </a:pPr>
            <a:r>
              <a:rPr lang="en-US" sz="2800" dirty="0" smtClean="0"/>
              <a:t> : </a:t>
            </a:r>
            <a:r>
              <a:rPr lang="en-US" sz="2800" dirty="0" smtClean="0">
                <a:solidFill>
                  <a:schemeClr val="tx1"/>
                </a:solidFill>
              </a:rPr>
              <a:t>laravel </a:t>
            </a:r>
            <a:r>
              <a:rPr lang="ar-SA" sz="2800" dirty="0" smtClean="0">
                <a:solidFill>
                  <a:schemeClr val="tx1"/>
                </a:solidFill>
              </a:rPr>
              <a:t>هو </a:t>
            </a:r>
            <a:r>
              <a:rPr lang="ar-SA" sz="2800" dirty="0">
                <a:solidFill>
                  <a:schemeClr val="tx1"/>
                </a:solidFill>
              </a:rPr>
              <a:t>إطار عمل لتطبيقات الويب مفتوح المصدر بلغة </a:t>
            </a:r>
            <a:r>
              <a:rPr lang="en-US" sz="2800" dirty="0" smtClean="0">
                <a:solidFill>
                  <a:schemeClr val="tx1"/>
                </a:solidFill>
              </a:rPr>
              <a:t> PHP </a:t>
            </a:r>
            <a:r>
              <a:rPr lang="ar-SA" sz="2800" dirty="0">
                <a:solidFill>
                  <a:schemeClr val="tx1"/>
                </a:solidFill>
              </a:rPr>
              <a:t>مبني على بنية </a:t>
            </a:r>
            <a:r>
              <a:rPr lang="en-US" sz="2800" dirty="0" smtClean="0">
                <a:solidFill>
                  <a:schemeClr val="tx1"/>
                </a:solidFill>
              </a:rPr>
              <a:t> mvc </a:t>
            </a:r>
            <a:r>
              <a:rPr lang="en-US" sz="2800" dirty="0">
                <a:solidFill>
                  <a:schemeClr val="tx1"/>
                </a:solidFill>
              </a:rPr>
              <a:t>(model - view - controller ) </a:t>
            </a:r>
            <a:r>
              <a:rPr lang="ar-SA" sz="2800" dirty="0">
                <a:solidFill>
                  <a:schemeClr val="tx1"/>
                </a:solidFill>
              </a:rPr>
              <a:t>مما يوفر لك بيئة عمل سلسة وسهلة</a:t>
            </a:r>
          </a:p>
        </p:txBody>
      </p:sp>
    </p:spTree>
    <p:extLst>
      <p:ext uri="{BB962C8B-B14F-4D97-AF65-F5344CB8AC3E}">
        <p14:creationId xmlns:p14="http://schemas.microsoft.com/office/powerpoint/2010/main" val="3563078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90843"/>
          </a:xfrm>
        </p:spPr>
        <p:txBody>
          <a:bodyPr/>
          <a:lstStyle/>
          <a:p>
            <a:pPr algn="r"/>
            <a:r>
              <a:rPr lang="ar-SY" dirty="0" smtClean="0"/>
              <a:t>نبذة  تاريخية : 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10154"/>
            <a:ext cx="8791575" cy="3147646"/>
          </a:xfrm>
        </p:spPr>
        <p:txBody>
          <a:bodyPr>
            <a:normAutofit/>
          </a:bodyPr>
          <a:lstStyle/>
          <a:p>
            <a:pPr algn="r"/>
            <a:r>
              <a:rPr lang="ar-SA" sz="2800" dirty="0">
                <a:solidFill>
                  <a:schemeClr val="tx1"/>
                </a:solidFill>
              </a:rPr>
              <a:t>تم إصدار النسخة التجريبية الأولى من </a:t>
            </a:r>
            <a:r>
              <a:rPr lang="en-US" sz="2800" dirty="0">
                <a:solidFill>
                  <a:schemeClr val="tx1"/>
                </a:solidFill>
              </a:rPr>
              <a:t>Laravel </a:t>
            </a:r>
            <a:r>
              <a:rPr lang="ar-SA" sz="2800" dirty="0">
                <a:solidFill>
                  <a:schemeClr val="tx1"/>
                </a:solidFill>
              </a:rPr>
              <a:t>في 9 حزيران (يونيو) 2011 ، وبعد إصدار النسخة التجريبية ،</a:t>
            </a:r>
          </a:p>
          <a:p>
            <a:pPr algn="r"/>
            <a:r>
              <a:rPr lang="ar-SA" sz="2800" dirty="0">
                <a:solidFill>
                  <a:schemeClr val="tx1"/>
                </a:solidFill>
              </a:rPr>
              <a:t> تم إطلاق </a:t>
            </a:r>
            <a:r>
              <a:rPr lang="en-US" sz="2800" dirty="0">
                <a:solidFill>
                  <a:schemeClr val="tx1"/>
                </a:solidFill>
              </a:rPr>
              <a:t>Laravel 1 </a:t>
            </a:r>
            <a:r>
              <a:rPr lang="ar-SA" sz="2800" dirty="0">
                <a:solidFill>
                  <a:schemeClr val="tx1"/>
                </a:solidFill>
              </a:rPr>
              <a:t>في غضون شهر واحد. يحتوي </a:t>
            </a:r>
            <a:r>
              <a:rPr lang="en-US" sz="2800" dirty="0">
                <a:solidFill>
                  <a:schemeClr val="tx1"/>
                </a:solidFill>
              </a:rPr>
              <a:t>Laravel 1 </a:t>
            </a:r>
            <a:r>
              <a:rPr lang="ar-SA" sz="2800" dirty="0">
                <a:solidFill>
                  <a:schemeClr val="tx1"/>
                </a:solidFill>
              </a:rPr>
              <a:t>على بعض الميزات المضمنة مثل المصادقة </a:t>
            </a:r>
          </a:p>
          <a:p>
            <a:pPr algn="r"/>
            <a:r>
              <a:rPr lang="ar-SA" sz="2800" dirty="0">
                <a:solidFill>
                  <a:schemeClr val="tx1"/>
                </a:solidFill>
              </a:rPr>
              <a:t> والترجمة ، والنماذج والعلاقات ، وآلية التوجيه البسيطة ، والتخزين المؤقت </a:t>
            </a:r>
          </a:p>
          <a:p>
            <a:pPr algn="r"/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48015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982" y="661183"/>
            <a:ext cx="8454683" cy="505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ar-SA" dirty="0"/>
          </a:p>
          <a:p>
            <a:pPr algn="r"/>
            <a:endParaRPr lang="ar-SA" dirty="0"/>
          </a:p>
          <a:p>
            <a:pPr algn="r"/>
            <a:endParaRPr lang="ar-S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18" y="1536119"/>
            <a:ext cx="5712447" cy="76206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1410" y="1111349"/>
            <a:ext cx="9904459" cy="4679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sz="2800" dirty="0" smtClean="0"/>
              <a:t>  يزيل </a:t>
            </a:r>
            <a:r>
              <a:rPr lang="en-US" sz="2800" dirty="0"/>
              <a:t>Laravel 2 </a:t>
            </a:r>
            <a:r>
              <a:rPr lang="ar-SA" sz="2800" dirty="0"/>
              <a:t>المشكلات التي أثيرت في </a:t>
            </a:r>
            <a:r>
              <a:rPr lang="en-US" sz="2800" dirty="0"/>
              <a:t>Laravel 1 ، </a:t>
            </a:r>
            <a:r>
              <a:rPr lang="ar-SA" sz="2800" dirty="0"/>
              <a:t>ويتبع </a:t>
            </a:r>
            <a:r>
              <a:rPr lang="en-US" sz="2800" dirty="0"/>
              <a:t>Laravel 2 </a:t>
            </a:r>
            <a:r>
              <a:rPr lang="ar-SA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  بنية </a:t>
            </a:r>
            <a:r>
              <a:rPr lang="en-US" sz="2800" dirty="0" smtClean="0"/>
              <a:t>MVC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ar-SA" sz="2800" dirty="0" smtClean="0"/>
              <a:t> يمكن </a:t>
            </a:r>
            <a:r>
              <a:rPr lang="ar-SA" sz="2800" dirty="0"/>
              <a:t>اعتبار </a:t>
            </a:r>
            <a:r>
              <a:rPr lang="en-US" sz="2800" dirty="0"/>
              <a:t>Laravel 2 </a:t>
            </a:r>
            <a:r>
              <a:rPr lang="ar-SA" sz="2800" dirty="0"/>
              <a:t>إطار عمل </a:t>
            </a:r>
            <a:r>
              <a:rPr lang="en-US" sz="2800" dirty="0" smtClean="0"/>
              <a:t> MVC </a:t>
            </a:r>
            <a:r>
              <a:rPr lang="ar-SA" sz="2800" dirty="0"/>
              <a:t>حقيقي. في سبتمبر 2011</a:t>
            </a:r>
          </a:p>
        </p:txBody>
      </p:sp>
    </p:spTree>
    <p:extLst>
      <p:ext uri="{BB962C8B-B14F-4D97-AF65-F5344CB8AC3E}">
        <p14:creationId xmlns:p14="http://schemas.microsoft.com/office/powerpoint/2010/main" val="72097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02260" y="196949"/>
            <a:ext cx="9904459" cy="5059678"/>
          </a:xfrm>
        </p:spPr>
        <p:txBody>
          <a:bodyPr>
            <a:normAutofit/>
          </a:bodyPr>
          <a:lstStyle/>
          <a:p>
            <a:endParaRPr lang="ar-SA" sz="2800" dirty="0"/>
          </a:p>
          <a:p>
            <a:pPr>
              <a:lnSpc>
                <a:spcPct val="150000"/>
              </a:lnSpc>
            </a:pPr>
            <a:r>
              <a:rPr lang="ar-SA" sz="2800" dirty="0"/>
              <a:t>تم إطلاق إصدار </a:t>
            </a:r>
            <a:r>
              <a:rPr lang="en-US" sz="2800" dirty="0"/>
              <a:t>Laravel 3 </a:t>
            </a:r>
            <a:r>
              <a:rPr lang="ar-SA" sz="2800" dirty="0"/>
              <a:t>في 22 فبراير 2012. يتضمن إصدار هذا الإصدار بعض الميزات الأساسية مثل تكامل اختبار الوحدة 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وواجهة </a:t>
            </a:r>
            <a:r>
              <a:rPr lang="ar-SA" sz="2800" dirty="0"/>
              <a:t>سطر أوامر </a:t>
            </a:r>
            <a:r>
              <a:rPr lang="en-US" sz="2800" dirty="0"/>
              <a:t>Artisan ، </a:t>
            </a:r>
            <a:r>
              <a:rPr lang="ar-SA" sz="2800" dirty="0"/>
              <a:t>وترحيل قاعدة البيانات 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والأحداث </a:t>
            </a:r>
            <a:r>
              <a:rPr lang="ar-SA" sz="2800" dirty="0"/>
              <a:t>، وبرامج تشغيل الجلسات ، وبرامج تشغيل قواعد البيانات </a:t>
            </a:r>
          </a:p>
        </p:txBody>
      </p:sp>
    </p:spTree>
    <p:extLst>
      <p:ext uri="{BB962C8B-B14F-4D97-AF65-F5344CB8AC3E}">
        <p14:creationId xmlns:p14="http://schemas.microsoft.com/office/powerpoint/2010/main" val="17060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sz="half" idx="2"/>
          </p:nvPr>
        </p:nvSpPr>
        <p:spPr>
          <a:xfrm>
            <a:off x="972601" y="308928"/>
            <a:ext cx="9904412" cy="5116512"/>
          </a:xfrm>
        </p:spPr>
        <p:txBody>
          <a:bodyPr>
            <a:normAutofit/>
          </a:bodyPr>
          <a:lstStyle/>
          <a:p>
            <a:endParaRPr lang="ar-SA" sz="2800" dirty="0"/>
          </a:p>
          <a:p>
            <a:r>
              <a:rPr lang="ar-SA" sz="2800" dirty="0"/>
              <a:t>وأصبحت </a:t>
            </a:r>
            <a:r>
              <a:rPr lang="en-US" sz="2800" dirty="0" smtClean="0"/>
              <a:t> laravel</a:t>
            </a:r>
            <a:r>
              <a:rPr lang="ar-SA" sz="2800" dirty="0" smtClean="0"/>
              <a:t>من </a:t>
            </a:r>
            <a:r>
              <a:rPr lang="ar-SA" sz="2800" dirty="0"/>
              <a:t>أحد أشهر أُطر العمل المعمولة</a:t>
            </a:r>
          </a:p>
          <a:p>
            <a:r>
              <a:rPr lang="ar-SA" sz="2800" dirty="0"/>
              <a:t> </a:t>
            </a:r>
            <a:r>
              <a:rPr lang="en-US" sz="2800" dirty="0" smtClean="0"/>
              <a:t> php </a:t>
            </a:r>
            <a:r>
              <a:rPr lang="ar-SA" sz="2800" dirty="0"/>
              <a:t>وذلك وفقاً لإحصاء تم عمله من قبل المطورون، وفي اغسطس 2014م أصبحت </a:t>
            </a:r>
            <a:r>
              <a:rPr lang="en-US" sz="2800" dirty="0" smtClean="0"/>
              <a:t>laravel</a:t>
            </a:r>
            <a:r>
              <a:rPr lang="ar-SA" sz="2800" dirty="0" smtClean="0"/>
              <a:t> </a:t>
            </a:r>
            <a:r>
              <a:rPr lang="ar-SA" sz="2800" dirty="0"/>
              <a:t>أكثر </a:t>
            </a:r>
          </a:p>
          <a:p>
            <a:r>
              <a:rPr lang="ar-SA" sz="2800" dirty="0"/>
              <a:t>إطار عمل مشاهدةً مبني على لغة </a:t>
            </a:r>
            <a:r>
              <a:rPr lang="en-US" sz="2800" dirty="0" smtClean="0"/>
              <a:t> php </a:t>
            </a:r>
            <a:r>
              <a:rPr lang="ar-SA" sz="2800" dirty="0"/>
              <a:t>في موقع </a:t>
            </a:r>
            <a:r>
              <a:rPr lang="en-US" sz="2800" dirty="0" smtClean="0"/>
              <a:t>github</a:t>
            </a:r>
            <a:endParaRPr lang="en-US" sz="2800" dirty="0"/>
          </a:p>
          <a:p>
            <a:r>
              <a:rPr lang="ar-SA" sz="2800" dirty="0"/>
              <a:t>واخر اصدار من </a:t>
            </a:r>
            <a:r>
              <a:rPr lang="en-US" sz="2800" dirty="0"/>
              <a:t>laravel </a:t>
            </a:r>
            <a:r>
              <a:rPr lang="ar-SA" sz="2800" dirty="0" smtClean="0"/>
              <a:t> كان </a:t>
            </a:r>
            <a:r>
              <a:rPr lang="ar-SA" sz="2800" dirty="0"/>
              <a:t>الاصدار التاسع بتاريخ </a:t>
            </a:r>
            <a:r>
              <a:rPr lang="en-US" sz="2800" dirty="0"/>
              <a:t>February 8, 2022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75692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53440"/>
          </a:xfrm>
        </p:spPr>
        <p:txBody>
          <a:bodyPr/>
          <a:lstStyle/>
          <a:p>
            <a:pPr algn="r"/>
            <a:r>
              <a:rPr lang="ar-SA" dirty="0"/>
              <a:t>فوائد </a:t>
            </a:r>
            <a:r>
              <a:rPr lang="en-US" i="1" u="sng" dirty="0"/>
              <a:t>laravel</a:t>
            </a:r>
            <a:endParaRPr lang="ar-SA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1463041"/>
            <a:ext cx="9904459" cy="4328158"/>
          </a:xfrm>
        </p:spPr>
        <p:txBody>
          <a:bodyPr>
            <a:noAutofit/>
          </a:bodyPr>
          <a:lstStyle/>
          <a:p>
            <a:endParaRPr lang="ar-SA" sz="2800" dirty="0"/>
          </a:p>
          <a:p>
            <a:r>
              <a:rPr lang="ar-SA" sz="2800" dirty="0"/>
              <a:t>1_تقليل التعقيدات : من خلال تنظيم الكود و عزل المجلدات عن بعضها </a:t>
            </a:r>
          </a:p>
          <a:p>
            <a:r>
              <a:rPr lang="ar-SA" sz="2800" dirty="0"/>
              <a:t>2_سهولة الاختبار واكتشاف الاخطاء : تصميم اطار العمل من قبل المطورين الاصليين واضعين فى الاعتبار اظهار المشاكل</a:t>
            </a:r>
          </a:p>
          <a:p>
            <a:r>
              <a:rPr lang="ar-SA" sz="2800" dirty="0"/>
              <a:t>3_سهولة فهم كود شخص اخر : المعايير الثابتة فى كتابة الكود </a:t>
            </a:r>
            <a:r>
              <a:rPr lang="ar-SA" sz="2800" dirty="0" err="1"/>
              <a:t>والتى</a:t>
            </a:r>
            <a:r>
              <a:rPr lang="ar-SA" sz="2800" dirty="0"/>
              <a:t> يستخدمها الجميع فى كتابة مشروعتهم</a:t>
            </a:r>
          </a:p>
          <a:p>
            <a:r>
              <a:rPr lang="ar-SA" sz="2800" dirty="0"/>
              <a:t>4_القابلية للتوسع :تسمح اطر العمل للمطور بسهولة اضافة الميزات للمشروع عند الحاجة</a:t>
            </a:r>
          </a:p>
        </p:txBody>
      </p:sp>
    </p:spTree>
    <p:extLst>
      <p:ext uri="{BB962C8B-B14F-4D97-AF65-F5344CB8AC3E}">
        <p14:creationId xmlns:p14="http://schemas.microsoft.com/office/powerpoint/2010/main" val="641639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769034"/>
          </a:xfrm>
        </p:spPr>
        <p:txBody>
          <a:bodyPr/>
          <a:lstStyle/>
          <a:p>
            <a:pPr algn="r"/>
            <a:r>
              <a:rPr lang="ar-SA" sz="4000" dirty="0" smtClean="0"/>
              <a:t>ميزات</a:t>
            </a:r>
            <a:r>
              <a:rPr lang="ar-SA" dirty="0" smtClean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laravel</a:t>
            </a:r>
            <a:endParaRPr lang="ar-SA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1378635"/>
            <a:ext cx="9904459" cy="4412564"/>
          </a:xfrm>
        </p:spPr>
        <p:txBody>
          <a:bodyPr>
            <a:normAutofit fontScale="85000" lnSpcReduction="10000"/>
          </a:bodyPr>
          <a:lstStyle/>
          <a:p>
            <a:endParaRPr lang="ar-SA" sz="2800" dirty="0"/>
          </a:p>
          <a:p>
            <a:r>
              <a:rPr lang="ar-SA" sz="2800" dirty="0"/>
              <a:t>1_واسع الانتشار : اطار عمل </a:t>
            </a:r>
            <a:r>
              <a:rPr lang="ar-SA" sz="2800" dirty="0" err="1"/>
              <a:t>لارافل</a:t>
            </a:r>
            <a:r>
              <a:rPr lang="ar-SA" sz="2800" dirty="0"/>
              <a:t> </a:t>
            </a:r>
            <a:r>
              <a:rPr lang="en-US" sz="2800" dirty="0"/>
              <a:t>Laravel </a:t>
            </a:r>
            <a:r>
              <a:rPr lang="ar-SA" sz="2800" dirty="0"/>
              <a:t>هو أكثر اطر عمل </a:t>
            </a:r>
            <a:r>
              <a:rPr lang="en-US" sz="2800" dirty="0"/>
              <a:t>php </a:t>
            </a:r>
            <a:r>
              <a:rPr lang="ar-SA" sz="2800" dirty="0"/>
              <a:t>انتشاراً</a:t>
            </a:r>
          </a:p>
          <a:p>
            <a:r>
              <a:rPr lang="ar-SA" sz="2800" dirty="0"/>
              <a:t>2_السهولة : كمعظم أطر العمل التي تعتمد بنية </a:t>
            </a:r>
            <a:r>
              <a:rPr lang="en-US" sz="2800" dirty="0"/>
              <a:t>MVC </a:t>
            </a:r>
            <a:r>
              <a:rPr lang="ar-SA" sz="2800" dirty="0"/>
              <a:t>والتي تعتبر الانسب لأغلب مطورين الويب</a:t>
            </a:r>
          </a:p>
          <a:p>
            <a:r>
              <a:rPr lang="ar-SA" sz="2800" dirty="0"/>
              <a:t>3_الأمان العالي</a:t>
            </a:r>
          </a:p>
          <a:p>
            <a:r>
              <a:rPr lang="ar-SA" sz="2800" dirty="0"/>
              <a:t>4_توثيق سهل واضح : التوثيق المقدم من موقع </a:t>
            </a:r>
            <a:r>
              <a:rPr lang="ar-SA" sz="2800" dirty="0" err="1"/>
              <a:t>لارافل</a:t>
            </a:r>
            <a:r>
              <a:rPr lang="ar-SA" sz="2800" dirty="0"/>
              <a:t> سهل الفهم</a:t>
            </a:r>
          </a:p>
          <a:p>
            <a:r>
              <a:rPr lang="ar-SA" sz="2800" dirty="0"/>
              <a:t>5_ اضافات كثيرة : يمكنك إضافة ميزات كثيرة إلى </a:t>
            </a:r>
            <a:r>
              <a:rPr lang="ar-SA" sz="2800" dirty="0" err="1"/>
              <a:t>لارافل</a:t>
            </a:r>
            <a:r>
              <a:rPr lang="ar-SA" sz="2800" dirty="0"/>
              <a:t> عبر الاضافات الموجودة بشكل مجاني في الانترنت</a:t>
            </a:r>
          </a:p>
          <a:p>
            <a:r>
              <a:rPr lang="ar-SA" sz="2800" dirty="0"/>
              <a:t>6_ استخدام محرك القوالب </a:t>
            </a:r>
            <a:r>
              <a:rPr lang="en-US" sz="2800" dirty="0"/>
              <a:t>Blade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5928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658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Tw Cen MT</vt:lpstr>
      <vt:lpstr>Circuit</vt:lpstr>
      <vt:lpstr>PowerPoint Presentation</vt:lpstr>
      <vt:lpstr>مقدمة :</vt:lpstr>
      <vt:lpstr>تعريف :</vt:lpstr>
      <vt:lpstr>نبذة  تاريخية : </vt:lpstr>
      <vt:lpstr>PowerPoint Presentation</vt:lpstr>
      <vt:lpstr>PowerPoint Presentation</vt:lpstr>
      <vt:lpstr>PowerPoint Presentation</vt:lpstr>
      <vt:lpstr>فوائد laravel</vt:lpstr>
      <vt:lpstr>ميزات  laravel</vt:lpstr>
      <vt:lpstr>المفاهيم المستخدمة : </vt:lpstr>
      <vt:lpstr>إيجابيات  :laravel</vt:lpstr>
      <vt:lpstr>سلبيات laravel :</vt:lpstr>
      <vt:lpstr>PowerPoint Presentation</vt:lpstr>
      <vt:lpstr>طريقة التثبيت : </vt:lpstr>
      <vt:lpstr>PowerPoint Presentation</vt:lpstr>
      <vt:lpstr> 2_ نقوم بتحميل برنامج vscode  من الموقع الرسمي : https://code.visualstudio.com/download</vt:lpstr>
      <vt:lpstr>PowerPoint Presentation</vt:lpstr>
      <vt:lpstr>PowerPoint Presentation</vt:lpstr>
      <vt:lpstr>PowerPoint Presentation</vt:lpstr>
      <vt:lpstr> 4_ نقوم بتشغيل برنامج xampp </vt:lpstr>
      <vt:lpstr> _ 5 نفتح ال cmd على مسار htdocs </vt:lpstr>
      <vt:lpstr>PowerPoint Presentation</vt:lpstr>
      <vt:lpstr>7_ندخل الى المشروع بال cmd ونكتب php artisan serve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Fattouh</dc:creator>
  <cp:lastModifiedBy>Maher Fattouh</cp:lastModifiedBy>
  <cp:revision>27</cp:revision>
  <dcterms:created xsi:type="dcterms:W3CDTF">2022-05-19T20:45:07Z</dcterms:created>
  <dcterms:modified xsi:type="dcterms:W3CDTF">2022-05-20T07:19:18Z</dcterms:modified>
</cp:coreProperties>
</file>