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A78E7-20CB-4D73-92A0-64CAB6A9AAD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BE3C35-971B-4A69-B029-C47AB7BAAFBE}">
      <dgm:prSet/>
      <dgm:spPr/>
      <dgm:t>
        <a:bodyPr/>
        <a:lstStyle/>
        <a:p>
          <a:r>
            <a:rPr lang="en-US" baseline="0"/>
            <a:t>Get insights about the data and the trends on it to apply it to Bellabeat customers </a:t>
          </a:r>
          <a:endParaRPr lang="en-US"/>
        </a:p>
      </dgm:t>
    </dgm:pt>
    <dgm:pt modelId="{F11182A3-2654-47B6-A7EC-11155994DA2A}" type="parTrans" cxnId="{8EF34038-99BD-4D43-B387-6C592D9A1A65}">
      <dgm:prSet/>
      <dgm:spPr/>
      <dgm:t>
        <a:bodyPr/>
        <a:lstStyle/>
        <a:p>
          <a:endParaRPr lang="en-US"/>
        </a:p>
      </dgm:t>
    </dgm:pt>
    <dgm:pt modelId="{A5B870CD-6511-44C3-9796-A7DD5F7F3E95}" type="sibTrans" cxnId="{8EF34038-99BD-4D43-B387-6C592D9A1A6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2EB8D35-87D6-4F4E-B4C2-C8DD6673099C}">
      <dgm:prSet/>
      <dgm:spPr/>
      <dgm:t>
        <a:bodyPr/>
        <a:lstStyle/>
        <a:p>
          <a:r>
            <a:rPr lang="en-US" baseline="0"/>
            <a:t>Use the trends to improve the products and use this features to influence Bellabeat marketing strategy</a:t>
          </a:r>
          <a:endParaRPr lang="en-US"/>
        </a:p>
      </dgm:t>
    </dgm:pt>
    <dgm:pt modelId="{B10129C1-6DB8-4928-8F2F-5814112CC198}" type="parTrans" cxnId="{01ED94F5-1DCA-42EC-928C-2F2878213458}">
      <dgm:prSet/>
      <dgm:spPr/>
      <dgm:t>
        <a:bodyPr/>
        <a:lstStyle/>
        <a:p>
          <a:endParaRPr lang="en-US"/>
        </a:p>
      </dgm:t>
    </dgm:pt>
    <dgm:pt modelId="{4FFC74D4-EDAC-4661-A63A-55A04580F007}" type="sibTrans" cxnId="{01ED94F5-1DCA-42EC-928C-2F287821345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0D79D4C-83F8-41F0-ACF7-21E9059C1372}" type="pres">
      <dgm:prSet presAssocID="{572A78E7-20CB-4D73-92A0-64CAB6A9AAD5}" presName="Name0" presStyleCnt="0">
        <dgm:presLayoutVars>
          <dgm:animLvl val="lvl"/>
          <dgm:resizeHandles val="exact"/>
        </dgm:presLayoutVars>
      </dgm:prSet>
      <dgm:spPr/>
    </dgm:pt>
    <dgm:pt modelId="{A4DAE7FB-0BC4-4DEC-8CE8-0513C3845247}" type="pres">
      <dgm:prSet presAssocID="{ECBE3C35-971B-4A69-B029-C47AB7BAAFBE}" presName="compositeNode" presStyleCnt="0">
        <dgm:presLayoutVars>
          <dgm:bulletEnabled val="1"/>
        </dgm:presLayoutVars>
      </dgm:prSet>
      <dgm:spPr/>
    </dgm:pt>
    <dgm:pt modelId="{90258F91-E7F6-446E-809D-489A2D992BF1}" type="pres">
      <dgm:prSet presAssocID="{ECBE3C35-971B-4A69-B029-C47AB7BAAFBE}" presName="bgRect" presStyleLbl="bgAccFollowNode1" presStyleIdx="0" presStyleCnt="2"/>
      <dgm:spPr/>
    </dgm:pt>
    <dgm:pt modelId="{C1BDCC3E-3B07-4724-9C7A-214B6B8C0FC6}" type="pres">
      <dgm:prSet presAssocID="{A5B870CD-6511-44C3-9796-A7DD5F7F3E95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149F69F-F289-4DB7-9178-C37812282DF6}" type="pres">
      <dgm:prSet presAssocID="{ECBE3C35-971B-4A69-B029-C47AB7BAAFBE}" presName="bottomLine" presStyleLbl="alignNode1" presStyleIdx="1" presStyleCnt="4">
        <dgm:presLayoutVars/>
      </dgm:prSet>
      <dgm:spPr/>
    </dgm:pt>
    <dgm:pt modelId="{40C1F5FB-17DB-4D1E-9CD0-B29D318E2740}" type="pres">
      <dgm:prSet presAssocID="{ECBE3C35-971B-4A69-B029-C47AB7BAAFBE}" presName="nodeText" presStyleLbl="bgAccFollowNode1" presStyleIdx="0" presStyleCnt="2">
        <dgm:presLayoutVars>
          <dgm:bulletEnabled val="1"/>
        </dgm:presLayoutVars>
      </dgm:prSet>
      <dgm:spPr/>
    </dgm:pt>
    <dgm:pt modelId="{D43CE648-06DB-4B8E-BC62-EADF4C6A39E1}" type="pres">
      <dgm:prSet presAssocID="{A5B870CD-6511-44C3-9796-A7DD5F7F3E95}" presName="sibTrans" presStyleCnt="0"/>
      <dgm:spPr/>
    </dgm:pt>
    <dgm:pt modelId="{9A356EB4-15E6-4D06-A473-3BBFDAC78FC2}" type="pres">
      <dgm:prSet presAssocID="{82EB8D35-87D6-4F4E-B4C2-C8DD6673099C}" presName="compositeNode" presStyleCnt="0">
        <dgm:presLayoutVars>
          <dgm:bulletEnabled val="1"/>
        </dgm:presLayoutVars>
      </dgm:prSet>
      <dgm:spPr/>
    </dgm:pt>
    <dgm:pt modelId="{3E647C82-9734-4989-9815-275759855A93}" type="pres">
      <dgm:prSet presAssocID="{82EB8D35-87D6-4F4E-B4C2-C8DD6673099C}" presName="bgRect" presStyleLbl="bgAccFollowNode1" presStyleIdx="1" presStyleCnt="2"/>
      <dgm:spPr/>
    </dgm:pt>
    <dgm:pt modelId="{AD313692-F346-47B8-A696-B18BD44A8F57}" type="pres">
      <dgm:prSet presAssocID="{4FFC74D4-EDAC-4661-A63A-55A04580F00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15F6A9B-817B-44E8-8B28-05A07E39DE11}" type="pres">
      <dgm:prSet presAssocID="{82EB8D35-87D6-4F4E-B4C2-C8DD6673099C}" presName="bottomLine" presStyleLbl="alignNode1" presStyleIdx="3" presStyleCnt="4">
        <dgm:presLayoutVars/>
      </dgm:prSet>
      <dgm:spPr/>
    </dgm:pt>
    <dgm:pt modelId="{A52B53A2-D7F0-4E7D-A3DB-EA1FB3D68952}" type="pres">
      <dgm:prSet presAssocID="{82EB8D35-87D6-4F4E-B4C2-C8DD6673099C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67EBB26-5775-4B17-8D48-4ADF50B22ECD}" type="presOf" srcId="{82EB8D35-87D6-4F4E-B4C2-C8DD6673099C}" destId="{A52B53A2-D7F0-4E7D-A3DB-EA1FB3D68952}" srcOrd="1" destOrd="0" presId="urn:microsoft.com/office/officeart/2016/7/layout/BasicLinearProcessNumbered"/>
    <dgm:cxn modelId="{DC4F6A27-0ACF-411E-B633-DA947E719A3F}" type="presOf" srcId="{4FFC74D4-EDAC-4661-A63A-55A04580F007}" destId="{AD313692-F346-47B8-A696-B18BD44A8F57}" srcOrd="0" destOrd="0" presId="urn:microsoft.com/office/officeart/2016/7/layout/BasicLinearProcessNumbered"/>
    <dgm:cxn modelId="{07D68132-D48E-4C27-934F-3AC6EAE1CE8C}" type="presOf" srcId="{572A78E7-20CB-4D73-92A0-64CAB6A9AAD5}" destId="{D0D79D4C-83F8-41F0-ACF7-21E9059C1372}" srcOrd="0" destOrd="0" presId="urn:microsoft.com/office/officeart/2016/7/layout/BasicLinearProcessNumbered"/>
    <dgm:cxn modelId="{8EF34038-99BD-4D43-B387-6C592D9A1A65}" srcId="{572A78E7-20CB-4D73-92A0-64CAB6A9AAD5}" destId="{ECBE3C35-971B-4A69-B029-C47AB7BAAFBE}" srcOrd="0" destOrd="0" parTransId="{F11182A3-2654-47B6-A7EC-11155994DA2A}" sibTransId="{A5B870CD-6511-44C3-9796-A7DD5F7F3E95}"/>
    <dgm:cxn modelId="{18751F3B-0200-4837-B822-593163E0852D}" type="presOf" srcId="{A5B870CD-6511-44C3-9796-A7DD5F7F3E95}" destId="{C1BDCC3E-3B07-4724-9C7A-214B6B8C0FC6}" srcOrd="0" destOrd="0" presId="urn:microsoft.com/office/officeart/2016/7/layout/BasicLinearProcessNumbered"/>
    <dgm:cxn modelId="{322EFE3D-36AD-4970-A9E8-F3E2CA56650C}" type="presOf" srcId="{ECBE3C35-971B-4A69-B029-C47AB7BAAFBE}" destId="{90258F91-E7F6-446E-809D-489A2D992BF1}" srcOrd="0" destOrd="0" presId="urn:microsoft.com/office/officeart/2016/7/layout/BasicLinearProcessNumbered"/>
    <dgm:cxn modelId="{D4DDAEB5-6A98-4A85-ADE2-387CF5579AAE}" type="presOf" srcId="{ECBE3C35-971B-4A69-B029-C47AB7BAAFBE}" destId="{40C1F5FB-17DB-4D1E-9CD0-B29D318E2740}" srcOrd="1" destOrd="0" presId="urn:microsoft.com/office/officeart/2016/7/layout/BasicLinearProcessNumbered"/>
    <dgm:cxn modelId="{ADE1B1F1-0873-4933-AA5B-9D53947EC99C}" type="presOf" srcId="{82EB8D35-87D6-4F4E-B4C2-C8DD6673099C}" destId="{3E647C82-9734-4989-9815-275759855A93}" srcOrd="0" destOrd="0" presId="urn:microsoft.com/office/officeart/2016/7/layout/BasicLinearProcessNumbered"/>
    <dgm:cxn modelId="{01ED94F5-1DCA-42EC-928C-2F2878213458}" srcId="{572A78E7-20CB-4D73-92A0-64CAB6A9AAD5}" destId="{82EB8D35-87D6-4F4E-B4C2-C8DD6673099C}" srcOrd="1" destOrd="0" parTransId="{B10129C1-6DB8-4928-8F2F-5814112CC198}" sibTransId="{4FFC74D4-EDAC-4661-A63A-55A04580F007}"/>
    <dgm:cxn modelId="{BDD8C7B9-DDE6-40A4-9D6E-40E0FDDF8B13}" type="presParOf" srcId="{D0D79D4C-83F8-41F0-ACF7-21E9059C1372}" destId="{A4DAE7FB-0BC4-4DEC-8CE8-0513C3845247}" srcOrd="0" destOrd="0" presId="urn:microsoft.com/office/officeart/2016/7/layout/BasicLinearProcessNumbered"/>
    <dgm:cxn modelId="{0B289804-FDB3-4A6A-A46B-D8AE54CEE457}" type="presParOf" srcId="{A4DAE7FB-0BC4-4DEC-8CE8-0513C3845247}" destId="{90258F91-E7F6-446E-809D-489A2D992BF1}" srcOrd="0" destOrd="0" presId="urn:microsoft.com/office/officeart/2016/7/layout/BasicLinearProcessNumbered"/>
    <dgm:cxn modelId="{A45E40FB-BDBF-4DA1-B38A-2E6FC4B6C4F1}" type="presParOf" srcId="{A4DAE7FB-0BC4-4DEC-8CE8-0513C3845247}" destId="{C1BDCC3E-3B07-4724-9C7A-214B6B8C0FC6}" srcOrd="1" destOrd="0" presId="urn:microsoft.com/office/officeart/2016/7/layout/BasicLinearProcessNumbered"/>
    <dgm:cxn modelId="{2E37792B-642B-4748-A418-4E43C03C59D4}" type="presParOf" srcId="{A4DAE7FB-0BC4-4DEC-8CE8-0513C3845247}" destId="{A149F69F-F289-4DB7-9178-C37812282DF6}" srcOrd="2" destOrd="0" presId="urn:microsoft.com/office/officeart/2016/7/layout/BasicLinearProcessNumbered"/>
    <dgm:cxn modelId="{C2C20A1D-B96C-4859-96BB-F935D392067E}" type="presParOf" srcId="{A4DAE7FB-0BC4-4DEC-8CE8-0513C3845247}" destId="{40C1F5FB-17DB-4D1E-9CD0-B29D318E2740}" srcOrd="3" destOrd="0" presId="urn:microsoft.com/office/officeart/2016/7/layout/BasicLinearProcessNumbered"/>
    <dgm:cxn modelId="{D309FAB6-2000-44B1-9591-1AC089C274D9}" type="presParOf" srcId="{D0D79D4C-83F8-41F0-ACF7-21E9059C1372}" destId="{D43CE648-06DB-4B8E-BC62-EADF4C6A39E1}" srcOrd="1" destOrd="0" presId="urn:microsoft.com/office/officeart/2016/7/layout/BasicLinearProcessNumbered"/>
    <dgm:cxn modelId="{6C87226E-8247-4C3E-A58C-0C6D817E5005}" type="presParOf" srcId="{D0D79D4C-83F8-41F0-ACF7-21E9059C1372}" destId="{9A356EB4-15E6-4D06-A473-3BBFDAC78FC2}" srcOrd="2" destOrd="0" presId="urn:microsoft.com/office/officeart/2016/7/layout/BasicLinearProcessNumbered"/>
    <dgm:cxn modelId="{C09DAA7C-FAAF-45D7-9D57-A9D15179755E}" type="presParOf" srcId="{9A356EB4-15E6-4D06-A473-3BBFDAC78FC2}" destId="{3E647C82-9734-4989-9815-275759855A93}" srcOrd="0" destOrd="0" presId="urn:microsoft.com/office/officeart/2016/7/layout/BasicLinearProcessNumbered"/>
    <dgm:cxn modelId="{DBA0199F-04A3-406B-BCBB-D07CBA6369A6}" type="presParOf" srcId="{9A356EB4-15E6-4D06-A473-3BBFDAC78FC2}" destId="{AD313692-F346-47B8-A696-B18BD44A8F57}" srcOrd="1" destOrd="0" presId="urn:microsoft.com/office/officeart/2016/7/layout/BasicLinearProcessNumbered"/>
    <dgm:cxn modelId="{843144EF-9928-493D-8C81-BFDA2B74EA93}" type="presParOf" srcId="{9A356EB4-15E6-4D06-A473-3BBFDAC78FC2}" destId="{115F6A9B-817B-44E8-8B28-05A07E39DE11}" srcOrd="2" destOrd="0" presId="urn:microsoft.com/office/officeart/2016/7/layout/BasicLinearProcessNumbered"/>
    <dgm:cxn modelId="{827D76B8-3EA2-4C27-B169-9E54E802E1C9}" type="presParOf" srcId="{9A356EB4-15E6-4D06-A473-3BBFDAC78FC2}" destId="{A52B53A2-D7F0-4E7D-A3DB-EA1FB3D6895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58F91-E7F6-446E-809D-489A2D992BF1}">
      <dsp:nvSpPr>
        <dsp:cNvPr id="0" name=""/>
        <dsp:cNvSpPr/>
      </dsp:nvSpPr>
      <dsp:spPr>
        <a:xfrm>
          <a:off x="1197" y="0"/>
          <a:ext cx="4670645" cy="44291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42" tIns="330200" rIns="3641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Get insights about the data and the trends on it to apply it to Bellabeat customers </a:t>
          </a:r>
          <a:endParaRPr lang="en-US" sz="2600" kern="1200"/>
        </a:p>
      </dsp:txBody>
      <dsp:txXfrm>
        <a:off x="1197" y="1683067"/>
        <a:ext cx="4670645" cy="2657475"/>
      </dsp:txXfrm>
    </dsp:sp>
    <dsp:sp modelId="{C1BDCC3E-3B07-4724-9C7A-214B6B8C0FC6}">
      <dsp:nvSpPr>
        <dsp:cNvPr id="0" name=""/>
        <dsp:cNvSpPr/>
      </dsp:nvSpPr>
      <dsp:spPr>
        <a:xfrm>
          <a:off x="1672151" y="442912"/>
          <a:ext cx="1328737" cy="132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594" tIns="12700" rIns="1035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866740" y="637501"/>
        <a:ext cx="939559" cy="939559"/>
      </dsp:txXfrm>
    </dsp:sp>
    <dsp:sp modelId="{A149F69F-F289-4DB7-9178-C37812282DF6}">
      <dsp:nvSpPr>
        <dsp:cNvPr id="0" name=""/>
        <dsp:cNvSpPr/>
      </dsp:nvSpPr>
      <dsp:spPr>
        <a:xfrm>
          <a:off x="1197" y="4429053"/>
          <a:ext cx="467064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47C82-9734-4989-9815-275759855A93}">
      <dsp:nvSpPr>
        <dsp:cNvPr id="0" name=""/>
        <dsp:cNvSpPr/>
      </dsp:nvSpPr>
      <dsp:spPr>
        <a:xfrm>
          <a:off x="5138907" y="0"/>
          <a:ext cx="4670645" cy="442912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142" tIns="330200" rIns="3641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Use the trends to improve the products and use this features to influence Bellabeat marketing strategy</a:t>
          </a:r>
          <a:endParaRPr lang="en-US" sz="2600" kern="1200"/>
        </a:p>
      </dsp:txBody>
      <dsp:txXfrm>
        <a:off x="5138907" y="1683067"/>
        <a:ext cx="4670645" cy="2657475"/>
      </dsp:txXfrm>
    </dsp:sp>
    <dsp:sp modelId="{AD313692-F346-47B8-A696-B18BD44A8F57}">
      <dsp:nvSpPr>
        <dsp:cNvPr id="0" name=""/>
        <dsp:cNvSpPr/>
      </dsp:nvSpPr>
      <dsp:spPr>
        <a:xfrm>
          <a:off x="6809861" y="442912"/>
          <a:ext cx="1328737" cy="132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594" tIns="12700" rIns="1035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004450" y="637501"/>
        <a:ext cx="939559" cy="939559"/>
      </dsp:txXfrm>
    </dsp:sp>
    <dsp:sp modelId="{115F6A9B-817B-44E8-8B28-05A07E39DE11}">
      <dsp:nvSpPr>
        <dsp:cNvPr id="0" name=""/>
        <dsp:cNvSpPr/>
      </dsp:nvSpPr>
      <dsp:spPr>
        <a:xfrm>
          <a:off x="5138907" y="4429053"/>
          <a:ext cx="467064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79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0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28,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2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19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124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8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28,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38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99C17-D66B-0B2A-BA74-63D2F6E2D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760499" cy="2795160"/>
          </a:xfrm>
        </p:spPr>
        <p:txBody>
          <a:bodyPr>
            <a:normAutofit/>
          </a:bodyPr>
          <a:lstStyle/>
          <a:p>
            <a:r>
              <a:rPr lang="en-US"/>
              <a:t>Case Study google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DD3FD-A997-35DC-D684-8DBD87EE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994" y="4121253"/>
            <a:ext cx="3473327" cy="1136843"/>
          </a:xfrm>
        </p:spPr>
        <p:txBody>
          <a:bodyPr>
            <a:normAutofit/>
          </a:bodyPr>
          <a:lstStyle/>
          <a:p>
            <a:r>
              <a:rPr lang="en-US" sz="1900"/>
              <a:t>How can a wellness technology Company play it</a:t>
            </a:r>
          </a:p>
          <a:p>
            <a:r>
              <a:rPr lang="en-US" sz="1900"/>
              <a:t> smarts?</a:t>
            </a:r>
          </a:p>
          <a:p>
            <a:endParaRPr lang="en-US" sz="190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5AB89EF-ABBA-5944-A426-8F4C1D518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5617029" y="1803507"/>
            <a:ext cx="5857124" cy="3295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08A78-CFE9-FDD5-8509-8C6346A67515}"/>
              </a:ext>
            </a:extLst>
          </p:cNvPr>
          <p:cNvSpPr txBox="1"/>
          <p:nvPr/>
        </p:nvSpPr>
        <p:spPr>
          <a:xfrm>
            <a:off x="-10823" y="6400800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is public on Kaggle (</a:t>
            </a:r>
            <a:r>
              <a:rPr lang="en-US" dirty="0" err="1"/>
              <a:t>FitBit</a:t>
            </a:r>
            <a:r>
              <a:rPr lang="en-US" dirty="0"/>
              <a:t> Fitness Tracker Data)</a:t>
            </a:r>
          </a:p>
        </p:txBody>
      </p:sp>
    </p:spTree>
    <p:extLst>
      <p:ext uri="{BB962C8B-B14F-4D97-AF65-F5344CB8AC3E}">
        <p14:creationId xmlns:p14="http://schemas.microsoft.com/office/powerpoint/2010/main" val="10436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3C2B2-0F56-10C5-7C05-237E5B41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Aim of the analysis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84E039B-7C08-B218-4DC8-6D230F327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684949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52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7C0C-B9C2-DAB5-91F1-36E3888C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Sleep in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C611-4280-DF19-D22B-42D385B9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54" y="1705552"/>
            <a:ext cx="9810604" cy="4428753"/>
          </a:xfrm>
        </p:spPr>
        <p:txBody>
          <a:bodyPr/>
          <a:lstStyle/>
          <a:p>
            <a:r>
              <a:rPr lang="en-US" dirty="0"/>
              <a:t>Users spend around 40 minutes in bed without sleeping </a:t>
            </a:r>
          </a:p>
          <a:p>
            <a:r>
              <a:rPr lang="en-US" dirty="0"/>
              <a:t>There is no relation between Time spend in the bed without sleeping and The amount of calories they burned in the day</a:t>
            </a:r>
          </a:p>
        </p:txBody>
      </p:sp>
      <p:pic>
        <p:nvPicPr>
          <p:cNvPr id="5" name="Picture 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E6EF9B4-80F6-186E-3A7B-2F7641AAA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2540"/>
            <a:ext cx="5800356" cy="3031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7DAD68-FE13-2C97-73A2-7A70346979E1}"/>
              </a:ext>
            </a:extLst>
          </p:cNvPr>
          <p:cNvSpPr txBox="1"/>
          <p:nvPr/>
        </p:nvSpPr>
        <p:spPr>
          <a:xfrm>
            <a:off x="875754" y="4109046"/>
            <a:ext cx="4899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sleep reminder for the device to remind the</a:t>
            </a:r>
          </a:p>
          <a:p>
            <a:r>
              <a:rPr lang="en-US" dirty="0"/>
              <a:t>user to sleep after he gets in the bed </a:t>
            </a:r>
          </a:p>
        </p:txBody>
      </p:sp>
    </p:spTree>
    <p:extLst>
      <p:ext uri="{BB962C8B-B14F-4D97-AF65-F5344CB8AC3E}">
        <p14:creationId xmlns:p14="http://schemas.microsoft.com/office/powerpoint/2010/main" val="386222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52B0-335D-2352-9D06-788261EF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761" y="609601"/>
            <a:ext cx="6177722" cy="1216024"/>
          </a:xfrm>
        </p:spPr>
        <p:txBody>
          <a:bodyPr>
            <a:normAutofit/>
          </a:bodyPr>
          <a:lstStyle/>
          <a:p>
            <a:r>
              <a:rPr lang="en-US" dirty="0"/>
              <a:t>Some insights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FD6D7056-651B-2EB1-8788-CE8D9D688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247935"/>
            <a:ext cx="3561853" cy="4548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F16C-DF2C-DB5C-F7A6-042478DD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761" y="2225039"/>
            <a:ext cx="6177722" cy="4029337"/>
          </a:xfrm>
        </p:spPr>
        <p:txBody>
          <a:bodyPr>
            <a:normAutofit/>
          </a:bodyPr>
          <a:lstStyle/>
          <a:p>
            <a:r>
              <a:rPr lang="en-US" dirty="0"/>
              <a:t>Average number of steps per day for a user is 7600 and this value is less than the recommended value which is 10000 so I recommend add target of 10000 steps that the user can achieve to encourage him to walk more.</a:t>
            </a:r>
          </a:p>
          <a:p>
            <a:r>
              <a:rPr lang="en-US" dirty="0"/>
              <a:t>Average number of calories burned by users is 2300 which is good </a:t>
            </a:r>
          </a:p>
          <a:p>
            <a:r>
              <a:rPr lang="en-US" dirty="0"/>
              <a:t>Average of calories per hour for users is 95 with minimum 62 and maximum 144 and in most cases calories happened to be between 80 – 100 per hour</a:t>
            </a:r>
          </a:p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4D60F-B6C9-02B9-840C-D58D9DB78481}"/>
              </a:ext>
            </a:extLst>
          </p:cNvPr>
          <p:cNvSpPr txBox="1"/>
          <p:nvPr/>
        </p:nvSpPr>
        <p:spPr>
          <a:xfrm>
            <a:off x="1182480" y="1127176"/>
            <a:ext cx="256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Average calories per hour</a:t>
            </a:r>
          </a:p>
        </p:txBody>
      </p:sp>
    </p:spTree>
    <p:extLst>
      <p:ext uri="{BB962C8B-B14F-4D97-AF65-F5344CB8AC3E}">
        <p14:creationId xmlns:p14="http://schemas.microsoft.com/office/powerpoint/2010/main" val="139013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AA599-AABE-ECFB-A89D-D5F7D3DF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Weight and </a:t>
            </a:r>
            <a:r>
              <a:rPr lang="en-US" dirty="0" err="1"/>
              <a:t>bmi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D20D-E66F-2826-EEAF-B0CCFE5B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Average of BMI is 24 which is slightly high but it is in the healthy range </a:t>
            </a:r>
          </a:p>
          <a:p>
            <a:r>
              <a:rPr lang="en-US" dirty="0"/>
              <a:t>There is a direct relationship between the user’s weight and the amount of calories burned per day</a:t>
            </a:r>
          </a:p>
        </p:txBody>
      </p:sp>
      <p:pic>
        <p:nvPicPr>
          <p:cNvPr id="8" name="Picture 7" descr="A graph with blue dots and white lines&#10;&#10;Description automatically generated">
            <a:extLst>
              <a:ext uri="{FF2B5EF4-FFF2-40B4-BE49-F238E27FC236}">
                <a16:creationId xmlns:a16="http://schemas.microsoft.com/office/drawing/2014/main" id="{5AA6CA9E-523C-3776-58F4-56627C987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58" y="2346732"/>
            <a:ext cx="5758267" cy="3426108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1EBBCA-8BAB-4304-02A0-C3B4B21B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E275C-8309-C4E6-F2F8-08F0B61B7504}"/>
              </a:ext>
            </a:extLst>
          </p:cNvPr>
          <p:cNvSpPr txBox="1"/>
          <p:nvPr/>
        </p:nvSpPr>
        <p:spPr>
          <a:xfrm>
            <a:off x="8007927" y="5772841"/>
            <a:ext cx="23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Calories burned per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DFCD3-DD88-2989-9D7F-31F3C6540BD7}"/>
              </a:ext>
            </a:extLst>
          </p:cNvPr>
          <p:cNvSpPr txBox="1"/>
          <p:nvPr/>
        </p:nvSpPr>
        <p:spPr>
          <a:xfrm rot="16200000">
            <a:off x="5600332" y="4140237"/>
            <a:ext cx="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F5536-8F75-04F9-102E-AD4744F4F0E9}"/>
              </a:ext>
            </a:extLst>
          </p:cNvPr>
          <p:cNvSpPr txBox="1"/>
          <p:nvPr/>
        </p:nvSpPr>
        <p:spPr>
          <a:xfrm>
            <a:off x="860351" y="4608945"/>
            <a:ext cx="4445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feature in the device to tell the user </a:t>
            </a:r>
          </a:p>
          <a:p>
            <a:r>
              <a:rPr lang="en-US" dirty="0"/>
              <a:t>the recommended calories to burn in the  day </a:t>
            </a:r>
          </a:p>
          <a:p>
            <a:r>
              <a:rPr lang="en-US" dirty="0"/>
              <a:t>that depend on the Weight or BMI  </a:t>
            </a:r>
          </a:p>
        </p:txBody>
      </p:sp>
    </p:spTree>
    <p:extLst>
      <p:ext uri="{BB962C8B-B14F-4D97-AF65-F5344CB8AC3E}">
        <p14:creationId xmlns:p14="http://schemas.microsoft.com/office/powerpoint/2010/main" val="16118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3133-C3A4-C560-372F-99609D45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DFE6-6FCC-FAE7-9C42-F9D2BE96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05" y="2640436"/>
            <a:ext cx="9810604" cy="4428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sleep reminder for the device to remind the user to sleep after he gets in the bed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add target of 10000 steps that the user can achieve to encourage him to walk more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feature in the device to tell the user the recommended calories to burn in the  day that depend on the Weight or BMI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2992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Case Study google course</vt:lpstr>
      <vt:lpstr>Aim of the analysis</vt:lpstr>
      <vt:lpstr>Sleep in the day</vt:lpstr>
      <vt:lpstr>Some insights</vt:lpstr>
      <vt:lpstr>Weight and bmi</vt:lpstr>
      <vt:lpstr>Summary of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google course</dc:title>
  <dc:creator>mahmoud mostafa</dc:creator>
  <cp:lastModifiedBy>mahmoud mostafa</cp:lastModifiedBy>
  <cp:revision>4</cp:revision>
  <dcterms:created xsi:type="dcterms:W3CDTF">2023-09-27T15:02:39Z</dcterms:created>
  <dcterms:modified xsi:type="dcterms:W3CDTF">2023-09-28T04:55:46Z</dcterms:modified>
</cp:coreProperties>
</file>