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aleway"/>
      <p:regular r:id="rId47"/>
      <p:bold r:id="rId48"/>
      <p:italic r:id="rId49"/>
      <p:boldItalic r:id="rId50"/>
    </p:embeddedFont>
    <p:embeddedFont>
      <p:font typeface="Roboto"/>
      <p:regular r:id="rId51"/>
      <p:bold r:id="rId52"/>
      <p:italic r:id="rId53"/>
      <p:boldItalic r:id="rId54"/>
    </p:embeddedFont>
    <p:embeddedFont>
      <p:font typeface="Nunito"/>
      <p:regular r:id="rId55"/>
      <p:bold r:id="rId56"/>
      <p:italic r:id="rId57"/>
      <p:boldItalic r:id="rId58"/>
    </p:embeddedFont>
    <p:embeddedFont>
      <p:font typeface="La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A2C6774-813D-4714-B225-E572C134A63B}">
  <a:tblStyle styleId="{CA2C6774-813D-4714-B225-E572C134A6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regular.fntdata"/><Relationship Id="rId50" Type="http://schemas.openxmlformats.org/officeDocument/2006/relationships/font" Target="fonts/Raleway-boldItalic.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5.xml"/><Relationship Id="rId55" Type="http://schemas.openxmlformats.org/officeDocument/2006/relationships/font" Target="fonts/Nunito-regular.fntdata"/><Relationship Id="rId10" Type="http://schemas.openxmlformats.org/officeDocument/2006/relationships/slide" Target="slides/slide4.xml"/><Relationship Id="rId54" Type="http://schemas.openxmlformats.org/officeDocument/2006/relationships/font" Target="fonts/Roboto-boldItalic.fntdata"/><Relationship Id="rId13" Type="http://schemas.openxmlformats.org/officeDocument/2006/relationships/slide" Target="slides/slide7.xml"/><Relationship Id="rId57" Type="http://schemas.openxmlformats.org/officeDocument/2006/relationships/font" Target="fonts/Nunito-italic.fntdata"/><Relationship Id="rId12" Type="http://schemas.openxmlformats.org/officeDocument/2006/relationships/slide" Target="slides/slide6.xml"/><Relationship Id="rId56" Type="http://schemas.openxmlformats.org/officeDocument/2006/relationships/font" Target="fonts/Nunito-bold.fntdata"/><Relationship Id="rId15" Type="http://schemas.openxmlformats.org/officeDocument/2006/relationships/slide" Target="slides/slide9.xml"/><Relationship Id="rId59" Type="http://schemas.openxmlformats.org/officeDocument/2006/relationships/font" Target="fonts/Lato-regular.fntdata"/><Relationship Id="rId14" Type="http://schemas.openxmlformats.org/officeDocument/2006/relationships/slide" Target="slides/slide8.xml"/><Relationship Id="rId58" Type="http://schemas.openxmlformats.org/officeDocument/2006/relationships/font" Target="fonts/Nuni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aa30da6df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aa30da6df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Product or Service Lines:</a:t>
            </a:r>
            <a:r>
              <a:rPr lang="en" sz="1200">
                <a:solidFill>
                  <a:srgbClr val="FA0000"/>
                </a:solidFill>
                <a:latin typeface="Calibri"/>
                <a:ea typeface="Calibri"/>
                <a:cs typeface="Calibri"/>
                <a:sym typeface="Calibri"/>
              </a:rPr>
              <a:t> The identification and development of recording artists and songwriters, and the production, distribution and promotion of the most critically acclaimed and commercially successful music</a:t>
            </a:r>
            <a:endParaRPr sz="1200">
              <a:solidFill>
                <a:srgbClr val="FA0000"/>
              </a:solidFill>
              <a:latin typeface="Calibri"/>
              <a:ea typeface="Calibri"/>
              <a:cs typeface="Calibri"/>
              <a:sym typeface="Calibri"/>
            </a:endParaRPr>
          </a:p>
          <a:p>
            <a:pPr indent="0" lvl="0" marL="0" rtl="0" algn="l">
              <a:spcBef>
                <a:spcPts val="0"/>
              </a:spcBef>
              <a:spcAft>
                <a:spcPts val="0"/>
              </a:spcAft>
              <a:buNone/>
            </a:pPr>
            <a:r>
              <a:rPr lang="en" sz="1200">
                <a:solidFill>
                  <a:srgbClr val="FA0000"/>
                </a:solidFill>
                <a:latin typeface="Calibri"/>
                <a:ea typeface="Calibri"/>
                <a:cs typeface="Calibri"/>
                <a:sym typeface="Calibri"/>
              </a:rPr>
              <a:t>Geographical Footprint: Argentina, Australia, Austria, Belgium, Brazil, Canada, Chile, China, Czech Republic, Denmark, Finland, France, Germany, Greece, Hungary, India, Italy, Ireland, Japan, Korea, Malaysia, Mexico, Netherlands, New Zealand, Nigeria, Norway, Philippines, Poland, Portugal, Romania, Russia, South Africa, Spain, Sweden, Taiwan, Turkey, Thailand, and the United Kingdom</a:t>
            </a:r>
            <a:endParaRPr sz="1200">
              <a:solidFill>
                <a:srgbClr val="FA0000"/>
              </a:solidFill>
              <a:latin typeface="Calibri"/>
              <a:ea typeface="Calibri"/>
              <a:cs typeface="Calibri"/>
              <a:sym typeface="Calibri"/>
            </a:endParaRPr>
          </a:p>
          <a:p>
            <a:pPr indent="0" lvl="0" marL="0" rtl="0" algn="l">
              <a:spcBef>
                <a:spcPts val="0"/>
              </a:spcBef>
              <a:spcAft>
                <a:spcPts val="0"/>
              </a:spcAft>
              <a:buNone/>
            </a:pPr>
            <a:r>
              <a:t/>
            </a:r>
            <a:endParaRPr sz="1200">
              <a:solidFill>
                <a:srgbClr val="FA0000"/>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aa30da6df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aa30da6df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Product or Service Lines:</a:t>
            </a:r>
            <a:r>
              <a:rPr lang="en" sz="1200">
                <a:solidFill>
                  <a:srgbClr val="FA0000"/>
                </a:solidFill>
                <a:latin typeface="Calibri"/>
                <a:ea typeface="Calibri"/>
                <a:cs typeface="Calibri"/>
                <a:sym typeface="Calibri"/>
              </a:rPr>
              <a:t> The identification and development of recording artists and songwriters, and the production, distribution and promotion of the most critically acclaimed and commercially successful music</a:t>
            </a:r>
            <a:endParaRPr sz="1200">
              <a:solidFill>
                <a:srgbClr val="FA0000"/>
              </a:solidFill>
              <a:latin typeface="Calibri"/>
              <a:ea typeface="Calibri"/>
              <a:cs typeface="Calibri"/>
              <a:sym typeface="Calibri"/>
            </a:endParaRPr>
          </a:p>
          <a:p>
            <a:pPr indent="0" lvl="0" marL="0" rtl="0" algn="l">
              <a:spcBef>
                <a:spcPts val="0"/>
              </a:spcBef>
              <a:spcAft>
                <a:spcPts val="0"/>
              </a:spcAft>
              <a:buNone/>
            </a:pPr>
            <a:r>
              <a:rPr lang="en" sz="1200">
                <a:solidFill>
                  <a:srgbClr val="FA0000"/>
                </a:solidFill>
                <a:latin typeface="Calibri"/>
                <a:ea typeface="Calibri"/>
                <a:cs typeface="Calibri"/>
                <a:sym typeface="Calibri"/>
              </a:rPr>
              <a:t>Geographical Footprint: Argentina, Australia, Austria, Belgium, Brazil, Canada, Chile, China, Czech Republic, Denmark, Finland, France, Germany, Greece, Hungary, India, Italy, Ireland, Japan, Korea, Malaysia, Mexico, Netherlands, New Zealand, Nigeria, Norway, Philippines, Poland, Portugal, Romania, Russia, South Africa, Spain, Sweden, Taiwan, Turkey, Thailand, and the United Kingdom</a:t>
            </a:r>
            <a:endParaRPr sz="1200">
              <a:solidFill>
                <a:srgbClr val="FA0000"/>
              </a:solidFill>
              <a:latin typeface="Calibri"/>
              <a:ea typeface="Calibri"/>
              <a:cs typeface="Calibri"/>
              <a:sym typeface="Calibri"/>
            </a:endParaRPr>
          </a:p>
          <a:p>
            <a:pPr indent="0" lvl="0" marL="0" rtl="0" algn="l">
              <a:spcBef>
                <a:spcPts val="0"/>
              </a:spcBef>
              <a:spcAft>
                <a:spcPts val="0"/>
              </a:spcAft>
              <a:buNone/>
            </a:pPr>
            <a:r>
              <a:t/>
            </a:r>
            <a:endParaRPr sz="1200">
              <a:solidFill>
                <a:srgbClr val="FA0000"/>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aa30da6df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aa30da6df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Product or Service Lines:</a:t>
            </a:r>
            <a:r>
              <a:rPr lang="en" sz="1200">
                <a:solidFill>
                  <a:srgbClr val="FA0000"/>
                </a:solidFill>
                <a:latin typeface="Calibri"/>
                <a:ea typeface="Calibri"/>
                <a:cs typeface="Calibri"/>
                <a:sym typeface="Calibri"/>
              </a:rPr>
              <a:t> The identification and development of recording artists and songwriters, and the production, distribution and promotion of the most critically acclaimed and commercially successful music</a:t>
            </a:r>
            <a:endParaRPr sz="1200">
              <a:solidFill>
                <a:srgbClr val="FA0000"/>
              </a:solidFill>
              <a:latin typeface="Calibri"/>
              <a:ea typeface="Calibri"/>
              <a:cs typeface="Calibri"/>
              <a:sym typeface="Calibri"/>
            </a:endParaRPr>
          </a:p>
          <a:p>
            <a:pPr indent="0" lvl="0" marL="0" rtl="0" algn="l">
              <a:spcBef>
                <a:spcPts val="0"/>
              </a:spcBef>
              <a:spcAft>
                <a:spcPts val="0"/>
              </a:spcAft>
              <a:buNone/>
            </a:pPr>
            <a:r>
              <a:rPr lang="en" sz="1200">
                <a:solidFill>
                  <a:srgbClr val="FA0000"/>
                </a:solidFill>
                <a:latin typeface="Calibri"/>
                <a:ea typeface="Calibri"/>
                <a:cs typeface="Calibri"/>
                <a:sym typeface="Calibri"/>
              </a:rPr>
              <a:t>Geographical Footprint: Argentina, Australia, Austria, Belgium, Brazil, Canada, Chile, China, Czech Republic, Denmark, Finland, France, Germany, Greece, Hungary, India, Italy, Ireland, Japan, Korea, Malaysia, Mexico, Netherlands, New Zealand, Nigeria, Norway, Philippines, Poland, Portugal, Romania, Russia, South Africa, Spain, Sweden, Taiwan, Turkey, Thailand, and the United Kingdom</a:t>
            </a:r>
            <a:endParaRPr sz="1200">
              <a:solidFill>
                <a:srgbClr val="FA0000"/>
              </a:solidFill>
              <a:latin typeface="Calibri"/>
              <a:ea typeface="Calibri"/>
              <a:cs typeface="Calibri"/>
              <a:sym typeface="Calibri"/>
            </a:endParaRPr>
          </a:p>
          <a:p>
            <a:pPr indent="0" lvl="0" marL="0" rtl="0" algn="l">
              <a:spcBef>
                <a:spcPts val="0"/>
              </a:spcBef>
              <a:spcAft>
                <a:spcPts val="0"/>
              </a:spcAft>
              <a:buNone/>
            </a:pPr>
            <a:r>
              <a:t/>
            </a:r>
            <a:endParaRPr sz="1200">
              <a:solidFill>
                <a:srgbClr val="FA0000"/>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a9a124c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a9a124c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aa30da6df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aa30da6df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42a99ccc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42a99ccc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song_name: Name of the song</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song_popularity: Target Variable</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song_duration_ms: The duration of the track in milliseconds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acousticness: A confidence measure from 0.0 to 1.0 of whether the track is acoustic. 1.0 represents high confidence the track is acoustic.</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danceability: Danceability describes how suitable a track is for dancing based on a combination of musical elements including tempo, rhythm stability, beat strength, and overall regularity. A value of 0.0 is least danceable and 1.0 is most danceable.</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energy: 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instrumentalness: Predicts whether a track contains no vocals. "Ooh" and "aah" sounds are treated as instrumental in this context. Rap or spoken word tracks are clearly "vocal". The closer the instrumentalness value is to 1.0, the greater likelihood the track contains no vocal content. Values above 0.5 are intended to represent instrumental tracks, but confidence is higher as the value approaches 1.0.</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key: The key the track is in. Integers map to pitches using standard Pitch Class notation. E.g. 0 = C, 1 = C</a:t>
            </a:r>
            <a:r>
              <a:rPr lang="en" sz="1200"/>
              <a:t>♯</a:t>
            </a:r>
            <a:r>
              <a:rPr lang="en" sz="1200">
                <a:latin typeface="Calibri"/>
                <a:ea typeface="Calibri"/>
                <a:cs typeface="Calibri"/>
                <a:sym typeface="Calibri"/>
              </a:rPr>
              <a:t>/D</a:t>
            </a:r>
            <a:r>
              <a:rPr lang="en" sz="1200"/>
              <a:t>♭</a:t>
            </a:r>
            <a:r>
              <a:rPr lang="en" sz="1200">
                <a:latin typeface="Calibri"/>
                <a:ea typeface="Calibri"/>
                <a:cs typeface="Calibri"/>
                <a:sym typeface="Calibri"/>
              </a:rPr>
              <a:t>, 2 = D, and so on.</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liveness: Detects the presence of an audience in the recording. Higher liveness values represent an increased probability that the track was performed live. A value above 0.8 provides strong likelihood that the track is live.</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loudness: 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 range between -60 and 0 db.</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audio_mode: Audio mode indicates the modality (major or minor) of a track, the type of scale from which its melodic content is derived. Major is represented by 1 and minor is 0.</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speechiness: Speechiness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tempo: The overall estimated tempo of a track in beats per minute (BPM). In musical terminology, tempo is the speed or pace of a given piece and derives directly from the average beat duration.</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time_signature: An estimated overall time signature of a track. The time signature (meter) is a notational convention to specify how many beats are in each bar (or measure).</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audio_valence: A measure from 0.0 to 1.0 describing the musical positiveness conveyed by a track. Tracks with high valence sound more positive (e.g. happy, cheerful, euphoric), while tracks with low valence sound more negative (e.g. sad, depressed, angry). </a:t>
            </a:r>
            <a:endParaRPr sz="12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aa30da6df_1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aa30da6df_1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aa30da6df_1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aa30da6df_1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42a99ccc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42a99ccc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a53b571d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a53b571d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42a99ccc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42a99ccc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a9a124ce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a9a124ce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a53b571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a53b571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a53b571d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a53b571d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a53b571d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a53b571d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a53b571d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a53b571d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a53b571d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a53b571d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a8ed4b6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a8ed4b6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42a99ccc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42a99ccc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a9a124c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a9a124c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a9a124c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a9a124c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aa30da6df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aa30da6df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Spotify has revolutionized customer user experiences through predictive analysis. The mobile music industry has transformed from having to purchase a singular song for $1.50 to paying $5 a month for unlimited music. Furthermore, Spotify allows the user to expand and develop their music taste through predictive analytics, which I believe is one of the most significant reasons for their booming success. Based on a single song, they are able to provide daily playlists of hundreds of songs for the user to enjoy, and therefore enhancing their overall experience with custom content. In our project proposal, we will be exploring the aspects of the top 100 charts.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a9a124c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a9a124c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a9a124ce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a9a124ce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a9a124ce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a9a124ce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a9a124ce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a9a124ce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a9a124ce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a9a124ce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a9a124ce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a9a124ce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a9a124ce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a9a124ce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aa30da6df_1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aa30da6df_1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aa30da6df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aa30da6df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a9a124ce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a9a124ce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42a99ccc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42a99ccc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7a9a124ce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a9a124ce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42a99ccc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42a99ccc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42a99ccc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42a99ccc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aa30da6df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aa30da6df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aa30da6df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aa30da6df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aa30da6df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aa30da6df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rive.google.com/open?id=1gW78f7WRm6Z7kyBylNNlocH1Kge2wdZP" TargetMode="External"/><Relationship Id="rId4" Type="http://schemas.openxmlformats.org/officeDocument/2006/relationships/hyperlink" Target="https://drive.google.com/open?id=1H0rdQ5og9Bd9IX41CMqK_tLMUZPa4TuX" TargetMode="External"/><Relationship Id="rId5" Type="http://schemas.openxmlformats.org/officeDocument/2006/relationships/hyperlink" Target="http://ethen8181.github.io/machine-learning/unbalanced/unbalanced.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8.jpg"/><Relationship Id="rId5"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12.jpg"/><Relationship Id="rId6"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1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100 Tester &amp; Popularity meter features for suppliers</a:t>
            </a:r>
            <a:endParaRPr/>
          </a:p>
          <a:p>
            <a:pPr indent="0" lvl="0" marL="0" rtl="0" algn="l">
              <a:spcBef>
                <a:spcPts val="0"/>
              </a:spcBef>
              <a:spcAft>
                <a:spcPts val="0"/>
              </a:spcAft>
              <a:buNone/>
            </a:pPr>
            <a:r>
              <a:rPr lang="en" sz="3000">
                <a:solidFill>
                  <a:srgbClr val="274E13"/>
                </a:solidFill>
              </a:rPr>
              <a:t>Spotify</a:t>
            </a:r>
            <a:r>
              <a:rPr lang="en">
                <a:solidFill>
                  <a:srgbClr val="274E13"/>
                </a:solidFill>
              </a:rPr>
              <a:t> </a:t>
            </a:r>
            <a:endParaRPr>
              <a:solidFill>
                <a:srgbClr val="274E1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666850" y="567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Firm Description</a:t>
            </a:r>
            <a:endParaRPr/>
          </a:p>
        </p:txBody>
      </p:sp>
      <p:sp>
        <p:nvSpPr>
          <p:cNvPr id="152" name="Google Shape;152;p22"/>
          <p:cNvSpPr txBox="1"/>
          <p:nvPr>
            <p:ph idx="1" type="body"/>
          </p:nvPr>
        </p:nvSpPr>
        <p:spPr>
          <a:xfrm>
            <a:off x="490350" y="1491925"/>
            <a:ext cx="7927800" cy="284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Universal Music Group is home to the most iconic and influential labels &amp; brands in music. The firm provides recorded music, music publishing, and merchandising services. They develop, manufacture, market, sell, and distribute recorded music through a network of subsidiaries, joint ventures, and licensees. Universal Music Group serves customers worldwide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8319 employees at UMG as of 2018</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Global Firm: </a:t>
            </a:r>
            <a:r>
              <a:rPr lang="en" sz="1400">
                <a:solidFill>
                  <a:srgbClr val="000000"/>
                </a:solidFill>
              </a:rPr>
              <a:t>Australia</a:t>
            </a:r>
            <a:r>
              <a:rPr lang="en" sz="1400">
                <a:solidFill>
                  <a:srgbClr val="000000"/>
                </a:solidFill>
              </a:rPr>
              <a:t>, Germany, UK, China, Spain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line of business that is the subject of our analysis is the development and production of music. </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677275" y="525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Firm Description</a:t>
            </a:r>
            <a:endParaRPr/>
          </a:p>
        </p:txBody>
      </p:sp>
      <p:pic>
        <p:nvPicPr>
          <p:cNvPr id="158" name="Google Shape;158;p23"/>
          <p:cNvPicPr preferRelativeResize="0"/>
          <p:nvPr/>
        </p:nvPicPr>
        <p:blipFill>
          <a:blip r:embed="rId3">
            <a:alphaModFix/>
          </a:blip>
          <a:stretch>
            <a:fillRect/>
          </a:stretch>
        </p:blipFill>
        <p:spPr>
          <a:xfrm>
            <a:off x="1904425" y="1158075"/>
            <a:ext cx="5818999" cy="379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graphicFrame>
        <p:nvGraphicFramePr>
          <p:cNvPr id="163" name="Google Shape;163;p24"/>
          <p:cNvGraphicFramePr/>
          <p:nvPr/>
        </p:nvGraphicFramePr>
        <p:xfrm>
          <a:off x="631650" y="1376975"/>
          <a:ext cx="3000000" cy="3000000"/>
        </p:xfrm>
        <a:graphic>
          <a:graphicData uri="http://schemas.openxmlformats.org/drawingml/2006/table">
            <a:tbl>
              <a:tblPr>
                <a:noFill/>
                <a:tableStyleId>{CA2C6774-813D-4714-B225-E572C134A63B}</a:tableStyleId>
              </a:tblPr>
              <a:tblGrid>
                <a:gridCol w="2031475"/>
                <a:gridCol w="2031475"/>
                <a:gridCol w="2031475"/>
                <a:gridCol w="2031475"/>
              </a:tblGrid>
              <a:tr h="339300">
                <a:tc>
                  <a:txBody>
                    <a:bodyPr/>
                    <a:lstStyle/>
                    <a:p>
                      <a:pPr indent="0" lvl="0" marL="0" rtl="0" algn="l">
                        <a:spcBef>
                          <a:spcPts val="0"/>
                        </a:spcBef>
                        <a:spcAft>
                          <a:spcPts val="0"/>
                        </a:spcAft>
                        <a:buNone/>
                      </a:pPr>
                      <a:r>
                        <a:rPr lang="en"/>
                        <a:t>Strengths</a:t>
                      </a:r>
                      <a:endParaRPr/>
                    </a:p>
                  </a:txBody>
                  <a:tcPr marT="91425" marB="91425" marR="91425" marL="91425"/>
                </a:tc>
                <a:tc>
                  <a:txBody>
                    <a:bodyPr/>
                    <a:lstStyle/>
                    <a:p>
                      <a:pPr indent="0" lvl="0" marL="0" rtl="0" algn="l">
                        <a:spcBef>
                          <a:spcPts val="0"/>
                        </a:spcBef>
                        <a:spcAft>
                          <a:spcPts val="0"/>
                        </a:spcAft>
                        <a:buNone/>
                      </a:pPr>
                      <a:r>
                        <a:rPr lang="en"/>
                        <a:t>Weaknesses</a:t>
                      </a:r>
                      <a:endParaRPr/>
                    </a:p>
                  </a:txBody>
                  <a:tcPr marT="91425" marB="91425" marR="91425" marL="91425"/>
                </a:tc>
                <a:tc>
                  <a:txBody>
                    <a:bodyPr/>
                    <a:lstStyle/>
                    <a:p>
                      <a:pPr indent="0" lvl="0" marL="0" rtl="0" algn="l">
                        <a:spcBef>
                          <a:spcPts val="0"/>
                        </a:spcBef>
                        <a:spcAft>
                          <a:spcPts val="0"/>
                        </a:spcAft>
                        <a:buNone/>
                      </a:pPr>
                      <a:r>
                        <a:rPr lang="en"/>
                        <a:t>Opportunities</a:t>
                      </a:r>
                      <a:endParaRPr/>
                    </a:p>
                  </a:txBody>
                  <a:tcPr marT="91425" marB="91425" marR="91425" marL="91425"/>
                </a:tc>
                <a:tc>
                  <a:txBody>
                    <a:bodyPr/>
                    <a:lstStyle/>
                    <a:p>
                      <a:pPr indent="0" lvl="0" marL="0" rtl="0" algn="l">
                        <a:spcBef>
                          <a:spcPts val="0"/>
                        </a:spcBef>
                        <a:spcAft>
                          <a:spcPts val="0"/>
                        </a:spcAft>
                        <a:buNone/>
                      </a:pPr>
                      <a:r>
                        <a:rPr lang="en"/>
                        <a:t>Threats</a:t>
                      </a:r>
                      <a:endParaRPr/>
                    </a:p>
                  </a:txBody>
                  <a:tcPr marT="91425" marB="91425" marR="91425" marL="91425"/>
                </a:tc>
              </a:tr>
              <a:tr h="3057325">
                <a:tc>
                  <a:txBody>
                    <a:bodyPr/>
                    <a:lstStyle/>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Large global and local market</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Strong Management</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Brand Recognition</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Artist Portfolio</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Large Market Share</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Influential Celebrity Power</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Rich History</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Artist Placement</a:t>
                      </a:r>
                      <a:endParaRPr sz="1200">
                        <a:latin typeface="Calibri"/>
                        <a:ea typeface="Calibri"/>
                        <a:cs typeface="Calibri"/>
                        <a:sym typeface="Calibri"/>
                      </a:endParaRPr>
                    </a:p>
                    <a:p>
                      <a:pPr indent="0" lvl="0" marL="0" rtl="0" algn="l">
                        <a:spcBef>
                          <a:spcPts val="0"/>
                        </a:spcBef>
                        <a:spcAft>
                          <a:spcPts val="0"/>
                        </a:spcAft>
                        <a:buNone/>
                      </a:pPr>
                      <a:r>
                        <a:t/>
                      </a:r>
                      <a:endParaRPr/>
                    </a:p>
                  </a:txBody>
                  <a:tcPr marT="91425" marB="91425" marR="91425" marL="91425"/>
                </a:tc>
                <a:tc>
                  <a:txBody>
                    <a:bodyPr/>
                    <a:lstStyle/>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Piracy</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File Sharing</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Technology changing music trends (physical to digital shift)</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Lack of discovery</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Uncertainty regarding artist deals</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Uncertainty with quality of content</a:t>
                      </a:r>
                      <a:endParaRPr sz="1200">
                        <a:latin typeface="Calibri"/>
                        <a:ea typeface="Calibri"/>
                        <a:cs typeface="Calibri"/>
                        <a:sym typeface="Calibri"/>
                      </a:endParaRPr>
                    </a:p>
                    <a:p>
                      <a:pPr indent="0" lvl="0" marL="0" rtl="0" algn="l">
                        <a:spcBef>
                          <a:spcPts val="0"/>
                        </a:spcBef>
                        <a:spcAft>
                          <a:spcPts val="0"/>
                        </a:spcAft>
                        <a:buNone/>
                      </a:pPr>
                      <a:r>
                        <a:t/>
                      </a:r>
                      <a:endParaRPr/>
                    </a:p>
                  </a:txBody>
                  <a:tcPr marT="91425" marB="91425" marR="91425" marL="91425"/>
                </a:tc>
                <a:tc>
                  <a:txBody>
                    <a:bodyPr/>
                    <a:lstStyle/>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Diverse Consumer Base (global market)</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Innovation Distribution channels</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New Technologies</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More fusion of genres</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Festivals, concerts, events</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Physical to Digital shift</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Access to new talent</a:t>
                      </a:r>
                      <a:endParaRPr sz="1200">
                        <a:latin typeface="Calibri"/>
                        <a:ea typeface="Calibri"/>
                        <a:cs typeface="Calibri"/>
                        <a:sym typeface="Calibri"/>
                      </a:endParaRPr>
                    </a:p>
                    <a:p>
                      <a:pPr indent="0" lvl="0" marL="0" rtl="0" algn="l">
                        <a:spcBef>
                          <a:spcPts val="0"/>
                        </a:spcBef>
                        <a:spcAft>
                          <a:spcPts val="0"/>
                        </a:spcAft>
                        <a:buNone/>
                      </a:pPr>
                      <a:r>
                        <a:t/>
                      </a:r>
                      <a:endParaRPr/>
                    </a:p>
                  </a:txBody>
                  <a:tcPr marT="91425" marB="91425" marR="91425" marL="91425"/>
                </a:tc>
                <a:tc>
                  <a:txBody>
                    <a:bodyPr/>
                    <a:lstStyle/>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Intra-Industry Competition</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Government regulations (copyright laws)</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Volatile costs</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Individual artists</a:t>
                      </a:r>
                      <a:endParaRPr sz="1200">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sz="1200">
                          <a:latin typeface="Calibri"/>
                          <a:ea typeface="Calibri"/>
                          <a:cs typeface="Calibri"/>
                          <a:sym typeface="Calibri"/>
                        </a:rPr>
                        <a:t>Music value to consumer (price)</a:t>
                      </a:r>
                      <a:endParaRPr sz="1200">
                        <a:latin typeface="Calibri"/>
                        <a:ea typeface="Calibri"/>
                        <a:cs typeface="Calibri"/>
                        <a:sym typeface="Calibri"/>
                      </a:endParaRPr>
                    </a:p>
                    <a:p>
                      <a:pPr indent="0" lvl="0" marL="0" rtl="0" algn="l">
                        <a:spcBef>
                          <a:spcPts val="0"/>
                        </a:spcBef>
                        <a:spcAft>
                          <a:spcPts val="0"/>
                        </a:spcAft>
                        <a:buNone/>
                      </a:pPr>
                      <a:r>
                        <a:t/>
                      </a:r>
                      <a:endParaRPr/>
                    </a:p>
                  </a:txBody>
                  <a:tcPr marT="91425" marB="91425" marR="91425" marL="91425"/>
                </a:tc>
              </a:tr>
            </a:tbl>
          </a:graphicData>
        </a:graphic>
      </p:graphicFrame>
      <p:sp>
        <p:nvSpPr>
          <p:cNvPr id="164" name="Google Shape;164;p24"/>
          <p:cNvSpPr txBox="1"/>
          <p:nvPr>
            <p:ph type="title"/>
          </p:nvPr>
        </p:nvSpPr>
        <p:spPr>
          <a:xfrm>
            <a:off x="631650" y="598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Firm Description - SWOT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813750" y="2304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and Understanding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175" name="Google Shape;175;p26"/>
          <p:cNvSpPr txBox="1"/>
          <p:nvPr>
            <p:ph idx="1" type="body"/>
          </p:nvPr>
        </p:nvSpPr>
        <p:spPr>
          <a:xfrm>
            <a:off x="729450" y="19262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rPr>
              <a:t>We used the following datasets for this analysis:</a:t>
            </a:r>
            <a:endParaRPr sz="1800">
              <a:solidFill>
                <a:srgbClr val="434343"/>
              </a:solidFill>
            </a:endParaRPr>
          </a:p>
          <a:p>
            <a:pPr indent="-342900" lvl="0" marL="457200" rtl="0" algn="l">
              <a:spcBef>
                <a:spcPts val="1600"/>
              </a:spcBef>
              <a:spcAft>
                <a:spcPts val="0"/>
              </a:spcAft>
              <a:buClr>
                <a:srgbClr val="434343"/>
              </a:buClr>
              <a:buSzPts val="1800"/>
              <a:buAutoNum type="arabicPeriod"/>
            </a:pPr>
            <a:r>
              <a:rPr lang="en" sz="1800">
                <a:solidFill>
                  <a:srgbClr val="434343"/>
                </a:solidFill>
              </a:rPr>
              <a:t>Top Spotify Tracks of 2017</a:t>
            </a:r>
            <a:endParaRPr sz="1800">
              <a:solidFill>
                <a:srgbClr val="434343"/>
              </a:solidFill>
            </a:endParaRPr>
          </a:p>
          <a:p>
            <a:pPr indent="-342900" lvl="0" marL="457200" rtl="0" algn="l">
              <a:spcBef>
                <a:spcPts val="0"/>
              </a:spcBef>
              <a:spcAft>
                <a:spcPts val="0"/>
              </a:spcAft>
              <a:buClr>
                <a:srgbClr val="434343"/>
              </a:buClr>
              <a:buSzPts val="1800"/>
              <a:buAutoNum type="arabicPeriod"/>
            </a:pPr>
            <a:r>
              <a:rPr lang="en" sz="1800">
                <a:solidFill>
                  <a:srgbClr val="434343"/>
                </a:solidFill>
              </a:rPr>
              <a:t>Top Spotify Tracks of 2018</a:t>
            </a:r>
            <a:endParaRPr sz="1800">
              <a:solidFill>
                <a:srgbClr val="434343"/>
              </a:solidFill>
            </a:endParaRPr>
          </a:p>
          <a:p>
            <a:pPr indent="-342900" lvl="0" marL="457200" rtl="0" algn="l">
              <a:spcBef>
                <a:spcPts val="0"/>
              </a:spcBef>
              <a:spcAft>
                <a:spcPts val="0"/>
              </a:spcAft>
              <a:buClr>
                <a:srgbClr val="434343"/>
              </a:buClr>
              <a:buSzPts val="1800"/>
              <a:buAutoNum type="arabicPeriod"/>
            </a:pPr>
            <a:r>
              <a:rPr lang="en" sz="1800">
                <a:solidFill>
                  <a:srgbClr val="434343"/>
                </a:solidFill>
              </a:rPr>
              <a:t>19,000 Spotify Songs</a:t>
            </a:r>
            <a:endParaRPr sz="1800">
              <a:solidFill>
                <a:srgbClr val="434343"/>
              </a:solidFill>
            </a:endParaRPr>
          </a:p>
          <a:p>
            <a:pPr indent="0" lvl="0" marL="0" rtl="0" algn="l">
              <a:spcBef>
                <a:spcPts val="1600"/>
              </a:spcBef>
              <a:spcAft>
                <a:spcPts val="0"/>
              </a:spcAft>
              <a:buNone/>
            </a:pPr>
            <a:r>
              <a:t/>
            </a:r>
            <a:endParaRPr sz="1800">
              <a:solidFill>
                <a:srgbClr val="434343"/>
              </a:solidFill>
              <a:highlight>
                <a:srgbClr val="FFFFFF"/>
              </a:highlight>
            </a:endParaRPr>
          </a:p>
          <a:p>
            <a:pPr indent="0" lvl="0" marL="0" rtl="0" algn="l">
              <a:spcBef>
                <a:spcPts val="800"/>
              </a:spcBef>
              <a:spcAft>
                <a:spcPts val="1600"/>
              </a:spcAft>
              <a:buNone/>
            </a:pPr>
            <a:r>
              <a:t/>
            </a:r>
            <a:endParaRPr sz="1800">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9450" y="601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181" name="Google Shape;181;p27"/>
          <p:cNvSpPr txBox="1"/>
          <p:nvPr>
            <p:ph idx="1" type="body"/>
          </p:nvPr>
        </p:nvSpPr>
        <p:spPr>
          <a:xfrm>
            <a:off x="727650" y="11908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Audio Features:</a:t>
            </a:r>
            <a:endParaRPr sz="1400">
              <a:solidFill>
                <a:srgbClr val="000000"/>
              </a:solidFill>
            </a:endParaRPr>
          </a:p>
          <a:p>
            <a:pPr indent="0" lvl="0" marL="0" rtl="0" algn="l">
              <a:lnSpc>
                <a:spcPct val="137500"/>
              </a:lnSpc>
              <a:spcBef>
                <a:spcPts val="1600"/>
              </a:spcBef>
              <a:spcAft>
                <a:spcPts val="0"/>
              </a:spcAft>
              <a:buNone/>
            </a:pPr>
            <a:r>
              <a:rPr lang="en" sz="1400">
                <a:solidFill>
                  <a:srgbClr val="000000"/>
                </a:solidFill>
                <a:highlight>
                  <a:srgbClr val="FFFFFF"/>
                </a:highlight>
              </a:rPr>
              <a:t>song_name, song_popularity, song_duration_ms, acousticness, danceability, energy, instrumentalness, key, liveness, loudness, audio_mode, speechiness, tempo, time_signature, audio_valence</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endParaRPr>
          </a:p>
          <a:p>
            <a:pPr indent="0" lvl="0" marL="0" rtl="0" algn="l">
              <a:spcBef>
                <a:spcPts val="1600"/>
              </a:spcBef>
              <a:spcAft>
                <a:spcPts val="0"/>
              </a:spcAft>
              <a:buNone/>
            </a:pPr>
            <a:r>
              <a:rPr lang="en" sz="1400">
                <a:solidFill>
                  <a:srgbClr val="000000"/>
                </a:solidFill>
              </a:rPr>
              <a:t>13070 records in our data set</a:t>
            </a:r>
            <a:endParaRPr sz="1400">
              <a:solidFill>
                <a:srgbClr val="000000"/>
              </a:solidFill>
            </a:endParaRPr>
          </a:p>
          <a:p>
            <a:pPr indent="0" lvl="0" marL="0" rtl="0" algn="l">
              <a:spcBef>
                <a:spcPts val="1600"/>
              </a:spcBef>
              <a:spcAft>
                <a:spcPts val="0"/>
              </a:spcAft>
              <a:buNone/>
            </a:pPr>
            <a:r>
              <a:rPr lang="en" sz="1400">
                <a:solidFill>
                  <a:srgbClr val="000000"/>
                </a:solidFill>
              </a:rPr>
              <a:t>The data collection spanned 1 year</a:t>
            </a:r>
            <a:endParaRPr sz="1400">
              <a:solidFill>
                <a:srgbClr val="000000"/>
              </a:solidFill>
            </a:endParaRPr>
          </a:p>
          <a:p>
            <a:pPr indent="0" lvl="0" marL="0" rtl="0" algn="l">
              <a:spcBef>
                <a:spcPts val="1600"/>
              </a:spcBef>
              <a:spcAft>
                <a:spcPts val="0"/>
              </a:spcAft>
              <a:buNone/>
            </a:pPr>
            <a:r>
              <a:rPr lang="en" sz="1400">
                <a:solidFill>
                  <a:srgbClr val="000000"/>
                </a:solidFill>
              </a:rPr>
              <a:t>Target Variable: Song Popularity, Top </a:t>
            </a:r>
            <a:r>
              <a:rPr lang="en" sz="1400">
                <a:solidFill>
                  <a:srgbClr val="000000"/>
                </a:solidFill>
              </a:rPr>
              <a:t>Probability</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659375" y="547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Summary</a:t>
            </a:r>
            <a:endParaRPr/>
          </a:p>
        </p:txBody>
      </p:sp>
      <p:pic>
        <p:nvPicPr>
          <p:cNvPr id="187" name="Google Shape;187;p28"/>
          <p:cNvPicPr preferRelativeResize="0"/>
          <p:nvPr/>
        </p:nvPicPr>
        <p:blipFill>
          <a:blip r:embed="rId3">
            <a:alphaModFix/>
          </a:blip>
          <a:stretch>
            <a:fillRect/>
          </a:stretch>
        </p:blipFill>
        <p:spPr>
          <a:xfrm>
            <a:off x="826875" y="1439375"/>
            <a:ext cx="6629100" cy="3613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659375" y="547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Summary</a:t>
            </a:r>
            <a:endParaRPr/>
          </a:p>
        </p:txBody>
      </p:sp>
      <p:pic>
        <p:nvPicPr>
          <p:cNvPr id="193" name="Google Shape;193;p29"/>
          <p:cNvPicPr preferRelativeResize="0"/>
          <p:nvPr/>
        </p:nvPicPr>
        <p:blipFill>
          <a:blip r:embed="rId3">
            <a:alphaModFix/>
          </a:blip>
          <a:stretch>
            <a:fillRect/>
          </a:stretch>
        </p:blipFill>
        <p:spPr>
          <a:xfrm>
            <a:off x="2815250" y="1193375"/>
            <a:ext cx="4328021" cy="375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545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 and challenges.</a:t>
            </a:r>
            <a:endParaRPr/>
          </a:p>
        </p:txBody>
      </p:sp>
      <p:sp>
        <p:nvSpPr>
          <p:cNvPr id="199" name="Google Shape;199;p30"/>
          <p:cNvSpPr txBox="1"/>
          <p:nvPr>
            <p:ph idx="1" type="body"/>
          </p:nvPr>
        </p:nvSpPr>
        <p:spPr>
          <a:xfrm>
            <a:off x="5157400" y="1751655"/>
            <a:ext cx="3724500" cy="25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Data wrangling part:</a:t>
            </a:r>
            <a:endParaRPr b="1" sz="1400"/>
          </a:p>
          <a:p>
            <a:pPr indent="0" lvl="0" marL="0" rtl="0" algn="l">
              <a:spcBef>
                <a:spcPts val="1600"/>
              </a:spcBef>
              <a:spcAft>
                <a:spcPts val="0"/>
              </a:spcAft>
              <a:buNone/>
            </a:pPr>
            <a:r>
              <a:rPr lang="en"/>
              <a:t>We put </a:t>
            </a:r>
            <a:r>
              <a:rPr b="1" lang="en"/>
              <a:t>0 </a:t>
            </a:r>
            <a:r>
              <a:rPr lang="en"/>
              <a:t>for songs which did not make it to the top 100 list in the last 2 years and </a:t>
            </a:r>
            <a:r>
              <a:rPr b="1" lang="en"/>
              <a:t>1 </a:t>
            </a:r>
            <a:r>
              <a:rPr lang="en"/>
              <a:t>for everything else.</a:t>
            </a:r>
            <a:endParaRPr/>
          </a:p>
          <a:p>
            <a:pPr indent="0" lvl="0" marL="0" rtl="0" algn="l">
              <a:spcBef>
                <a:spcPts val="1600"/>
              </a:spcBef>
              <a:spcAft>
                <a:spcPts val="0"/>
              </a:spcAft>
              <a:buNone/>
            </a:pPr>
            <a:r>
              <a:rPr lang="en"/>
              <a:t>As we can find from the chart that positive values in the database is no more than </a:t>
            </a:r>
            <a:r>
              <a:rPr b="1" lang="en"/>
              <a:t>1.1 %</a:t>
            </a:r>
            <a:r>
              <a:rPr lang="en"/>
              <a:t> which would indicate that our database is unbalanced.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0" rtl="0" algn="l">
              <a:spcBef>
                <a:spcPts val="1600"/>
              </a:spcBef>
              <a:spcAft>
                <a:spcPts val="1600"/>
              </a:spcAft>
              <a:buNone/>
            </a:pPr>
            <a:r>
              <a:t/>
            </a:r>
            <a:endParaRPr b="1"/>
          </a:p>
        </p:txBody>
      </p:sp>
      <p:pic>
        <p:nvPicPr>
          <p:cNvPr id="200" name="Google Shape;200;p30" title="Points scored"/>
          <p:cNvPicPr preferRelativeResize="0"/>
          <p:nvPr/>
        </p:nvPicPr>
        <p:blipFill>
          <a:blip r:embed="rId3">
            <a:alphaModFix/>
          </a:blip>
          <a:stretch>
            <a:fillRect/>
          </a:stretch>
        </p:blipFill>
        <p:spPr>
          <a:xfrm>
            <a:off x="238125" y="1524050"/>
            <a:ext cx="4820901" cy="298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729450" y="545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 Missing values </a:t>
            </a:r>
            <a:endParaRPr/>
          </a:p>
        </p:txBody>
      </p:sp>
      <p:sp>
        <p:nvSpPr>
          <p:cNvPr id="206" name="Google Shape;206;p31"/>
          <p:cNvSpPr txBox="1"/>
          <p:nvPr>
            <p:ph idx="1" type="body"/>
          </p:nvPr>
        </p:nvSpPr>
        <p:spPr>
          <a:xfrm>
            <a:off x="6014800" y="1729200"/>
            <a:ext cx="3026400" cy="16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We are lucky that the database has no missing values. </a:t>
            </a:r>
            <a:endParaRPr b="1" sz="1400"/>
          </a:p>
          <a:p>
            <a:pPr indent="0" lvl="0" marL="0" rtl="0" algn="l">
              <a:spcBef>
                <a:spcPts val="1600"/>
              </a:spcBef>
              <a:spcAft>
                <a:spcPts val="1600"/>
              </a:spcAft>
              <a:buNone/>
            </a:pPr>
            <a:r>
              <a:rPr b="1" lang="en" sz="1400"/>
              <a:t>At this stage we will proceed with the next step. </a:t>
            </a:r>
            <a:endParaRPr b="1" sz="1400"/>
          </a:p>
        </p:txBody>
      </p:sp>
      <p:pic>
        <p:nvPicPr>
          <p:cNvPr id="207" name="Google Shape;207;p31"/>
          <p:cNvPicPr preferRelativeResize="0"/>
          <p:nvPr/>
        </p:nvPicPr>
        <p:blipFill>
          <a:blip r:embed="rId3">
            <a:alphaModFix/>
          </a:blip>
          <a:stretch>
            <a:fillRect/>
          </a:stretch>
        </p:blipFill>
        <p:spPr>
          <a:xfrm>
            <a:off x="152400" y="1233325"/>
            <a:ext cx="5862399" cy="349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p:txBody>
      </p:sp>
      <p:sp>
        <p:nvSpPr>
          <p:cNvPr id="92" name="Google Shape;92;p14"/>
          <p:cNvSpPr txBox="1"/>
          <p:nvPr>
            <p:ph idx="1" type="body"/>
          </p:nvPr>
        </p:nvSpPr>
        <p:spPr>
          <a:xfrm>
            <a:off x="729450" y="15589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sz="1800"/>
              <a:t>Project Overview.</a:t>
            </a:r>
            <a:endParaRPr sz="1800"/>
          </a:p>
          <a:p>
            <a:pPr indent="-342900" lvl="0" marL="457200" rtl="0" algn="l">
              <a:spcBef>
                <a:spcPts val="0"/>
              </a:spcBef>
              <a:spcAft>
                <a:spcPts val="0"/>
              </a:spcAft>
              <a:buSzPts val="1800"/>
              <a:buChar char="-"/>
            </a:pPr>
            <a:r>
              <a:rPr lang="en" sz="1800"/>
              <a:t>Business understanding.</a:t>
            </a:r>
            <a:endParaRPr sz="1800"/>
          </a:p>
          <a:p>
            <a:pPr indent="-342900" lvl="0" marL="457200" rtl="0" algn="l">
              <a:spcBef>
                <a:spcPts val="0"/>
              </a:spcBef>
              <a:spcAft>
                <a:spcPts val="0"/>
              </a:spcAft>
              <a:buSzPts val="1800"/>
              <a:buChar char="-"/>
            </a:pPr>
            <a:r>
              <a:rPr lang="en" sz="1800"/>
              <a:t>Data understanding.</a:t>
            </a:r>
            <a:endParaRPr sz="1800"/>
          </a:p>
          <a:p>
            <a:pPr indent="-342900" lvl="0" marL="457200" rtl="0" algn="l">
              <a:spcBef>
                <a:spcPts val="0"/>
              </a:spcBef>
              <a:spcAft>
                <a:spcPts val="0"/>
              </a:spcAft>
              <a:buSzPts val="1800"/>
              <a:buChar char="-"/>
            </a:pPr>
            <a:r>
              <a:rPr lang="en" sz="1800"/>
              <a:t>Data Modeling.</a:t>
            </a:r>
            <a:endParaRPr sz="1800"/>
          </a:p>
          <a:p>
            <a:pPr indent="-342900" lvl="0" marL="457200" rtl="0" algn="l">
              <a:spcBef>
                <a:spcPts val="0"/>
              </a:spcBef>
              <a:spcAft>
                <a:spcPts val="0"/>
              </a:spcAft>
              <a:buSzPts val="1800"/>
              <a:buChar char="-"/>
            </a:pPr>
            <a:r>
              <a:rPr lang="en" sz="1800"/>
              <a:t>Expected recommendations.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813750" y="2304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Tester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729450" y="545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 &amp; challenges.</a:t>
            </a:r>
            <a:endParaRPr/>
          </a:p>
        </p:txBody>
      </p:sp>
      <p:sp>
        <p:nvSpPr>
          <p:cNvPr id="218" name="Google Shape;218;p33"/>
          <p:cNvSpPr txBox="1"/>
          <p:nvPr>
            <p:ph idx="1" type="body"/>
          </p:nvPr>
        </p:nvSpPr>
        <p:spPr>
          <a:xfrm>
            <a:off x="4693650" y="1862800"/>
            <a:ext cx="3724500" cy="16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Choosing model:</a:t>
            </a:r>
            <a:endParaRPr/>
          </a:p>
          <a:p>
            <a:pPr indent="0" lvl="0" marL="0" rtl="0" algn="l">
              <a:spcBef>
                <a:spcPts val="1600"/>
              </a:spcBef>
              <a:spcAft>
                <a:spcPts val="0"/>
              </a:spcAft>
              <a:buNone/>
            </a:pPr>
            <a:r>
              <a:rPr lang="en"/>
              <a:t>As we can see here that the dependant variable which is the </a:t>
            </a:r>
            <a:r>
              <a:rPr b="1" lang="en"/>
              <a:t>“Top probability” </a:t>
            </a:r>
            <a:r>
              <a:rPr lang="en"/>
              <a:t>is a binomial one, so we chose the logistic regression.</a:t>
            </a:r>
            <a:endParaRPr/>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0" rtl="0" algn="l">
              <a:spcBef>
                <a:spcPts val="1600"/>
              </a:spcBef>
              <a:spcAft>
                <a:spcPts val="1600"/>
              </a:spcAft>
              <a:buNone/>
            </a:pPr>
            <a:r>
              <a:t/>
            </a:r>
            <a:endParaRPr b="1"/>
          </a:p>
        </p:txBody>
      </p:sp>
      <p:pic>
        <p:nvPicPr>
          <p:cNvPr id="219" name="Google Shape;219;p33"/>
          <p:cNvPicPr preferRelativeResize="0"/>
          <p:nvPr/>
        </p:nvPicPr>
        <p:blipFill rotWithShape="1">
          <a:blip r:embed="rId3">
            <a:alphaModFix/>
          </a:blip>
          <a:srcRect b="10535" l="5124" r="58911" t="38371"/>
          <a:stretch/>
        </p:blipFill>
        <p:spPr>
          <a:xfrm>
            <a:off x="729450" y="1441200"/>
            <a:ext cx="3288474" cy="2627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729450" y="545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for correlated variables </a:t>
            </a:r>
            <a:endParaRPr/>
          </a:p>
        </p:txBody>
      </p:sp>
      <p:sp>
        <p:nvSpPr>
          <p:cNvPr id="225" name="Google Shape;225;p34"/>
          <p:cNvSpPr txBox="1"/>
          <p:nvPr>
            <p:ph idx="1" type="body"/>
          </p:nvPr>
        </p:nvSpPr>
        <p:spPr>
          <a:xfrm>
            <a:off x="5255925" y="1729200"/>
            <a:ext cx="3785400" cy="29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Checking correlated variables before start modeling is important in order to figure out which variables we will </a:t>
            </a:r>
            <a:r>
              <a:rPr lang="en" sz="1400"/>
              <a:t>eliminate</a:t>
            </a:r>
            <a:r>
              <a:rPr lang="en" sz="1400"/>
              <a:t>.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We can see that there are correlation between:</a:t>
            </a:r>
            <a:endParaRPr sz="1400"/>
          </a:p>
          <a:p>
            <a:pPr indent="0" lvl="0" marL="0" rtl="0" algn="l">
              <a:spcBef>
                <a:spcPts val="1600"/>
              </a:spcBef>
              <a:spcAft>
                <a:spcPts val="0"/>
              </a:spcAft>
              <a:buNone/>
            </a:pPr>
            <a:r>
              <a:rPr b="1" lang="en" sz="1400"/>
              <a:t>Energy, </a:t>
            </a:r>
            <a:r>
              <a:rPr lang="en" sz="1400"/>
              <a:t> </a:t>
            </a:r>
            <a:r>
              <a:rPr b="1" lang="en" sz="1400"/>
              <a:t>Acousticness </a:t>
            </a:r>
            <a:r>
              <a:rPr lang="en" sz="1400"/>
              <a:t>and  </a:t>
            </a:r>
            <a:r>
              <a:rPr b="1" lang="en" sz="1400"/>
              <a:t>Loudness</a:t>
            </a:r>
            <a:endParaRPr b="1" sz="1400"/>
          </a:p>
          <a:p>
            <a:pPr indent="0" lvl="0" marL="0" rtl="0" algn="l">
              <a:spcBef>
                <a:spcPts val="1600"/>
              </a:spcBef>
              <a:spcAft>
                <a:spcPts val="0"/>
              </a:spcAft>
              <a:buNone/>
            </a:pPr>
            <a:r>
              <a:rPr b="1" lang="en" sz="1400"/>
              <a:t>Next step, we will check which has the least impact and remove it. </a:t>
            </a:r>
            <a:endParaRPr b="1" sz="1400"/>
          </a:p>
          <a:p>
            <a:pPr indent="0" lvl="0" marL="0" rtl="0" algn="l">
              <a:spcBef>
                <a:spcPts val="1600"/>
              </a:spcBef>
              <a:spcAft>
                <a:spcPts val="1600"/>
              </a:spcAft>
              <a:buNone/>
            </a:pPr>
            <a:r>
              <a:t/>
            </a:r>
            <a:endParaRPr b="1" sz="1400"/>
          </a:p>
        </p:txBody>
      </p:sp>
      <p:pic>
        <p:nvPicPr>
          <p:cNvPr id="226" name="Google Shape;226;p34"/>
          <p:cNvPicPr preferRelativeResize="0"/>
          <p:nvPr/>
        </p:nvPicPr>
        <p:blipFill rotWithShape="1">
          <a:blip r:embed="rId3">
            <a:alphaModFix/>
          </a:blip>
          <a:srcRect b="0" l="19240" r="15047" t="0"/>
          <a:stretch/>
        </p:blipFill>
        <p:spPr>
          <a:xfrm>
            <a:off x="632400" y="1289525"/>
            <a:ext cx="4173826" cy="3781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729450" y="545725"/>
            <a:ext cx="8208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Sampling the data into training and validation sets</a:t>
            </a:r>
            <a:endParaRPr/>
          </a:p>
        </p:txBody>
      </p:sp>
      <p:sp>
        <p:nvSpPr>
          <p:cNvPr id="232" name="Google Shape;232;p35"/>
          <p:cNvSpPr txBox="1"/>
          <p:nvPr>
            <p:ph idx="1" type="body"/>
          </p:nvPr>
        </p:nvSpPr>
        <p:spPr>
          <a:xfrm>
            <a:off x="660500" y="2701150"/>
            <a:ext cx="8380800" cy="21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start with setting the seed in order to start with the same sample every run. </a:t>
            </a:r>
            <a:endParaRPr sz="1400"/>
          </a:p>
          <a:p>
            <a:pPr indent="0" lvl="0" marL="0" rtl="0" algn="l">
              <a:spcBef>
                <a:spcPts val="1600"/>
              </a:spcBef>
              <a:spcAft>
                <a:spcPts val="0"/>
              </a:spcAft>
              <a:buNone/>
            </a:pPr>
            <a:r>
              <a:rPr b="1" lang="en" sz="1400"/>
              <a:t>Then, w</a:t>
            </a:r>
            <a:r>
              <a:rPr b="1" lang="en" sz="1400"/>
              <a:t>e split the data into:</a:t>
            </a:r>
            <a:endParaRPr b="1" sz="1400"/>
          </a:p>
          <a:p>
            <a:pPr indent="0" lvl="0" marL="0" rtl="0" algn="l">
              <a:spcBef>
                <a:spcPts val="1600"/>
              </a:spcBef>
              <a:spcAft>
                <a:spcPts val="0"/>
              </a:spcAft>
              <a:buNone/>
            </a:pPr>
            <a:r>
              <a:rPr b="1" lang="en" sz="1400"/>
              <a:t>Training set </a:t>
            </a:r>
            <a:r>
              <a:rPr lang="en" sz="1400"/>
              <a:t>with </a:t>
            </a:r>
            <a:r>
              <a:rPr b="1" lang="en" sz="1400"/>
              <a:t>75% </a:t>
            </a:r>
            <a:r>
              <a:rPr lang="en" sz="1400"/>
              <a:t> of the data.</a:t>
            </a:r>
            <a:endParaRPr sz="1400"/>
          </a:p>
          <a:p>
            <a:pPr indent="0" lvl="0" marL="0" rtl="0" algn="l">
              <a:spcBef>
                <a:spcPts val="1600"/>
              </a:spcBef>
              <a:spcAft>
                <a:spcPts val="0"/>
              </a:spcAft>
              <a:buNone/>
            </a:pPr>
            <a:r>
              <a:rPr b="1" lang="en" sz="1400"/>
              <a:t>Validation set </a:t>
            </a:r>
            <a:r>
              <a:rPr lang="en" sz="1400"/>
              <a:t>with </a:t>
            </a:r>
            <a:r>
              <a:rPr b="1" lang="en" sz="1400"/>
              <a:t>25% </a:t>
            </a:r>
            <a:r>
              <a:rPr lang="en" sz="1400"/>
              <a:t>of the data. </a:t>
            </a:r>
            <a:endParaRPr sz="1400"/>
          </a:p>
          <a:p>
            <a:pPr indent="0" lvl="0" marL="0" rtl="0" algn="l">
              <a:spcBef>
                <a:spcPts val="1600"/>
              </a:spcBef>
              <a:spcAft>
                <a:spcPts val="0"/>
              </a:spcAft>
              <a:buNone/>
            </a:pPr>
            <a:r>
              <a:rPr b="1" lang="en" sz="1400"/>
              <a:t>Note:  </a:t>
            </a:r>
            <a:r>
              <a:rPr lang="en" sz="1400"/>
              <a:t>We split based on the positive values in order to have them well distributed into the two sets.</a:t>
            </a:r>
            <a:endParaRPr sz="1400"/>
          </a:p>
          <a:p>
            <a:pPr indent="0" lvl="0" marL="0" rtl="0" algn="l">
              <a:spcBef>
                <a:spcPts val="1600"/>
              </a:spcBef>
              <a:spcAft>
                <a:spcPts val="1600"/>
              </a:spcAft>
              <a:buNone/>
            </a:pPr>
            <a:r>
              <a:t/>
            </a:r>
            <a:endParaRPr b="1" sz="1400"/>
          </a:p>
        </p:txBody>
      </p:sp>
      <p:pic>
        <p:nvPicPr>
          <p:cNvPr id="233" name="Google Shape;233;p35"/>
          <p:cNvPicPr preferRelativeResize="0"/>
          <p:nvPr/>
        </p:nvPicPr>
        <p:blipFill rotWithShape="1">
          <a:blip r:embed="rId3">
            <a:alphaModFix/>
          </a:blip>
          <a:srcRect b="61619" l="-930" r="57267" t="27746"/>
          <a:stretch/>
        </p:blipFill>
        <p:spPr>
          <a:xfrm>
            <a:off x="407550" y="1399175"/>
            <a:ext cx="7184375" cy="983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729450" y="545725"/>
            <a:ext cx="8208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modeling and check the </a:t>
            </a:r>
            <a:r>
              <a:rPr lang="en"/>
              <a:t>Pseudo</a:t>
            </a:r>
            <a:r>
              <a:rPr lang="en"/>
              <a:t> R square</a:t>
            </a:r>
            <a:endParaRPr/>
          </a:p>
        </p:txBody>
      </p:sp>
      <p:sp>
        <p:nvSpPr>
          <p:cNvPr id="239" name="Google Shape;239;p36"/>
          <p:cNvSpPr txBox="1"/>
          <p:nvPr>
            <p:ph idx="1" type="body"/>
          </p:nvPr>
        </p:nvSpPr>
        <p:spPr>
          <a:xfrm>
            <a:off x="393475" y="3038450"/>
            <a:ext cx="7096800" cy="164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 We choose the uncorrelated </a:t>
            </a:r>
            <a:r>
              <a:rPr lang="en" sz="1400"/>
              <a:t>independent</a:t>
            </a:r>
            <a:r>
              <a:rPr lang="en" sz="1400"/>
              <a:t> variables as indicated in the above photo.</a:t>
            </a:r>
            <a:endParaRPr sz="1400"/>
          </a:p>
          <a:p>
            <a:pPr indent="-317500" lvl="0" marL="457200" rtl="0" algn="l">
              <a:spcBef>
                <a:spcPts val="0"/>
              </a:spcBef>
              <a:spcAft>
                <a:spcPts val="0"/>
              </a:spcAft>
              <a:buSzPts val="1400"/>
              <a:buChar char="-"/>
            </a:pPr>
            <a:r>
              <a:rPr lang="en" sz="1400"/>
              <a:t>After that we list the</a:t>
            </a:r>
            <a:r>
              <a:rPr b="1" lang="en" sz="1400"/>
              <a:t> impact of every independent variable</a:t>
            </a:r>
            <a:r>
              <a:rPr lang="en" sz="1400"/>
              <a:t> on the model as indicated in the second photo. </a:t>
            </a:r>
            <a:endParaRPr sz="1400"/>
          </a:p>
          <a:p>
            <a:pPr indent="-317500" lvl="0" marL="457200" rtl="0" algn="l">
              <a:spcBef>
                <a:spcPts val="0"/>
              </a:spcBef>
              <a:spcAft>
                <a:spcPts val="0"/>
              </a:spcAft>
              <a:buSzPts val="1400"/>
              <a:buChar char="-"/>
            </a:pPr>
            <a:r>
              <a:rPr lang="en" sz="1400"/>
              <a:t>Lastly, we checked the </a:t>
            </a:r>
            <a:r>
              <a:rPr b="1" lang="en" sz="1400"/>
              <a:t>Pseudo</a:t>
            </a:r>
            <a:r>
              <a:rPr b="1" lang="en" sz="1400"/>
              <a:t> R square</a:t>
            </a:r>
            <a:r>
              <a:rPr lang="en" sz="1400"/>
              <a:t> which will explain </a:t>
            </a:r>
            <a:r>
              <a:rPr b="1" lang="en" sz="1400"/>
              <a:t>how much variability </a:t>
            </a:r>
            <a:r>
              <a:rPr lang="en" sz="1400"/>
              <a:t>is explained with our model which is so little; </a:t>
            </a:r>
            <a:r>
              <a:rPr b="1" lang="en" sz="1400"/>
              <a:t>21%. </a:t>
            </a:r>
            <a:endParaRPr b="1" sz="1400"/>
          </a:p>
          <a:p>
            <a:pPr indent="0" lvl="0" marL="0" rtl="0" algn="l">
              <a:spcBef>
                <a:spcPts val="1600"/>
              </a:spcBef>
              <a:spcAft>
                <a:spcPts val="0"/>
              </a:spcAft>
              <a:buNone/>
            </a:pPr>
            <a:r>
              <a:rPr b="1" lang="en" sz="1400"/>
              <a:t>We conclude from here that the model is not stable, but will continue any way. </a:t>
            </a:r>
            <a:endParaRPr b="1"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240" name="Google Shape;240;p36"/>
          <p:cNvPicPr preferRelativeResize="0"/>
          <p:nvPr/>
        </p:nvPicPr>
        <p:blipFill rotWithShape="1">
          <a:blip r:embed="rId3">
            <a:alphaModFix/>
          </a:blip>
          <a:srcRect b="55465" l="1380" r="49131" t="23758"/>
          <a:stretch/>
        </p:blipFill>
        <p:spPr>
          <a:xfrm>
            <a:off x="126475" y="1510700"/>
            <a:ext cx="5716017" cy="1349124"/>
          </a:xfrm>
          <a:prstGeom prst="rect">
            <a:avLst/>
          </a:prstGeom>
          <a:noFill/>
          <a:ln>
            <a:noFill/>
          </a:ln>
        </p:spPr>
      </p:pic>
      <p:pic>
        <p:nvPicPr>
          <p:cNvPr id="241" name="Google Shape;241;p36"/>
          <p:cNvPicPr preferRelativeResize="0"/>
          <p:nvPr/>
        </p:nvPicPr>
        <p:blipFill rotWithShape="1">
          <a:blip r:embed="rId4">
            <a:alphaModFix/>
          </a:blip>
          <a:srcRect b="8130" l="0" r="61861" t="54417"/>
          <a:stretch/>
        </p:blipFill>
        <p:spPr>
          <a:xfrm>
            <a:off x="5656600" y="1097038"/>
            <a:ext cx="3487401" cy="1925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741850" y="335025"/>
            <a:ext cx="8208300" cy="9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Skewed double density plot indicate that accuracy is not the best way to judge this model</a:t>
            </a:r>
            <a:endParaRPr/>
          </a:p>
        </p:txBody>
      </p:sp>
      <p:pic>
        <p:nvPicPr>
          <p:cNvPr id="247" name="Google Shape;247;p37"/>
          <p:cNvPicPr preferRelativeResize="0"/>
          <p:nvPr/>
        </p:nvPicPr>
        <p:blipFill>
          <a:blip r:embed="rId3">
            <a:alphaModFix/>
          </a:blip>
          <a:stretch>
            <a:fillRect/>
          </a:stretch>
        </p:blipFill>
        <p:spPr>
          <a:xfrm>
            <a:off x="1529625" y="1359800"/>
            <a:ext cx="6241850" cy="3716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729450" y="537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find that the best one 0.35 </a:t>
            </a:r>
            <a:endParaRPr/>
          </a:p>
        </p:txBody>
      </p:sp>
      <p:pic>
        <p:nvPicPr>
          <p:cNvPr id="253" name="Google Shape;253;p38"/>
          <p:cNvPicPr preferRelativeResize="0"/>
          <p:nvPr/>
        </p:nvPicPr>
        <p:blipFill>
          <a:blip r:embed="rId3">
            <a:alphaModFix/>
          </a:blip>
          <a:stretch>
            <a:fillRect/>
          </a:stretch>
        </p:blipFill>
        <p:spPr>
          <a:xfrm>
            <a:off x="1482350" y="1300675"/>
            <a:ext cx="6007075" cy="3576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729450" y="338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majority class problems we will find so much FN comparing to TP. </a:t>
            </a:r>
            <a:endParaRPr/>
          </a:p>
        </p:txBody>
      </p:sp>
      <p:pic>
        <p:nvPicPr>
          <p:cNvPr id="259" name="Google Shape;259;p39"/>
          <p:cNvPicPr preferRelativeResize="0"/>
          <p:nvPr/>
        </p:nvPicPr>
        <p:blipFill>
          <a:blip r:embed="rId3">
            <a:alphaModFix/>
          </a:blip>
          <a:stretch>
            <a:fillRect/>
          </a:stretch>
        </p:blipFill>
        <p:spPr>
          <a:xfrm>
            <a:off x="1607625" y="1335600"/>
            <a:ext cx="6295800" cy="3748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729450" y="338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 cost for FP and FN will help getting the best cutoff to improve the model.</a:t>
            </a:r>
            <a:endParaRPr/>
          </a:p>
        </p:txBody>
      </p:sp>
      <p:pic>
        <p:nvPicPr>
          <p:cNvPr id="265" name="Google Shape;265;p40"/>
          <p:cNvPicPr preferRelativeResize="0"/>
          <p:nvPr/>
        </p:nvPicPr>
        <p:blipFill>
          <a:blip r:embed="rId3">
            <a:alphaModFix/>
          </a:blip>
          <a:stretch>
            <a:fillRect/>
          </a:stretch>
        </p:blipFill>
        <p:spPr>
          <a:xfrm>
            <a:off x="1526663" y="1314625"/>
            <a:ext cx="6094276" cy="3628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729450" y="338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could improve the number of TP at cutoff of 0.17</a:t>
            </a:r>
            <a:endParaRPr/>
          </a:p>
        </p:txBody>
      </p:sp>
      <p:pic>
        <p:nvPicPr>
          <p:cNvPr id="271" name="Google Shape;271;p41"/>
          <p:cNvPicPr preferRelativeResize="0"/>
          <p:nvPr/>
        </p:nvPicPr>
        <p:blipFill>
          <a:blip r:embed="rId3">
            <a:alphaModFix/>
          </a:blip>
          <a:stretch>
            <a:fillRect/>
          </a:stretch>
        </p:blipFill>
        <p:spPr>
          <a:xfrm>
            <a:off x="1893650" y="1427525"/>
            <a:ext cx="5356700" cy="318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596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t>
            </a:r>
            <a:r>
              <a:rPr lang="en"/>
              <a:t>Overview</a:t>
            </a:r>
            <a:endParaRPr/>
          </a:p>
        </p:txBody>
      </p:sp>
      <p:sp>
        <p:nvSpPr>
          <p:cNvPr id="98" name="Google Shape;98;p15"/>
          <p:cNvSpPr txBox="1"/>
          <p:nvPr>
            <p:ph idx="1" type="body"/>
          </p:nvPr>
        </p:nvSpPr>
        <p:spPr>
          <a:xfrm>
            <a:off x="729450" y="1441450"/>
            <a:ext cx="7688700" cy="32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highlight>
                  <a:srgbClr val="FFFFFF"/>
                </a:highlight>
              </a:rPr>
              <a:t>At the end of each year, Spotify compiles a playlist of the songs streamed most often over the course of that year. </a:t>
            </a:r>
            <a:endParaRPr sz="1400">
              <a:solidFill>
                <a:srgbClr val="434343"/>
              </a:solidFill>
              <a:highlight>
                <a:srgbClr val="FFFFFF"/>
              </a:highlight>
            </a:endParaRPr>
          </a:p>
          <a:p>
            <a:pPr indent="0" lvl="0" marL="0" rtl="0" algn="l">
              <a:spcBef>
                <a:spcPts val="1600"/>
              </a:spcBef>
              <a:spcAft>
                <a:spcPts val="0"/>
              </a:spcAft>
              <a:buNone/>
            </a:pPr>
            <a:r>
              <a:rPr lang="en" sz="1400">
                <a:solidFill>
                  <a:srgbClr val="434343"/>
                </a:solidFill>
                <a:highlight>
                  <a:srgbClr val="FFFFFF"/>
                </a:highlight>
              </a:rPr>
              <a:t>What do these top songs have in common? Why do people like them? What does it take for these songs to become popular?</a:t>
            </a:r>
            <a:endParaRPr sz="1400">
              <a:solidFill>
                <a:srgbClr val="434343"/>
              </a:solidFill>
              <a:highlight>
                <a:srgbClr val="FFFFFF"/>
              </a:highlight>
            </a:endParaRPr>
          </a:p>
          <a:p>
            <a:pPr indent="0" lvl="0" marL="0" rtl="0" algn="l">
              <a:spcBef>
                <a:spcPts val="1600"/>
              </a:spcBef>
              <a:spcAft>
                <a:spcPts val="0"/>
              </a:spcAft>
              <a:buNone/>
            </a:pPr>
            <a:r>
              <a:rPr lang="en" sz="1400">
                <a:solidFill>
                  <a:srgbClr val="434343"/>
                </a:solidFill>
                <a:highlight>
                  <a:srgbClr val="FFFFFF"/>
                </a:highlight>
              </a:rPr>
              <a:t>Our task:</a:t>
            </a:r>
            <a:endParaRPr sz="1400">
              <a:solidFill>
                <a:srgbClr val="434343"/>
              </a:solidFill>
              <a:highlight>
                <a:srgbClr val="FFFFFF"/>
              </a:highlight>
            </a:endParaRPr>
          </a:p>
          <a:p>
            <a:pPr indent="-317500" lvl="0" marL="457200" rtl="0" algn="l">
              <a:spcBef>
                <a:spcPts val="1600"/>
              </a:spcBef>
              <a:spcAft>
                <a:spcPts val="0"/>
              </a:spcAft>
              <a:buClr>
                <a:srgbClr val="434343"/>
              </a:buClr>
              <a:buSzPts val="1400"/>
              <a:buFont typeface="Lato"/>
              <a:buChar char="●"/>
            </a:pPr>
            <a:r>
              <a:rPr lang="en" sz="1400">
                <a:solidFill>
                  <a:srgbClr val="434343"/>
                </a:solidFill>
                <a:highlight>
                  <a:srgbClr val="FFFFFF"/>
                </a:highlight>
              </a:rPr>
              <a:t>Look for patterns in the audio features of the songs. Why do people stream these songs the most?</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Font typeface="Lato"/>
              <a:buChar char="●"/>
            </a:pPr>
            <a:r>
              <a:rPr lang="en" sz="1400">
                <a:solidFill>
                  <a:srgbClr val="434343"/>
                </a:solidFill>
                <a:highlight>
                  <a:srgbClr val="FFFFFF"/>
                </a:highlight>
              </a:rPr>
              <a:t>Create a Top 100 Tester</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Font typeface="Lato"/>
              <a:buChar char="●"/>
            </a:pPr>
            <a:r>
              <a:rPr lang="en" sz="1400">
                <a:solidFill>
                  <a:srgbClr val="434343"/>
                </a:solidFill>
                <a:highlight>
                  <a:srgbClr val="FFFFFF"/>
                </a:highlight>
              </a:rPr>
              <a:t>Examine popularity meter based on audio features</a:t>
            </a:r>
            <a:endParaRPr sz="1400">
              <a:solidFill>
                <a:srgbClr val="434343"/>
              </a:solidFill>
              <a:highlight>
                <a:srgbClr val="FFFFFF"/>
              </a:highlight>
            </a:endParaRPr>
          </a:p>
          <a:p>
            <a:pPr indent="0" lvl="0" marL="0" rtl="0" algn="l">
              <a:spcBef>
                <a:spcPts val="300"/>
              </a:spcBef>
              <a:spcAft>
                <a:spcPts val="0"/>
              </a:spcAft>
              <a:buNone/>
            </a:pPr>
            <a:r>
              <a:t/>
            </a:r>
            <a:endParaRPr sz="1400">
              <a:solidFill>
                <a:srgbClr val="434343"/>
              </a:solidFill>
              <a:highlight>
                <a:srgbClr val="FFFFFF"/>
              </a:highlight>
            </a:endParaRPr>
          </a:p>
          <a:p>
            <a:pPr indent="0" lvl="0" marL="0" rtl="0" algn="l">
              <a:spcBef>
                <a:spcPts val="1600"/>
              </a:spcBef>
              <a:spcAft>
                <a:spcPts val="1600"/>
              </a:spcAft>
              <a:buNone/>
            </a:pPr>
            <a:r>
              <a:t/>
            </a:r>
            <a:endParaRPr sz="1400">
              <a:solidFill>
                <a:srgbClr val="434343"/>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727650" y="578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Logistics</a:t>
            </a:r>
            <a:r>
              <a:rPr lang="en"/>
              <a:t> R</a:t>
            </a:r>
            <a:r>
              <a:rPr lang="en"/>
              <a:t>egression</a:t>
            </a:r>
            <a:r>
              <a:rPr lang="en"/>
              <a:t> insights and conclusions </a:t>
            </a:r>
            <a:endParaRPr/>
          </a:p>
        </p:txBody>
      </p:sp>
      <p:sp>
        <p:nvSpPr>
          <p:cNvPr id="277" name="Google Shape;277;p42"/>
          <p:cNvSpPr txBox="1"/>
          <p:nvPr>
            <p:ph idx="1" type="body"/>
          </p:nvPr>
        </p:nvSpPr>
        <p:spPr>
          <a:xfrm>
            <a:off x="727650" y="1278775"/>
            <a:ext cx="4240200" cy="3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Technical insights:</a:t>
            </a:r>
            <a:endParaRPr b="1"/>
          </a:p>
          <a:p>
            <a:pPr indent="0" lvl="0" marL="0" rtl="0" algn="l">
              <a:spcBef>
                <a:spcPts val="1600"/>
              </a:spcBef>
              <a:spcAft>
                <a:spcPts val="0"/>
              </a:spcAft>
              <a:buNone/>
            </a:pPr>
            <a:r>
              <a:rPr lang="en"/>
              <a:t>As we saw in the previous slides that we are facing Majority class challenge in our data. </a:t>
            </a:r>
            <a:endParaRPr/>
          </a:p>
          <a:p>
            <a:pPr indent="0" lvl="0" marL="0" rtl="0" algn="l">
              <a:spcBef>
                <a:spcPts val="1600"/>
              </a:spcBef>
              <a:spcAft>
                <a:spcPts val="0"/>
              </a:spcAft>
              <a:buNone/>
            </a:pPr>
            <a:r>
              <a:rPr b="1" lang="en"/>
              <a:t>Based on that we figured out that:</a:t>
            </a:r>
            <a:endParaRPr b="1"/>
          </a:p>
          <a:p>
            <a:pPr indent="-311150" lvl="0" marL="457200" rtl="0" algn="l">
              <a:spcBef>
                <a:spcPts val="1600"/>
              </a:spcBef>
              <a:spcAft>
                <a:spcPts val="0"/>
              </a:spcAft>
              <a:buSzPts val="1300"/>
              <a:buChar char="-"/>
            </a:pPr>
            <a:r>
              <a:rPr b="1" lang="en"/>
              <a:t>Accuracy </a:t>
            </a:r>
            <a:r>
              <a:rPr lang="en"/>
              <a:t>is not the best indicator to use when judging datasets with </a:t>
            </a:r>
            <a:r>
              <a:rPr b="1" lang="en"/>
              <a:t>majority class issue</a:t>
            </a:r>
            <a:r>
              <a:rPr lang="en"/>
              <a:t>. </a:t>
            </a:r>
            <a:endParaRPr/>
          </a:p>
          <a:p>
            <a:pPr indent="-311150" lvl="0" marL="457200" rtl="0" algn="l">
              <a:spcBef>
                <a:spcPts val="0"/>
              </a:spcBef>
              <a:spcAft>
                <a:spcPts val="0"/>
              </a:spcAft>
              <a:buSzPts val="1300"/>
              <a:buChar char="-"/>
            </a:pPr>
            <a:r>
              <a:rPr b="1" lang="en"/>
              <a:t>Using LOGIT </a:t>
            </a:r>
            <a:r>
              <a:rPr lang="en"/>
              <a:t>to model the majority class datasets will return </a:t>
            </a:r>
            <a:r>
              <a:rPr b="1" lang="en"/>
              <a:t>many FN</a:t>
            </a:r>
            <a:r>
              <a:rPr lang="en"/>
              <a:t> and </a:t>
            </a:r>
            <a:r>
              <a:rPr b="1" lang="en"/>
              <a:t>less TP.</a:t>
            </a:r>
            <a:r>
              <a:rPr lang="en"/>
              <a:t> </a:t>
            </a:r>
            <a:endParaRPr/>
          </a:p>
          <a:p>
            <a:pPr indent="0" lvl="0" marL="0" rtl="0" algn="l">
              <a:spcBef>
                <a:spcPts val="1600"/>
              </a:spcBef>
              <a:spcAft>
                <a:spcPts val="0"/>
              </a:spcAft>
              <a:buNone/>
            </a:pPr>
            <a:r>
              <a:rPr b="1" lang="en"/>
              <a:t>Hence</a:t>
            </a:r>
            <a:r>
              <a:rPr lang="en"/>
              <a:t>, </a:t>
            </a:r>
            <a:endParaRPr/>
          </a:p>
          <a:p>
            <a:pPr indent="0" lvl="0" marL="0" rtl="0" algn="l">
              <a:spcBef>
                <a:spcPts val="1600"/>
              </a:spcBef>
              <a:spcAft>
                <a:spcPts val="0"/>
              </a:spcAft>
              <a:buNone/>
            </a:pPr>
            <a:r>
              <a:rPr lang="en"/>
              <a:t>Logistic </a:t>
            </a:r>
            <a:r>
              <a:rPr lang="en"/>
              <a:t>regression</a:t>
            </a:r>
            <a:r>
              <a:rPr lang="en"/>
              <a:t> is not the best model in case of Majority class datasets, maybe decision trees is a better.</a:t>
            </a:r>
            <a:endParaRPr b="1"/>
          </a:p>
          <a:p>
            <a:pPr indent="0" lvl="0" marL="0" rtl="0" algn="l">
              <a:spcBef>
                <a:spcPts val="1600"/>
              </a:spcBef>
              <a:spcAft>
                <a:spcPts val="1600"/>
              </a:spcAft>
              <a:buNone/>
            </a:pPr>
            <a:r>
              <a:t/>
            </a:r>
            <a:endParaRPr/>
          </a:p>
        </p:txBody>
      </p:sp>
      <p:sp>
        <p:nvSpPr>
          <p:cNvPr id="278" name="Google Shape;278;p42"/>
          <p:cNvSpPr txBox="1"/>
          <p:nvPr/>
        </p:nvSpPr>
        <p:spPr>
          <a:xfrm>
            <a:off x="5206225" y="1278775"/>
            <a:ext cx="3675600" cy="3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Business recommendations:</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Spotify can add “TOP meter” to the songs’ producers’ platform ( “Supplier side” ) in order to help them understand how they can improve their songs’ ranking year over year.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On another hand, </a:t>
            </a:r>
            <a:r>
              <a:rPr b="1" lang="en" sz="1300">
                <a:solidFill>
                  <a:schemeClr val="accent1"/>
                </a:solidFill>
                <a:latin typeface="Lato"/>
                <a:ea typeface="Lato"/>
                <a:cs typeface="Lato"/>
                <a:sym typeface="Lato"/>
              </a:rPr>
              <a:t>Spotify </a:t>
            </a:r>
            <a:r>
              <a:rPr lang="en" sz="1300">
                <a:solidFill>
                  <a:schemeClr val="accent1"/>
                </a:solidFill>
                <a:latin typeface="Lato"/>
                <a:ea typeface="Lato"/>
                <a:cs typeface="Lato"/>
                <a:sym typeface="Lato"/>
              </a:rPr>
              <a:t>can some sort of early </a:t>
            </a:r>
            <a:r>
              <a:rPr lang="en" sz="1300">
                <a:solidFill>
                  <a:schemeClr val="accent1"/>
                </a:solidFill>
                <a:latin typeface="Lato"/>
                <a:ea typeface="Lato"/>
                <a:cs typeface="Lato"/>
                <a:sym typeface="Lato"/>
              </a:rPr>
              <a:t>predictions</a:t>
            </a:r>
            <a:r>
              <a:rPr lang="en" sz="1300">
                <a:solidFill>
                  <a:schemeClr val="accent1"/>
                </a:solidFill>
                <a:latin typeface="Lato"/>
                <a:ea typeface="Lato"/>
                <a:cs typeface="Lato"/>
                <a:sym typeface="Lato"/>
              </a:rPr>
              <a:t> on the top 100 list which will help in:</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Contracts negotiations.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Advertisements</a:t>
            </a:r>
            <a:r>
              <a:rPr lang="en" sz="1300">
                <a:solidFill>
                  <a:schemeClr val="accent1"/>
                </a:solidFill>
                <a:latin typeface="Lato"/>
                <a:ea typeface="Lato"/>
                <a:cs typeface="Lato"/>
                <a:sym typeface="Lato"/>
              </a:rPr>
              <a:t> planning.</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813750" y="2304150"/>
            <a:ext cx="3225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Popularity meter</a:t>
            </a:r>
            <a:endParaRPr/>
          </a:p>
        </p:txBody>
      </p:sp>
      <p:grpSp>
        <p:nvGrpSpPr>
          <p:cNvPr id="284" name="Google Shape;284;p43"/>
          <p:cNvGrpSpPr/>
          <p:nvPr/>
        </p:nvGrpSpPr>
        <p:grpSpPr>
          <a:xfrm>
            <a:off x="4572000" y="1530500"/>
            <a:ext cx="2421226" cy="2082500"/>
            <a:chOff x="5319125" y="1530500"/>
            <a:chExt cx="2421226" cy="2082500"/>
          </a:xfrm>
        </p:grpSpPr>
        <p:pic>
          <p:nvPicPr>
            <p:cNvPr id="285" name="Google Shape;285;p43"/>
            <p:cNvPicPr preferRelativeResize="0"/>
            <p:nvPr/>
          </p:nvPicPr>
          <p:blipFill rotWithShape="1">
            <a:blip r:embed="rId3">
              <a:alphaModFix/>
            </a:blip>
            <a:srcRect b="49997" l="6192" r="56280" t="6963"/>
            <a:stretch/>
          </p:blipFill>
          <p:spPr>
            <a:xfrm>
              <a:off x="5319125" y="1530500"/>
              <a:ext cx="2421226" cy="2082500"/>
            </a:xfrm>
            <a:prstGeom prst="rect">
              <a:avLst/>
            </a:prstGeom>
            <a:noFill/>
            <a:ln>
              <a:noFill/>
            </a:ln>
          </p:spPr>
        </p:pic>
        <p:sp>
          <p:nvSpPr>
            <p:cNvPr id="286" name="Google Shape;286;p43"/>
            <p:cNvSpPr txBox="1"/>
            <p:nvPr/>
          </p:nvSpPr>
          <p:spPr>
            <a:xfrm>
              <a:off x="6002775" y="3136275"/>
              <a:ext cx="1053900" cy="414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Popularity</a:t>
              </a:r>
              <a:endParaRPr b="1">
                <a:latin typeface="Nunito"/>
                <a:ea typeface="Nunito"/>
                <a:cs typeface="Nunito"/>
                <a:sym typeface="Nunito"/>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727650" y="578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and steps </a:t>
            </a:r>
            <a:endParaRPr/>
          </a:p>
        </p:txBody>
      </p:sp>
      <p:sp>
        <p:nvSpPr>
          <p:cNvPr id="292" name="Google Shape;292;p44"/>
          <p:cNvSpPr txBox="1"/>
          <p:nvPr>
            <p:ph idx="1" type="body"/>
          </p:nvPr>
        </p:nvSpPr>
        <p:spPr>
          <a:xfrm>
            <a:off x="727650" y="1278775"/>
            <a:ext cx="4240200" cy="3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Opportunity description: </a:t>
            </a:r>
            <a:endParaRPr b="1"/>
          </a:p>
          <a:p>
            <a:pPr indent="0" lvl="0" marL="0" rtl="0" algn="l">
              <a:spcBef>
                <a:spcPts val="1600"/>
              </a:spcBef>
              <a:spcAft>
                <a:spcPts val="0"/>
              </a:spcAft>
              <a:buNone/>
            </a:pPr>
            <a:r>
              <a:rPr b="1" lang="en"/>
              <a:t>Every single song on Spotify has the following:</a:t>
            </a:r>
            <a:endParaRPr b="1"/>
          </a:p>
          <a:p>
            <a:pPr indent="-311150" lvl="0" marL="457200" rtl="0" algn="l">
              <a:spcBef>
                <a:spcPts val="1600"/>
              </a:spcBef>
              <a:spcAft>
                <a:spcPts val="0"/>
              </a:spcAft>
              <a:buSzPts val="1300"/>
              <a:buChar char="-"/>
            </a:pPr>
            <a:r>
              <a:rPr lang="en"/>
              <a:t>Music features ( Danceability, Valence , etc).</a:t>
            </a:r>
            <a:endParaRPr/>
          </a:p>
          <a:p>
            <a:pPr indent="-311150" lvl="0" marL="457200" rtl="0" algn="l">
              <a:spcBef>
                <a:spcPts val="0"/>
              </a:spcBef>
              <a:spcAft>
                <a:spcPts val="0"/>
              </a:spcAft>
              <a:buSzPts val="1300"/>
              <a:buChar char="-"/>
            </a:pPr>
            <a:r>
              <a:rPr lang="en"/>
              <a:t>Popularity score ( 1:100 ) [ 1 is the least popular ].</a:t>
            </a:r>
            <a:endParaRPr/>
          </a:p>
          <a:p>
            <a:pPr indent="0" lvl="0" marL="0" rtl="0" algn="l">
              <a:spcBef>
                <a:spcPts val="1600"/>
              </a:spcBef>
              <a:spcAft>
                <a:spcPts val="0"/>
              </a:spcAft>
              <a:buNone/>
            </a:pPr>
            <a:r>
              <a:rPr lang="en"/>
              <a:t>Business need: </a:t>
            </a:r>
            <a:endParaRPr/>
          </a:p>
          <a:p>
            <a:pPr indent="0" lvl="0" marL="0" rtl="0" algn="l">
              <a:spcBef>
                <a:spcPts val="1600"/>
              </a:spcBef>
              <a:spcAft>
                <a:spcPts val="0"/>
              </a:spcAft>
              <a:buNone/>
            </a:pPr>
            <a:r>
              <a:rPr lang="en"/>
              <a:t>Business can add “popularity meter” feature to suppliers’ platform in order to </a:t>
            </a:r>
            <a:r>
              <a:rPr lang="en"/>
              <a:t>follow up</a:t>
            </a:r>
            <a:r>
              <a:rPr lang="en"/>
              <a:t> on their songs performance. </a:t>
            </a:r>
            <a:endParaRPr/>
          </a:p>
          <a:p>
            <a:pPr indent="0" lvl="0" marL="45720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sp>
        <p:nvSpPr>
          <p:cNvPr id="293" name="Google Shape;293;p44"/>
          <p:cNvSpPr txBox="1"/>
          <p:nvPr/>
        </p:nvSpPr>
        <p:spPr>
          <a:xfrm>
            <a:off x="5206225" y="1278775"/>
            <a:ext cx="3675600" cy="3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Technical approach:</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As we know that the popularity variable ranges from 1 to 100, hence: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We used linear regression modeling over 14 musical features.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Over the upcoming slides we will remove not useful variable. </a:t>
            </a:r>
            <a:endParaRPr sz="1300">
              <a:solidFill>
                <a:schemeClr val="accen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729450" y="338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modeling we could reach over 60% accuracy</a:t>
            </a:r>
            <a:endParaRPr/>
          </a:p>
        </p:txBody>
      </p:sp>
      <p:pic>
        <p:nvPicPr>
          <p:cNvPr id="299" name="Google Shape;299;p45"/>
          <p:cNvPicPr preferRelativeResize="0"/>
          <p:nvPr/>
        </p:nvPicPr>
        <p:blipFill>
          <a:blip r:embed="rId3">
            <a:alphaModFix/>
          </a:blip>
          <a:stretch>
            <a:fillRect/>
          </a:stretch>
        </p:blipFill>
        <p:spPr>
          <a:xfrm>
            <a:off x="1696050" y="1561400"/>
            <a:ext cx="5492325" cy="3269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564525" y="338475"/>
            <a:ext cx="8242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the model and removing </a:t>
            </a:r>
            <a:r>
              <a:rPr lang="en"/>
              <a:t>unnecessary</a:t>
            </a:r>
            <a:r>
              <a:rPr lang="en"/>
              <a:t> variables would improve the model. </a:t>
            </a:r>
            <a:endParaRPr/>
          </a:p>
        </p:txBody>
      </p:sp>
      <p:pic>
        <p:nvPicPr>
          <p:cNvPr id="305" name="Google Shape;305;p46"/>
          <p:cNvPicPr preferRelativeResize="0"/>
          <p:nvPr/>
        </p:nvPicPr>
        <p:blipFill rotWithShape="1">
          <a:blip r:embed="rId3">
            <a:alphaModFix/>
          </a:blip>
          <a:srcRect b="9759" l="863" r="63750" t="38985"/>
          <a:stretch/>
        </p:blipFill>
        <p:spPr>
          <a:xfrm>
            <a:off x="852025" y="1342350"/>
            <a:ext cx="4278951" cy="3484525"/>
          </a:xfrm>
          <a:prstGeom prst="rect">
            <a:avLst/>
          </a:prstGeom>
          <a:noFill/>
          <a:ln>
            <a:noFill/>
          </a:ln>
        </p:spPr>
      </p:pic>
      <p:sp>
        <p:nvSpPr>
          <p:cNvPr id="306" name="Google Shape;306;p46"/>
          <p:cNvSpPr txBox="1"/>
          <p:nvPr/>
        </p:nvSpPr>
        <p:spPr>
          <a:xfrm>
            <a:off x="5432025" y="2571750"/>
            <a:ext cx="3374700" cy="9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We started with </a:t>
            </a:r>
            <a:r>
              <a:rPr b="1" lang="en" sz="1300">
                <a:solidFill>
                  <a:schemeClr val="accent1"/>
                </a:solidFill>
                <a:latin typeface="Lato"/>
                <a:ea typeface="Lato"/>
                <a:cs typeface="Lato"/>
                <a:sym typeface="Lato"/>
              </a:rPr>
              <a:t>14 variables</a:t>
            </a:r>
            <a:r>
              <a:rPr lang="en" sz="1300">
                <a:solidFill>
                  <a:schemeClr val="accent1"/>
                </a:solidFill>
                <a:latin typeface="Lato"/>
                <a:ea typeface="Lato"/>
                <a:cs typeface="Lato"/>
                <a:sym typeface="Lato"/>
              </a:rPr>
              <a:t> in the model but ended up using </a:t>
            </a:r>
            <a:r>
              <a:rPr b="1" lang="en" sz="1300">
                <a:solidFill>
                  <a:schemeClr val="accent1"/>
                </a:solidFill>
                <a:latin typeface="Lato"/>
                <a:ea typeface="Lato"/>
                <a:cs typeface="Lato"/>
                <a:sym typeface="Lato"/>
              </a:rPr>
              <a:t>only 9</a:t>
            </a:r>
            <a:r>
              <a:rPr lang="en" sz="1300">
                <a:solidFill>
                  <a:schemeClr val="accent1"/>
                </a:solidFill>
                <a:latin typeface="Lato"/>
                <a:ea typeface="Lato"/>
                <a:cs typeface="Lato"/>
                <a:sym typeface="Lato"/>
              </a:rPr>
              <a:t> most important with </a:t>
            </a:r>
            <a:r>
              <a:rPr b="1" lang="en" sz="1300">
                <a:solidFill>
                  <a:schemeClr val="accent1"/>
                </a:solidFill>
                <a:latin typeface="Lato"/>
                <a:ea typeface="Lato"/>
                <a:cs typeface="Lato"/>
                <a:sym typeface="Lato"/>
              </a:rPr>
              <a:t>R-square  = 20.7</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564525" y="338475"/>
            <a:ext cx="8242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searching for the best 4 or 5 combinations of predictors we reached this result</a:t>
            </a:r>
            <a:r>
              <a:rPr lang="en"/>
              <a:t> </a:t>
            </a:r>
            <a:endParaRPr/>
          </a:p>
        </p:txBody>
      </p:sp>
      <p:sp>
        <p:nvSpPr>
          <p:cNvPr id="312" name="Google Shape;312;p47"/>
          <p:cNvSpPr txBox="1"/>
          <p:nvPr/>
        </p:nvSpPr>
        <p:spPr>
          <a:xfrm>
            <a:off x="5432025" y="2571750"/>
            <a:ext cx="3374700" cy="9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Now, we can use only 4 variable to deliver the same or better accuracy for the model. </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313" name="Google Shape;313;p47"/>
          <p:cNvPicPr preferRelativeResize="0"/>
          <p:nvPr/>
        </p:nvPicPr>
        <p:blipFill>
          <a:blip r:embed="rId3">
            <a:alphaModFix/>
          </a:blip>
          <a:stretch>
            <a:fillRect/>
          </a:stretch>
        </p:blipFill>
        <p:spPr>
          <a:xfrm>
            <a:off x="252750" y="1496725"/>
            <a:ext cx="5127225" cy="305245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564525" y="338475"/>
            <a:ext cx="8242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accuracy is more than 60% but we can improve it by deep diving in feature selection.  </a:t>
            </a:r>
            <a:endParaRPr/>
          </a:p>
        </p:txBody>
      </p:sp>
      <p:pic>
        <p:nvPicPr>
          <p:cNvPr id="319" name="Google Shape;319;p48"/>
          <p:cNvPicPr preferRelativeResize="0"/>
          <p:nvPr/>
        </p:nvPicPr>
        <p:blipFill>
          <a:blip r:embed="rId3">
            <a:alphaModFix/>
          </a:blip>
          <a:stretch>
            <a:fillRect/>
          </a:stretch>
        </p:blipFill>
        <p:spPr>
          <a:xfrm>
            <a:off x="1893650" y="1276975"/>
            <a:ext cx="5799225" cy="3452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658300" y="55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Evaluate Model Performance</a:t>
            </a:r>
            <a:endParaRPr/>
          </a:p>
        </p:txBody>
      </p:sp>
      <p:sp>
        <p:nvSpPr>
          <p:cNvPr id="325" name="Google Shape;325;p49"/>
          <p:cNvSpPr txBox="1"/>
          <p:nvPr>
            <p:ph idx="1" type="body"/>
          </p:nvPr>
        </p:nvSpPr>
        <p:spPr>
          <a:xfrm>
            <a:off x="727650" y="19162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Logistic Regression</a:t>
            </a:r>
            <a:r>
              <a:rPr lang="en" sz="1800"/>
              <a:t>: We managed to get better accuracy through choosing the best cutoff value. In the end, we concluded that logistic regression is not the most efficient in a dataset with majority class issues.</a:t>
            </a:r>
            <a:endParaRPr sz="1800"/>
          </a:p>
          <a:p>
            <a:pPr indent="0" lvl="0" marL="0" rtl="0" algn="l">
              <a:spcBef>
                <a:spcPts val="1600"/>
              </a:spcBef>
              <a:spcAft>
                <a:spcPts val="1600"/>
              </a:spcAft>
              <a:buNone/>
            </a:pPr>
            <a:r>
              <a:rPr b="1" lang="en" sz="1800"/>
              <a:t>Linear Regression</a:t>
            </a:r>
            <a:r>
              <a:rPr lang="en" sz="1800"/>
              <a:t>: For this type of dataset, a linear regression model would result in the most accuracy. However, in the future, it would be essential to dive in deeper and implement more feature selection.</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331" name="Google Shape;331;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Using the popularity meter, Universal Music Group implement the meter to improve the ranking of the charts</a:t>
            </a:r>
            <a:endParaRPr sz="1400"/>
          </a:p>
          <a:p>
            <a:pPr indent="-317500" lvl="0" marL="457200" rtl="0" algn="l">
              <a:spcBef>
                <a:spcPts val="0"/>
              </a:spcBef>
              <a:spcAft>
                <a:spcPts val="0"/>
              </a:spcAft>
              <a:buSzPts val="1400"/>
              <a:buAutoNum type="arabicPeriod"/>
            </a:pPr>
            <a:r>
              <a:rPr lang="en" sz="1400"/>
              <a:t>The Top Tester will help UMG to evaluate their song portfolio in order to know which songs will break the Top 100 charts and try to improve the features as much as they can</a:t>
            </a:r>
            <a:endParaRPr sz="1400"/>
          </a:p>
          <a:p>
            <a:pPr indent="-317500" lvl="0" marL="457200" rtl="0" algn="l">
              <a:spcBef>
                <a:spcPts val="0"/>
              </a:spcBef>
              <a:spcAft>
                <a:spcPts val="0"/>
              </a:spcAft>
              <a:buSzPts val="1400"/>
              <a:buAutoNum type="arabicPeriod"/>
            </a:pPr>
            <a:r>
              <a:rPr lang="en" sz="1400"/>
              <a:t>When </a:t>
            </a:r>
            <a:r>
              <a:rPr lang="en" sz="1400"/>
              <a:t> producing and signing new artists, UMG can help structure their songs strategically using predictive analytics to boost the success of the track</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501800" y="572900"/>
            <a:ext cx="8242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37" name="Google Shape;337;p51"/>
          <p:cNvSpPr txBox="1"/>
          <p:nvPr/>
        </p:nvSpPr>
        <p:spPr>
          <a:xfrm>
            <a:off x="727625" y="1580675"/>
            <a:ext cx="7941000" cy="308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u="sng">
                <a:solidFill>
                  <a:schemeClr val="hlink"/>
                </a:solidFill>
                <a:latin typeface="Lato"/>
                <a:ea typeface="Lato"/>
                <a:cs typeface="Lato"/>
                <a:sym typeface="Lato"/>
                <a:hlinkClick r:id="rId3"/>
              </a:rPr>
              <a:t>Rcode</a:t>
            </a:r>
            <a:r>
              <a:rPr lang="en">
                <a:latin typeface="Lato"/>
                <a:ea typeface="Lato"/>
                <a:cs typeface="Lato"/>
                <a:sym typeface="Lato"/>
              </a:rPr>
              <a: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u="sng">
                <a:solidFill>
                  <a:schemeClr val="hlink"/>
                </a:solidFill>
                <a:latin typeface="Lato"/>
                <a:ea typeface="Lato"/>
                <a:cs typeface="Lato"/>
                <a:sym typeface="Lato"/>
                <a:hlinkClick r:id="rId4"/>
              </a:rPr>
              <a:t>Datasets</a:t>
            </a:r>
            <a:r>
              <a:rPr lang="en">
                <a:latin typeface="Lato"/>
                <a:ea typeface="Lato"/>
                <a:cs typeface="Lato"/>
                <a:sym typeface="Lato"/>
              </a:rPr>
              <a: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u="sng">
                <a:solidFill>
                  <a:schemeClr val="hlink"/>
                </a:solidFill>
                <a:latin typeface="Lato"/>
                <a:ea typeface="Lato"/>
                <a:cs typeface="Lato"/>
                <a:sym typeface="Lato"/>
                <a:hlinkClick r:id="rId5"/>
              </a:rPr>
              <a:t>Research paper</a:t>
            </a: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13750" y="2304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Understanding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514350" y="2304150"/>
            <a:ext cx="8242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727650" y="573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Understanding - Industry</a:t>
            </a:r>
            <a:endParaRPr/>
          </a:p>
        </p:txBody>
      </p:sp>
      <p:sp>
        <p:nvSpPr>
          <p:cNvPr id="109" name="Google Shape;109;p17"/>
          <p:cNvSpPr txBox="1"/>
          <p:nvPr>
            <p:ph idx="1" type="body"/>
          </p:nvPr>
        </p:nvSpPr>
        <p:spPr>
          <a:xfrm>
            <a:off x="3511500" y="3290000"/>
            <a:ext cx="2121000" cy="36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Music streaming industry </a:t>
            </a:r>
            <a:endParaRPr b="1"/>
          </a:p>
        </p:txBody>
      </p:sp>
      <p:pic>
        <p:nvPicPr>
          <p:cNvPr id="110" name="Google Shape;110;p17"/>
          <p:cNvPicPr preferRelativeResize="0"/>
          <p:nvPr/>
        </p:nvPicPr>
        <p:blipFill>
          <a:blip r:embed="rId3">
            <a:alphaModFix/>
          </a:blip>
          <a:stretch>
            <a:fillRect/>
          </a:stretch>
        </p:blipFill>
        <p:spPr>
          <a:xfrm>
            <a:off x="3619500" y="1384988"/>
            <a:ext cx="1905000" cy="1905000"/>
          </a:xfrm>
          <a:prstGeom prst="rect">
            <a:avLst/>
          </a:prstGeom>
          <a:noFill/>
          <a:ln>
            <a:noFill/>
          </a:ln>
        </p:spPr>
      </p:pic>
      <p:sp>
        <p:nvSpPr>
          <p:cNvPr id="111" name="Google Shape;111;p17"/>
          <p:cNvSpPr txBox="1"/>
          <p:nvPr/>
        </p:nvSpPr>
        <p:spPr>
          <a:xfrm>
            <a:off x="5840800" y="4165425"/>
            <a:ext cx="30972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Lato"/>
                <a:ea typeface="Lato"/>
                <a:cs typeface="Lato"/>
                <a:sym typeface="Lato"/>
              </a:rPr>
              <a:t>Main players are: </a:t>
            </a:r>
            <a:endParaRPr b="1"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Spotify. </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Apple Music. </a:t>
            </a:r>
            <a:endParaRPr sz="1300">
              <a:latin typeface="Lato"/>
              <a:ea typeface="Lato"/>
              <a:cs typeface="Lato"/>
              <a:sym typeface="Lato"/>
            </a:endParaRPr>
          </a:p>
          <a:p>
            <a:pPr indent="-311150" lvl="1" marL="914400" rtl="0" algn="l">
              <a:spcBef>
                <a:spcPts val="0"/>
              </a:spcBef>
              <a:spcAft>
                <a:spcPts val="0"/>
              </a:spcAft>
              <a:buSzPts val="1300"/>
              <a:buFont typeface="Lato"/>
              <a:buChar char="-"/>
            </a:pPr>
            <a:r>
              <a:rPr lang="en" sz="1300">
                <a:latin typeface="Lato"/>
                <a:ea typeface="Lato"/>
                <a:cs typeface="Lato"/>
                <a:sym typeface="Lato"/>
              </a:rPr>
              <a:t>SoundCloud. </a:t>
            </a:r>
            <a:endParaRPr sz="1300">
              <a:latin typeface="Lato"/>
              <a:ea typeface="Lato"/>
              <a:cs typeface="Lato"/>
              <a:sym typeface="Lato"/>
            </a:endParaRPr>
          </a:p>
        </p:txBody>
      </p:sp>
      <p:pic>
        <p:nvPicPr>
          <p:cNvPr id="112" name="Google Shape;112;p17"/>
          <p:cNvPicPr preferRelativeResize="0"/>
          <p:nvPr/>
        </p:nvPicPr>
        <p:blipFill rotWithShape="1">
          <a:blip r:embed="rId4">
            <a:alphaModFix/>
          </a:blip>
          <a:srcRect b="32194" l="29517" r="29286" t="25254"/>
          <a:stretch/>
        </p:blipFill>
        <p:spPr>
          <a:xfrm>
            <a:off x="795650" y="3290000"/>
            <a:ext cx="989100" cy="1103425"/>
          </a:xfrm>
          <a:prstGeom prst="rect">
            <a:avLst/>
          </a:prstGeom>
          <a:noFill/>
          <a:ln>
            <a:noFill/>
          </a:ln>
        </p:spPr>
      </p:pic>
      <p:sp>
        <p:nvSpPr>
          <p:cNvPr id="113" name="Google Shape;113;p17"/>
          <p:cNvSpPr txBox="1"/>
          <p:nvPr/>
        </p:nvSpPr>
        <p:spPr>
          <a:xfrm>
            <a:off x="271800" y="4393425"/>
            <a:ext cx="3239700" cy="4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Contributed by </a:t>
            </a:r>
            <a:r>
              <a:rPr b="1" lang="en" sz="1300">
                <a:latin typeface="Lato"/>
                <a:ea typeface="Lato"/>
                <a:cs typeface="Lato"/>
                <a:sym typeface="Lato"/>
              </a:rPr>
              <a:t>75%</a:t>
            </a:r>
            <a:r>
              <a:rPr lang="en" sz="1300">
                <a:latin typeface="Lato"/>
                <a:ea typeface="Lato"/>
                <a:cs typeface="Lato"/>
                <a:sym typeface="Lato"/>
              </a:rPr>
              <a:t> to the reveunues of the Music industry in 2018.*</a:t>
            </a:r>
            <a:endParaRPr>
              <a:latin typeface="Lato"/>
              <a:ea typeface="Lato"/>
              <a:cs typeface="Lato"/>
              <a:sym typeface="Lato"/>
            </a:endParaRPr>
          </a:p>
        </p:txBody>
      </p:sp>
      <p:pic>
        <p:nvPicPr>
          <p:cNvPr id="114" name="Google Shape;114;p17"/>
          <p:cNvPicPr preferRelativeResize="0"/>
          <p:nvPr/>
        </p:nvPicPr>
        <p:blipFill rotWithShape="1">
          <a:blip r:embed="rId5">
            <a:alphaModFix/>
          </a:blip>
          <a:srcRect b="29896" l="17150" r="16271" t="19208"/>
          <a:stretch/>
        </p:blipFill>
        <p:spPr>
          <a:xfrm>
            <a:off x="6857975" y="3146063"/>
            <a:ext cx="1208600" cy="997801"/>
          </a:xfrm>
          <a:prstGeom prst="rect">
            <a:avLst/>
          </a:prstGeom>
          <a:noFill/>
          <a:ln>
            <a:noFill/>
          </a:ln>
        </p:spPr>
      </p:pic>
      <p:sp>
        <p:nvSpPr>
          <p:cNvPr id="115" name="Google Shape;115;p17"/>
          <p:cNvSpPr txBox="1"/>
          <p:nvPr/>
        </p:nvSpPr>
        <p:spPr>
          <a:xfrm>
            <a:off x="271800" y="4871325"/>
            <a:ext cx="2495700" cy="2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Lato"/>
                <a:ea typeface="Lato"/>
                <a:cs typeface="Lato"/>
                <a:sym typeface="Lato"/>
              </a:rPr>
              <a:t>*MIDia research 2018</a:t>
            </a:r>
            <a:endParaRPr b="1" sz="9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7650" y="573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Understanding - Company.</a:t>
            </a:r>
            <a:endParaRPr/>
          </a:p>
        </p:txBody>
      </p:sp>
      <p:pic>
        <p:nvPicPr>
          <p:cNvPr id="121" name="Google Shape;121;p18"/>
          <p:cNvPicPr preferRelativeResize="0"/>
          <p:nvPr/>
        </p:nvPicPr>
        <p:blipFill rotWithShape="1">
          <a:blip r:embed="rId3">
            <a:alphaModFix/>
          </a:blip>
          <a:srcRect b="29195" l="0" r="0" t="29191"/>
          <a:stretch/>
        </p:blipFill>
        <p:spPr>
          <a:xfrm>
            <a:off x="2943388" y="1305775"/>
            <a:ext cx="3257225" cy="1355453"/>
          </a:xfrm>
          <a:prstGeom prst="rect">
            <a:avLst/>
          </a:prstGeom>
          <a:noFill/>
          <a:ln>
            <a:noFill/>
          </a:ln>
        </p:spPr>
      </p:pic>
      <p:sp>
        <p:nvSpPr>
          <p:cNvPr id="122" name="Google Shape;122;p18"/>
          <p:cNvSpPr txBox="1"/>
          <p:nvPr/>
        </p:nvSpPr>
        <p:spPr>
          <a:xfrm>
            <a:off x="5796250" y="4167675"/>
            <a:ext cx="28965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Roboto"/>
                <a:ea typeface="Roboto"/>
                <a:cs typeface="Roboto"/>
                <a:sym typeface="Roboto"/>
              </a:rPr>
              <a:t>Spotify contols nearly </a:t>
            </a:r>
            <a:r>
              <a:rPr b="1" lang="en" sz="1200">
                <a:highlight>
                  <a:srgbClr val="FFFFFF"/>
                </a:highlight>
                <a:latin typeface="Roboto"/>
                <a:ea typeface="Roboto"/>
                <a:cs typeface="Roboto"/>
                <a:sym typeface="Roboto"/>
              </a:rPr>
              <a:t>36%</a:t>
            </a:r>
            <a:r>
              <a:rPr lang="en" sz="1200">
                <a:highlight>
                  <a:srgbClr val="FFFFFF"/>
                </a:highlight>
                <a:latin typeface="Roboto"/>
                <a:ea typeface="Roboto"/>
                <a:cs typeface="Roboto"/>
                <a:sym typeface="Roboto"/>
              </a:rPr>
              <a:t> of the global market.</a:t>
            </a:r>
            <a:endParaRPr>
              <a:latin typeface="Lato"/>
              <a:ea typeface="Lato"/>
              <a:cs typeface="Lato"/>
              <a:sym typeface="Lato"/>
            </a:endParaRPr>
          </a:p>
        </p:txBody>
      </p:sp>
      <p:pic>
        <p:nvPicPr>
          <p:cNvPr id="123" name="Google Shape;123;p18"/>
          <p:cNvPicPr preferRelativeResize="0"/>
          <p:nvPr/>
        </p:nvPicPr>
        <p:blipFill rotWithShape="1">
          <a:blip r:embed="rId4">
            <a:alphaModFix/>
          </a:blip>
          <a:srcRect b="18083" l="17659" r="18426" t="16939"/>
          <a:stretch/>
        </p:blipFill>
        <p:spPr>
          <a:xfrm>
            <a:off x="1093025" y="3119825"/>
            <a:ext cx="1000924" cy="1017600"/>
          </a:xfrm>
          <a:prstGeom prst="rect">
            <a:avLst/>
          </a:prstGeom>
          <a:noFill/>
          <a:ln>
            <a:noFill/>
          </a:ln>
        </p:spPr>
      </p:pic>
      <p:pic>
        <p:nvPicPr>
          <p:cNvPr id="124" name="Google Shape;124;p18"/>
          <p:cNvPicPr preferRelativeResize="0"/>
          <p:nvPr/>
        </p:nvPicPr>
        <p:blipFill rotWithShape="1">
          <a:blip r:embed="rId5">
            <a:alphaModFix/>
          </a:blip>
          <a:srcRect b="57677" l="11049" r="74259" t="20409"/>
          <a:stretch/>
        </p:blipFill>
        <p:spPr>
          <a:xfrm>
            <a:off x="3917988" y="3119837"/>
            <a:ext cx="903475" cy="786975"/>
          </a:xfrm>
          <a:prstGeom prst="rect">
            <a:avLst/>
          </a:prstGeom>
          <a:noFill/>
          <a:ln>
            <a:noFill/>
          </a:ln>
        </p:spPr>
      </p:pic>
      <p:sp>
        <p:nvSpPr>
          <p:cNvPr id="125" name="Google Shape;125;p18"/>
          <p:cNvSpPr txBox="1"/>
          <p:nvPr/>
        </p:nvSpPr>
        <p:spPr>
          <a:xfrm>
            <a:off x="379450" y="4167675"/>
            <a:ext cx="2563800" cy="7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Roboto"/>
                <a:ea typeface="Roboto"/>
                <a:cs typeface="Roboto"/>
                <a:sym typeface="Roboto"/>
              </a:rPr>
              <a:t>Founded in </a:t>
            </a:r>
            <a:r>
              <a:rPr b="1" lang="en" sz="1200">
                <a:highlight>
                  <a:srgbClr val="FFFFFF"/>
                </a:highlight>
                <a:latin typeface="Roboto"/>
                <a:ea typeface="Roboto"/>
                <a:cs typeface="Roboto"/>
                <a:sym typeface="Roboto"/>
              </a:rPr>
              <a:t>2006</a:t>
            </a:r>
            <a:r>
              <a:rPr lang="en" sz="1200">
                <a:highlight>
                  <a:srgbClr val="FFFFFF"/>
                </a:highlight>
                <a:latin typeface="Roboto"/>
                <a:ea typeface="Roboto"/>
                <a:cs typeface="Roboto"/>
                <a:sym typeface="Roboto"/>
              </a:rPr>
              <a:t>, this Swedish company has become the most popular streaming platform across the world.</a:t>
            </a:r>
            <a:endParaRPr>
              <a:latin typeface="Lato"/>
              <a:ea typeface="Lato"/>
              <a:cs typeface="Lato"/>
              <a:sym typeface="Lato"/>
            </a:endParaRPr>
          </a:p>
        </p:txBody>
      </p:sp>
      <p:sp>
        <p:nvSpPr>
          <p:cNvPr id="126" name="Google Shape;126;p18"/>
          <p:cNvSpPr txBox="1"/>
          <p:nvPr/>
        </p:nvSpPr>
        <p:spPr>
          <a:xfrm>
            <a:off x="3561688" y="4167675"/>
            <a:ext cx="1616100" cy="7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Roboto"/>
                <a:ea typeface="Roboto"/>
                <a:cs typeface="Roboto"/>
                <a:sym typeface="Roboto"/>
              </a:rPr>
              <a:t>In 2017, Spotify has reached </a:t>
            </a:r>
            <a:r>
              <a:rPr b="1" lang="en" sz="1200">
                <a:highlight>
                  <a:srgbClr val="FFFFFF"/>
                </a:highlight>
                <a:latin typeface="Roboto"/>
                <a:ea typeface="Roboto"/>
                <a:cs typeface="Roboto"/>
                <a:sym typeface="Roboto"/>
              </a:rPr>
              <a:t>71.1 </a:t>
            </a:r>
            <a:r>
              <a:rPr lang="en" sz="1200">
                <a:highlight>
                  <a:srgbClr val="FFFFFF"/>
                </a:highlight>
                <a:latin typeface="Roboto"/>
                <a:ea typeface="Roboto"/>
                <a:cs typeface="Roboto"/>
                <a:sym typeface="Roboto"/>
              </a:rPr>
              <a:t>million subscribers. </a:t>
            </a:r>
            <a:endParaRPr>
              <a:latin typeface="Lato"/>
              <a:ea typeface="Lato"/>
              <a:cs typeface="Lato"/>
              <a:sym typeface="Lato"/>
            </a:endParaRPr>
          </a:p>
        </p:txBody>
      </p:sp>
      <p:pic>
        <p:nvPicPr>
          <p:cNvPr id="127" name="Google Shape;127;p18"/>
          <p:cNvPicPr preferRelativeResize="0"/>
          <p:nvPr/>
        </p:nvPicPr>
        <p:blipFill rotWithShape="1">
          <a:blip r:embed="rId6">
            <a:alphaModFix/>
          </a:blip>
          <a:srcRect b="32194" l="29517" r="29286" t="25254"/>
          <a:stretch/>
        </p:blipFill>
        <p:spPr>
          <a:xfrm>
            <a:off x="6792763" y="3009374"/>
            <a:ext cx="903475" cy="10079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562525" y="577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Porter’s Five Forces Framework</a:t>
            </a:r>
            <a:endParaRPr/>
          </a:p>
        </p:txBody>
      </p:sp>
      <p:sp>
        <p:nvSpPr>
          <p:cNvPr id="133" name="Google Shape;133;p19"/>
          <p:cNvSpPr txBox="1"/>
          <p:nvPr/>
        </p:nvSpPr>
        <p:spPr>
          <a:xfrm>
            <a:off x="412425" y="1509550"/>
            <a:ext cx="5407200" cy="294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Lato"/>
                <a:ea typeface="Lato"/>
                <a:cs typeface="Lato"/>
                <a:sym typeface="Lato"/>
              </a:rPr>
              <a:t>Supplier Power</a:t>
            </a:r>
            <a:r>
              <a:rPr lang="en" sz="1100">
                <a:latin typeface="Lato"/>
                <a:ea typeface="Lato"/>
                <a:cs typeface="Lato"/>
                <a:sym typeface="Lato"/>
              </a:rPr>
              <a:t>: In the music recording industry, the suppliers to the recording companies are the raw materials providers, artists, writers and producers. There is a large pool of talent, which is favorable because it gives the recording companies more negotiating power. It  is evident that supplier power is </a:t>
            </a:r>
            <a:r>
              <a:rPr b="1" lang="en" sz="1100">
                <a:latin typeface="Lato"/>
                <a:ea typeface="Lato"/>
                <a:cs typeface="Lato"/>
                <a:sym typeface="Lato"/>
              </a:rPr>
              <a:t>low</a:t>
            </a:r>
            <a:r>
              <a:rPr lang="en" sz="1100">
                <a:latin typeface="Lato"/>
                <a:ea typeface="Lato"/>
                <a:cs typeface="Lato"/>
                <a:sym typeface="Lato"/>
              </a:rPr>
              <a:t> in the music industry. </a:t>
            </a:r>
            <a:endParaRPr sz="11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b="1" lang="en" sz="1100">
                <a:latin typeface="Lato"/>
                <a:ea typeface="Lato"/>
                <a:cs typeface="Lato"/>
                <a:sym typeface="Lato"/>
              </a:rPr>
              <a:t>Buyer Power</a:t>
            </a:r>
            <a:r>
              <a:rPr lang="en" sz="1100">
                <a:latin typeface="Lato"/>
                <a:ea typeface="Lato"/>
                <a:cs typeface="Lato"/>
                <a:sym typeface="Lato"/>
              </a:rPr>
              <a:t>: The threat the music recording industry faces from buyers is considered to be relatively </a:t>
            </a:r>
            <a:r>
              <a:rPr b="1" lang="en" sz="1100">
                <a:latin typeface="Lato"/>
                <a:ea typeface="Lato"/>
                <a:cs typeface="Lato"/>
                <a:sym typeface="Lato"/>
              </a:rPr>
              <a:t>high</a:t>
            </a:r>
            <a:r>
              <a:rPr lang="en" sz="1100">
                <a:latin typeface="Lato"/>
                <a:ea typeface="Lato"/>
                <a:cs typeface="Lato"/>
                <a:sym typeface="Lato"/>
              </a:rPr>
              <a:t>. Overall, buyers have significant power within the music industry as suppliers are forced to offer their products in various channels, especially online. Due to the high buyer power, revenues are decreased, costs are increased, and profits are decreased for the music industry.</a:t>
            </a:r>
            <a:endParaRPr sz="1100">
              <a:latin typeface="Lato"/>
              <a:ea typeface="Lato"/>
              <a:cs typeface="Lato"/>
              <a:sym typeface="Lato"/>
            </a:endParaRPr>
          </a:p>
          <a:p>
            <a:pPr indent="0" lvl="0" marL="0" rtl="0" algn="l">
              <a:lnSpc>
                <a:spcPct val="115000"/>
              </a:lnSpc>
              <a:spcBef>
                <a:spcPts val="0"/>
              </a:spcBef>
              <a:spcAft>
                <a:spcPts val="0"/>
              </a:spcAft>
              <a:buNone/>
            </a:pPr>
            <a:r>
              <a:t/>
            </a:r>
            <a:endParaRPr sz="1100">
              <a:latin typeface="Lato"/>
              <a:ea typeface="Lato"/>
              <a:cs typeface="Lato"/>
              <a:sym typeface="Lato"/>
            </a:endParaRPr>
          </a:p>
          <a:p>
            <a:pPr indent="0" lvl="0" marL="0" rtl="0" algn="l">
              <a:lnSpc>
                <a:spcPct val="115000"/>
              </a:lnSpc>
              <a:spcBef>
                <a:spcPts val="0"/>
              </a:spcBef>
              <a:spcAft>
                <a:spcPts val="0"/>
              </a:spcAft>
              <a:buNone/>
            </a:pPr>
            <a:r>
              <a:rPr b="1" lang="en" sz="1100">
                <a:latin typeface="Lato"/>
                <a:ea typeface="Lato"/>
                <a:cs typeface="Lato"/>
                <a:sym typeface="Lato"/>
              </a:rPr>
              <a:t>Threat of Substitutes</a:t>
            </a:r>
            <a:r>
              <a:rPr lang="en" sz="1100">
                <a:latin typeface="Lato"/>
                <a:ea typeface="Lato"/>
                <a:cs typeface="Lato"/>
                <a:sym typeface="Lato"/>
              </a:rPr>
              <a:t>: In the current music industry, music streaming services are confronted with various substitute products including physical records, digital media, TV, and radio channels playing 24 hour music, satellite radio, video streaming services, and piracy. The threat of substitutes is </a:t>
            </a:r>
            <a:r>
              <a:rPr b="1" lang="en" sz="1100">
                <a:latin typeface="Lato"/>
                <a:ea typeface="Lato"/>
                <a:cs typeface="Lato"/>
                <a:sym typeface="Lato"/>
              </a:rPr>
              <a:t>high</a:t>
            </a:r>
            <a:r>
              <a:rPr lang="en" sz="1100">
                <a:latin typeface="Lato"/>
                <a:ea typeface="Lato"/>
                <a:cs typeface="Lato"/>
                <a:sym typeface="Lato"/>
              </a:rPr>
              <a:t> and the industry experiences increased costs, decreased revenues, and decreased profits. </a:t>
            </a:r>
            <a:endParaRPr sz="1100">
              <a:latin typeface="Lato"/>
              <a:ea typeface="Lato"/>
              <a:cs typeface="Lato"/>
              <a:sym typeface="Lato"/>
            </a:endParaRPr>
          </a:p>
          <a:p>
            <a:pPr indent="0" lvl="0" marL="0" rtl="0" algn="l">
              <a:lnSpc>
                <a:spcPct val="115000"/>
              </a:lnSpc>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34" name="Google Shape;134;p19"/>
          <p:cNvPicPr preferRelativeResize="0"/>
          <p:nvPr/>
        </p:nvPicPr>
        <p:blipFill>
          <a:blip r:embed="rId3">
            <a:alphaModFix/>
          </a:blip>
          <a:stretch>
            <a:fillRect/>
          </a:stretch>
        </p:blipFill>
        <p:spPr>
          <a:xfrm>
            <a:off x="5819625" y="1917075"/>
            <a:ext cx="3128675" cy="228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93800" y="567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Porter’s Five Forces Framework</a:t>
            </a:r>
            <a:endParaRPr/>
          </a:p>
        </p:txBody>
      </p:sp>
      <p:sp>
        <p:nvSpPr>
          <p:cNvPr id="140" name="Google Shape;140;p20"/>
          <p:cNvSpPr txBox="1"/>
          <p:nvPr/>
        </p:nvSpPr>
        <p:spPr>
          <a:xfrm>
            <a:off x="412425" y="1586163"/>
            <a:ext cx="5407200" cy="294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Lato"/>
                <a:ea typeface="Lato"/>
                <a:cs typeface="Lato"/>
                <a:sym typeface="Lato"/>
              </a:rPr>
              <a:t>Threat of Entry</a:t>
            </a:r>
            <a:r>
              <a:rPr lang="en" sz="1100">
                <a:latin typeface="Lato"/>
                <a:ea typeface="Lato"/>
                <a:cs typeface="Lato"/>
                <a:sym typeface="Lato"/>
              </a:rPr>
              <a:t>: Independent artists and labels can now offer their products online at very low cost, and are able to skip several steps in the traditional value chain. Due to this change, the Big Three have reacted by building a network of resources and expertise to remain increasingly competitive in the industry. However, low product differentiation and moderate economies of scales still regards the threat of entry for the music industry as </a:t>
            </a:r>
            <a:r>
              <a:rPr b="1" lang="en" sz="1100">
                <a:latin typeface="Lato"/>
                <a:ea typeface="Lato"/>
                <a:cs typeface="Lato"/>
                <a:sym typeface="Lato"/>
              </a:rPr>
              <a:t>high</a:t>
            </a:r>
            <a:r>
              <a:rPr lang="en" sz="1100">
                <a:latin typeface="Lato"/>
                <a:ea typeface="Lato"/>
                <a:cs typeface="Lato"/>
                <a:sym typeface="Lato"/>
              </a:rPr>
              <a:t>.</a:t>
            </a:r>
            <a:endParaRPr sz="1100">
              <a:latin typeface="Lato"/>
              <a:ea typeface="Lato"/>
              <a:cs typeface="Lato"/>
              <a:sym typeface="Lato"/>
            </a:endParaRPr>
          </a:p>
          <a:p>
            <a:pPr indent="0" lvl="0" marL="0" rtl="0" algn="l">
              <a:spcBef>
                <a:spcPts val="0"/>
              </a:spcBef>
              <a:spcAft>
                <a:spcPts val="0"/>
              </a:spcAft>
              <a:buNone/>
            </a:pPr>
            <a:r>
              <a:t/>
            </a:r>
            <a:endParaRPr b="1" sz="1100">
              <a:latin typeface="Lato"/>
              <a:ea typeface="Lato"/>
              <a:cs typeface="Lato"/>
              <a:sym typeface="Lato"/>
            </a:endParaRPr>
          </a:p>
          <a:p>
            <a:pPr indent="0" lvl="0" marL="0" rtl="0" algn="l">
              <a:lnSpc>
                <a:spcPct val="115000"/>
              </a:lnSpc>
              <a:spcBef>
                <a:spcPts val="0"/>
              </a:spcBef>
              <a:spcAft>
                <a:spcPts val="0"/>
              </a:spcAft>
              <a:buNone/>
            </a:pPr>
            <a:r>
              <a:rPr b="1" lang="en" sz="1100">
                <a:latin typeface="Lato"/>
                <a:ea typeface="Lato"/>
                <a:cs typeface="Lato"/>
                <a:sym typeface="Lato"/>
              </a:rPr>
              <a:t>Rivalry among existing competitors</a:t>
            </a:r>
            <a:r>
              <a:rPr lang="en" sz="1100">
                <a:latin typeface="Lato"/>
                <a:ea typeface="Lato"/>
                <a:cs typeface="Lato"/>
                <a:sym typeface="Lato"/>
              </a:rPr>
              <a:t>: There is a small number of large firms (Big Three- Universal, Sony, and Warner) that dominate the industry, and sales for each firm remain relatively high causing increased revenues and profits. However, there is low product differentiation because even though each label owns a selection of artists, the genres that they represent are common throughout the industry. Therefore, consumers are not dependent upon any one record company for a particular type of music. Overall, given that the music recording industry is dominated by a few, large competitors, has seen negative growth with increasing competition, and has low product differentiation, intra-industry rivalry is considered to be </a:t>
            </a:r>
            <a:r>
              <a:rPr b="1" lang="en" sz="1100">
                <a:latin typeface="Lato"/>
                <a:ea typeface="Lato"/>
                <a:cs typeface="Lato"/>
                <a:sym typeface="Lato"/>
              </a:rPr>
              <a:t>high</a:t>
            </a:r>
            <a:r>
              <a:rPr lang="en" sz="1100">
                <a:latin typeface="Lato"/>
                <a:ea typeface="Lato"/>
                <a:cs typeface="Lato"/>
                <a:sym typeface="Lato"/>
              </a:rPr>
              <a:t>.</a:t>
            </a:r>
            <a:endParaRPr sz="1100">
              <a:latin typeface="Lato"/>
              <a:ea typeface="Lato"/>
              <a:cs typeface="Lato"/>
              <a:sym typeface="Lato"/>
            </a:endParaRPr>
          </a:p>
          <a:p>
            <a:pPr indent="0" lvl="0" marL="0" rtl="0" algn="l">
              <a:spcBef>
                <a:spcPts val="0"/>
              </a:spcBef>
              <a:spcAft>
                <a:spcPts val="0"/>
              </a:spcAft>
              <a:buNone/>
            </a:pPr>
            <a:r>
              <a:t/>
            </a:r>
            <a:endParaRPr b="1" sz="1100">
              <a:latin typeface="Lato"/>
              <a:ea typeface="Lato"/>
              <a:cs typeface="Lato"/>
              <a:sym typeface="Lato"/>
            </a:endParaRPr>
          </a:p>
        </p:txBody>
      </p:sp>
      <p:pic>
        <p:nvPicPr>
          <p:cNvPr id="141" name="Google Shape;141;p20"/>
          <p:cNvPicPr preferRelativeResize="0"/>
          <p:nvPr/>
        </p:nvPicPr>
        <p:blipFill>
          <a:blip r:embed="rId3">
            <a:alphaModFix/>
          </a:blip>
          <a:stretch>
            <a:fillRect/>
          </a:stretch>
        </p:blipFill>
        <p:spPr>
          <a:xfrm>
            <a:off x="5819625" y="1917075"/>
            <a:ext cx="3128675" cy="228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813750" y="2304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Firm Description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