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1"/>
  </p:notesMasterIdLst>
  <p:sldIdLst>
    <p:sldId id="256" r:id="rId2"/>
    <p:sldId id="258" r:id="rId3"/>
    <p:sldId id="330" r:id="rId4"/>
    <p:sldId id="259" r:id="rId5"/>
    <p:sldId id="264" r:id="rId6"/>
    <p:sldId id="260" r:id="rId7"/>
    <p:sldId id="307" r:id="rId8"/>
    <p:sldId id="308" r:id="rId9"/>
    <p:sldId id="309" r:id="rId10"/>
    <p:sldId id="310" r:id="rId11"/>
    <p:sldId id="311" r:id="rId12"/>
    <p:sldId id="312" r:id="rId13"/>
    <p:sldId id="322" r:id="rId14"/>
    <p:sldId id="323" r:id="rId15"/>
    <p:sldId id="326" r:id="rId16"/>
    <p:sldId id="313" r:id="rId17"/>
    <p:sldId id="329" r:id="rId18"/>
    <p:sldId id="319" r:id="rId19"/>
    <p:sldId id="328" r:id="rId20"/>
    <p:sldId id="314" r:id="rId21"/>
    <p:sldId id="315" r:id="rId22"/>
    <p:sldId id="324" r:id="rId23"/>
    <p:sldId id="325" r:id="rId24"/>
    <p:sldId id="327" r:id="rId25"/>
    <p:sldId id="316" r:id="rId26"/>
    <p:sldId id="331" r:id="rId27"/>
    <p:sldId id="321" r:id="rId28"/>
    <p:sldId id="320" r:id="rId29"/>
    <p:sldId id="318" r:id="rId30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2"/>
      <p:bold r:id="rId33"/>
    </p:embeddedFont>
    <p:embeddedFont>
      <p:font typeface="Squada One" panose="020B0604020202020204" charset="0"/>
      <p:regular r:id="rId34"/>
    </p:embeddedFont>
    <p:embeddedFont>
      <p:font typeface="Titillium Web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9E515-B3AB-4703-9F7B-1954A2349A17}">
  <a:tblStyle styleId="{5DA9E515-B3AB-4703-9F7B-1954A2349A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32809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1. Table of contents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2. Introduction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3. Our company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4. Our team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5. Problem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6. Them vs. us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7. Solution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8. SWOT analysis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9. Product overview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10. Our plans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11. Product demo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12. Traction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13. Case study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14. Reviews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15. Awards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16. Market size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17. Target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18. Competitors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19. Business model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20. Timing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21. Predicted growth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22. Investment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00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2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252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557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331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960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a48774def6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a48774def6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044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210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210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21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4ac67c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4ac67c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922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779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528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936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648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269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804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172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a48774def6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a48774def6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255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75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48774def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48774def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7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48774def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48774def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a48774def6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a48774def6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75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989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02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2800"/>
              <a:buNone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 flipH="1">
            <a:off x="101981" y="93204"/>
            <a:ext cx="3748915" cy="3156397"/>
            <a:chOff x="101981" y="1837129"/>
            <a:chExt cx="3748915" cy="3156397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4450450" y="1841288"/>
            <a:ext cx="2549700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3"/>
          <p:cNvSpPr/>
          <p:nvPr/>
        </p:nvSpPr>
        <p:spPr>
          <a:xfrm rot="-5400000" flipH="1">
            <a:off x="190897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72" name="Google Shape;72;p3"/>
          <p:cNvSpPr/>
          <p:nvPr/>
        </p:nvSpPr>
        <p:spPr>
          <a:xfrm rot="-5400000">
            <a:off x="190897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73" name="Google Shape;73;p3"/>
          <p:cNvCxnSpPr/>
          <p:nvPr/>
        </p:nvCxnSpPr>
        <p:spPr>
          <a:xfrm rot="5400000">
            <a:off x="-2220322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74" name="Google Shape;74;p3"/>
          <p:cNvCxnSpPr/>
          <p:nvPr/>
        </p:nvCxnSpPr>
        <p:spPr>
          <a:xfrm rot="-5400000" flipH="1">
            <a:off x="1264703" y="1662455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75" name="Google Shape;75;p3"/>
          <p:cNvGrpSpPr/>
          <p:nvPr/>
        </p:nvGrpSpPr>
        <p:grpSpPr>
          <a:xfrm flipH="1">
            <a:off x="95106" y="1912429"/>
            <a:ext cx="3748915" cy="3156397"/>
            <a:chOff x="5279706" y="1837129"/>
            <a:chExt cx="3748915" cy="3156397"/>
          </a:xfrm>
        </p:grpSpPr>
        <p:sp>
          <p:nvSpPr>
            <p:cNvPr id="76" name="Google Shape;76;p3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704455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 flipH="1">
            <a:off x="5317381" y="81629"/>
            <a:ext cx="3748915" cy="3156397"/>
            <a:chOff x="5279706" y="1837129"/>
            <a:chExt cx="3748915" cy="3156397"/>
          </a:xfrm>
        </p:grpSpPr>
        <p:sp>
          <p:nvSpPr>
            <p:cNvPr id="99" name="Google Shape;99;p3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3"/>
          <p:cNvSpPr txBox="1">
            <a:spLocks noGrp="1"/>
          </p:cNvSpPr>
          <p:nvPr>
            <p:ph type="title" idx="2" hasCustomPrompt="1"/>
          </p:nvPr>
        </p:nvSpPr>
        <p:spPr>
          <a:xfrm>
            <a:off x="2179475" y="1841300"/>
            <a:ext cx="2077800" cy="1340700"/>
          </a:xfrm>
          <a:prstGeom prst="rect">
            <a:avLst/>
          </a:prstGeom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5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12000"/>
              <a:buNone/>
              <a:defRPr sz="12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 idx="3"/>
          </p:nvPr>
        </p:nvSpPr>
        <p:spPr>
          <a:xfrm>
            <a:off x="4450450" y="2643713"/>
            <a:ext cx="25497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720000" y="1518000"/>
            <a:ext cx="4085400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800"/>
              <a:buFont typeface="Oswald"/>
              <a:buChar char="●"/>
              <a:defRPr>
                <a:solidFill>
                  <a:srgbClr val="8E8BD8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720000" y="1412950"/>
            <a:ext cx="3590700" cy="10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ubTitle" idx="1"/>
          </p:nvPr>
        </p:nvSpPr>
        <p:spPr>
          <a:xfrm>
            <a:off x="720000" y="2881225"/>
            <a:ext cx="377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4781100" y="883200"/>
            <a:ext cx="3377100" cy="3377100"/>
          </a:xfrm>
          <a:prstGeom prst="rect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5" y="2592175"/>
            <a:ext cx="4773025" cy="191600"/>
          </a:xfrm>
          <a:custGeom>
            <a:avLst/>
            <a:gdLst/>
            <a:ahLst/>
            <a:cxnLst/>
            <a:rect l="l" t="t" r="r" b="b"/>
            <a:pathLst>
              <a:path w="190921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190921" y="97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3500032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2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3" hasCustomPrompt="1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4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5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6" hasCustomPrompt="1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7" hasCustomPrompt="1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8"/>
          </p:nvPr>
        </p:nvSpPr>
        <p:spPr>
          <a:xfrm>
            <a:off x="720000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9"/>
          </p:nvPr>
        </p:nvSpPr>
        <p:spPr>
          <a:xfrm>
            <a:off x="720000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3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4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13"/>
          <p:cNvGrpSpPr/>
          <p:nvPr/>
        </p:nvGrpSpPr>
        <p:grpSpPr>
          <a:xfrm>
            <a:off x="5907766" y="88094"/>
            <a:ext cx="3156397" cy="3748915"/>
            <a:chOff x="5907766" y="88094"/>
            <a:chExt cx="3156397" cy="3748915"/>
          </a:xfrm>
        </p:grpSpPr>
        <p:sp>
          <p:nvSpPr>
            <p:cNvPr id="272" name="Google Shape;272;p13"/>
            <p:cNvSpPr/>
            <p:nvPr/>
          </p:nvSpPr>
          <p:spPr>
            <a:xfrm rot="-5400000">
              <a:off x="8778094" y="1370628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rot="-5400000">
              <a:off x="8639490" y="119745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rot="-5400000">
              <a:off x="8994857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rot="-5400000">
              <a:off x="8386629" y="69270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rot="-5400000">
              <a:off x="8794456" y="319462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7613237" y="88153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rot="-5400000">
              <a:off x="7266137" y="488965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8286427" y="88094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rot="-5400000">
              <a:off x="7791894" y="41965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8994850" y="1035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400000">
              <a:off x="8994862" y="211728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8166632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5400000">
              <a:off x="7428994" y="1012916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rot="-5400000">
              <a:off x="6896466" y="14013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7529182" y="103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rot="-5400000">
              <a:off x="8809907" y="23280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8639482" y="17053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6208569" y="50440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8811841" y="213558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 rot="-5400000">
              <a:off x="8778091" y="5564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 rot="-5400000">
              <a:off x="7131391" y="6763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-5400000">
              <a:off x="5907766" y="2867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 rot="-5400000">
              <a:off x="9013166" y="380431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3"/>
          <p:cNvSpPr/>
          <p:nvPr/>
        </p:nvSpPr>
        <p:spPr>
          <a:xfrm rot="-5400000">
            <a:off x="8001616" y="1470835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 rot="-5400000">
            <a:off x="5097341" y="103535"/>
            <a:ext cx="185859" cy="197069"/>
            <a:chOff x="8778091" y="3225260"/>
            <a:chExt cx="185859" cy="197069"/>
          </a:xfrm>
        </p:grpSpPr>
        <p:sp>
          <p:nvSpPr>
            <p:cNvPr id="299" name="Google Shape;29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3"/>
          <p:cNvSpPr/>
          <p:nvPr/>
        </p:nvSpPr>
        <p:spPr>
          <a:xfrm rot="10800000">
            <a:off x="4555648" y="109149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7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513" name="Google Shape;513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296406" y="93204"/>
            <a:ext cx="3748915" cy="3156397"/>
            <a:chOff x="101981" y="1837129"/>
            <a:chExt cx="3748915" cy="3156397"/>
          </a:xfrm>
        </p:grpSpPr>
        <p:sp>
          <p:nvSpPr>
            <p:cNvPr id="542" name="Google Shape;542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83350"/>
            <a:ext cx="7704000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72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8" name="Google Shape;578;p30"/>
          <p:cNvCxnSpPr/>
          <p:nvPr/>
        </p:nvCxnSpPr>
        <p:spPr>
          <a:xfrm>
            <a:off x="-1375" y="3325100"/>
            <a:ext cx="9161400" cy="0"/>
          </a:xfrm>
          <a:prstGeom prst="straightConnector1">
            <a:avLst/>
          </a:prstGeom>
          <a:noFill/>
          <a:ln w="28575" cap="flat" cmpd="sng">
            <a:solidFill>
              <a:srgbClr val="5B57DE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algn="bl" rotWithShape="0">
              <a:srgbClr val="DFDEFF">
                <a:alpha val="50000"/>
              </a:srgbClr>
            </a:outerShdw>
          </a:effectLst>
        </p:spPr>
      </p:cxnSp>
      <p:pic>
        <p:nvPicPr>
          <p:cNvPr id="580" name="Google Shape;580;p30"/>
          <p:cNvPicPr preferRelativeResize="0"/>
          <p:nvPr/>
        </p:nvPicPr>
        <p:blipFill rotWithShape="1">
          <a:blip r:embed="rId3">
            <a:alphaModFix/>
          </a:blip>
          <a:srcRect l="11841" t="4328" r="6325" b="13837"/>
          <a:stretch/>
        </p:blipFill>
        <p:spPr>
          <a:xfrm>
            <a:off x="-1467350" y="-369750"/>
            <a:ext cx="5399602" cy="53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0"/>
          <p:cNvSpPr txBox="1">
            <a:spLocks noGrp="1"/>
          </p:cNvSpPr>
          <p:nvPr>
            <p:ph type="ctrTitle"/>
          </p:nvPr>
        </p:nvSpPr>
        <p:spPr>
          <a:xfrm>
            <a:off x="4106274" y="1614800"/>
            <a:ext cx="4638583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Bitcoin Forcasting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(Return) </a:t>
            </a:r>
            <a:r>
              <a:rPr lang="en" dirty="0"/>
              <a:t> </a:t>
            </a:r>
            <a:endParaRPr dirty="0"/>
          </a:p>
        </p:txBody>
      </p:sp>
      <p:pic>
        <p:nvPicPr>
          <p:cNvPr id="6146" name="Picture 2" descr="Open photo">
            <a:extLst>
              <a:ext uri="{FF2B5EF4-FFF2-40B4-BE49-F238E27FC236}">
                <a16:creationId xmlns:a16="http://schemas.microsoft.com/office/drawing/2014/main" id="{4DA6DB8A-AF26-4D68-A5F9-690482A8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705428"/>
            <a:ext cx="7704000" cy="317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6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</a:t>
            </a:r>
            <a:r>
              <a:rPr lang="en" dirty="0"/>
              <a:t> </a:t>
            </a:r>
            <a:endParaRPr dirty="0"/>
          </a:p>
        </p:txBody>
      </p:sp>
      <p:pic>
        <p:nvPicPr>
          <p:cNvPr id="5122" name="Picture 2" descr="Open photo">
            <a:extLst>
              <a:ext uri="{FF2B5EF4-FFF2-40B4-BE49-F238E27FC236}">
                <a16:creationId xmlns:a16="http://schemas.microsoft.com/office/drawing/2014/main" id="{F5C268EE-11FE-4400-9878-4C7F8770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790020"/>
            <a:ext cx="7704000" cy="301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F921D-3F17-41BF-8070-96250B19C0C3}"/>
              </a:ext>
            </a:extLst>
          </p:cNvPr>
          <p:cNvSpPr txBox="1"/>
          <p:nvPr/>
        </p:nvSpPr>
        <p:spPr>
          <a:xfrm>
            <a:off x="857886" y="1359459"/>
            <a:ext cx="500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30200">
              <a:buClr>
                <a:schemeClr val="accent3"/>
              </a:buClr>
              <a:buSzPts val="1600"/>
            </a:pPr>
            <a:r>
              <a:rPr lang="en-US" sz="1600" b="1" dirty="0">
                <a:solidFill>
                  <a:srgbClr val="8E8BD8"/>
                </a:solidFill>
                <a:latin typeface="Titillium Web"/>
                <a:sym typeface="Titillium Web"/>
              </a:rPr>
              <a:t>Return</a:t>
            </a:r>
            <a:r>
              <a:rPr lang="en-US" sz="1600" dirty="0">
                <a:solidFill>
                  <a:srgbClr val="8E8BD8"/>
                </a:solidFill>
                <a:latin typeface="Titillium Web"/>
                <a:sym typeface="Titillium Web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9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</a:t>
            </a:r>
            <a:r>
              <a:rPr lang="en" dirty="0"/>
              <a:t> </a:t>
            </a:r>
            <a:endParaRPr dirty="0"/>
          </a:p>
        </p:txBody>
      </p:sp>
      <p:pic>
        <p:nvPicPr>
          <p:cNvPr id="4098" name="Picture 2" descr="Open photo">
            <a:extLst>
              <a:ext uri="{FF2B5EF4-FFF2-40B4-BE49-F238E27FC236}">
                <a16:creationId xmlns:a16="http://schemas.microsoft.com/office/drawing/2014/main" id="{20BBB2DD-FC56-45D3-A553-419062F23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763487"/>
            <a:ext cx="7704000" cy="308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12C8C-3A97-4750-914D-43E8FCEA7A5A}"/>
              </a:ext>
            </a:extLst>
          </p:cNvPr>
          <p:cNvSpPr txBox="1"/>
          <p:nvPr/>
        </p:nvSpPr>
        <p:spPr>
          <a:xfrm>
            <a:off x="843371" y="1330430"/>
            <a:ext cx="500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30200">
              <a:buClr>
                <a:schemeClr val="accent3"/>
              </a:buClr>
              <a:buSzPts val="1600"/>
            </a:pPr>
            <a:r>
              <a:rPr lang="en-US" sz="1600" b="1" dirty="0">
                <a:solidFill>
                  <a:srgbClr val="8E8BD8"/>
                </a:solidFill>
                <a:latin typeface="Titillium Web"/>
                <a:sym typeface="Titillium Web"/>
              </a:rPr>
              <a:t>Target Lag Plot</a:t>
            </a:r>
            <a:r>
              <a:rPr lang="en-US" sz="1600" dirty="0">
                <a:solidFill>
                  <a:srgbClr val="8E8BD8"/>
                </a:solidFill>
                <a:latin typeface="Titillium Web"/>
                <a:sym typeface="Titillium Web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5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</a:t>
            </a:r>
            <a:r>
              <a:rPr lang="en" dirty="0"/>
              <a:t>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12C8C-3A97-4750-914D-43E8FCEA7A5A}"/>
              </a:ext>
            </a:extLst>
          </p:cNvPr>
          <p:cNvSpPr txBox="1"/>
          <p:nvPr/>
        </p:nvSpPr>
        <p:spPr>
          <a:xfrm>
            <a:off x="843371" y="1330430"/>
            <a:ext cx="500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30200">
              <a:buClr>
                <a:schemeClr val="accent3"/>
              </a:buClr>
              <a:buSzPts val="1600"/>
            </a:pPr>
            <a:r>
              <a:rPr lang="en-US" sz="1600" b="1" dirty="0">
                <a:solidFill>
                  <a:srgbClr val="8E8BD8"/>
                </a:solidFill>
                <a:latin typeface="Titillium Web"/>
                <a:sym typeface="Titillium Web"/>
              </a:rPr>
              <a:t>Close Lag Plot</a:t>
            </a:r>
            <a:r>
              <a:rPr lang="en-US" sz="1600" dirty="0">
                <a:solidFill>
                  <a:srgbClr val="8E8BD8"/>
                </a:solidFill>
                <a:latin typeface="Titillium Web"/>
                <a:sym typeface="Titillium Web"/>
              </a:rPr>
              <a:t> </a:t>
            </a:r>
            <a:endParaRPr lang="en-US" dirty="0"/>
          </a:p>
        </p:txBody>
      </p:sp>
      <p:pic>
        <p:nvPicPr>
          <p:cNvPr id="7170" name="Picture 2" descr="Open photo">
            <a:extLst>
              <a:ext uri="{FF2B5EF4-FFF2-40B4-BE49-F238E27FC236}">
                <a16:creationId xmlns:a16="http://schemas.microsoft.com/office/drawing/2014/main" id="{A28EA627-5966-4CC7-9C9D-FF7AC26F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668984"/>
            <a:ext cx="7704000" cy="310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5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</a:t>
            </a:r>
            <a:r>
              <a:rPr lang="en" dirty="0"/>
              <a:t>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12C8C-3A97-4750-914D-43E8FCEA7A5A}"/>
              </a:ext>
            </a:extLst>
          </p:cNvPr>
          <p:cNvSpPr txBox="1"/>
          <p:nvPr/>
        </p:nvSpPr>
        <p:spPr>
          <a:xfrm>
            <a:off x="843371" y="1330430"/>
            <a:ext cx="500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30200">
              <a:buClr>
                <a:schemeClr val="accent3"/>
              </a:buClr>
              <a:buSzPts val="1600"/>
            </a:pPr>
            <a:r>
              <a:rPr lang="en-US" sz="1600" b="1" dirty="0">
                <a:solidFill>
                  <a:srgbClr val="8E8BD8"/>
                </a:solidFill>
                <a:latin typeface="Titillium Web"/>
                <a:sym typeface="Titillium Web"/>
              </a:rPr>
              <a:t>Close Lag Plot ( 15 shifts)</a:t>
            </a:r>
            <a:r>
              <a:rPr lang="en-US" sz="1600" dirty="0">
                <a:solidFill>
                  <a:srgbClr val="8E8BD8"/>
                </a:solidFill>
                <a:latin typeface="Titillium Web"/>
                <a:sym typeface="Titillium Web"/>
              </a:rPr>
              <a:t> </a:t>
            </a:r>
            <a:endParaRPr lang="en-US" dirty="0"/>
          </a:p>
        </p:txBody>
      </p:sp>
      <p:pic>
        <p:nvPicPr>
          <p:cNvPr id="15362" name="Picture 2" descr="Open photo">
            <a:extLst>
              <a:ext uri="{FF2B5EF4-FFF2-40B4-BE49-F238E27FC236}">
                <a16:creationId xmlns:a16="http://schemas.microsoft.com/office/drawing/2014/main" id="{62B2A103-C586-483A-87F3-0CCD030C6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668984"/>
            <a:ext cx="7703999" cy="319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23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</a:t>
            </a:r>
            <a:r>
              <a:rPr lang="en" dirty="0"/>
              <a:t> 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F87E231-9606-4357-A525-56619F39D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68984"/>
            <a:ext cx="7704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7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"/>
          <p:cNvSpPr txBox="1">
            <a:spLocks noGrp="1"/>
          </p:cNvSpPr>
          <p:nvPr>
            <p:ph type="title"/>
          </p:nvPr>
        </p:nvSpPr>
        <p:spPr>
          <a:xfrm>
            <a:off x="4450449" y="1841288"/>
            <a:ext cx="2886521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658" name="Google Shape;658;p38"/>
          <p:cNvSpPr txBox="1">
            <a:spLocks noGrp="1"/>
          </p:cNvSpPr>
          <p:nvPr>
            <p:ph type="title" idx="2"/>
          </p:nvPr>
        </p:nvSpPr>
        <p:spPr>
          <a:xfrm>
            <a:off x="2179475" y="1841300"/>
            <a:ext cx="2077800" cy="1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660" name="Google Shape;660;p38"/>
          <p:cNvCxnSpPr/>
          <p:nvPr/>
        </p:nvCxnSpPr>
        <p:spPr>
          <a:xfrm>
            <a:off x="4257250" y="2560875"/>
            <a:ext cx="41814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0119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LSTM </a:t>
            </a:r>
            <a:r>
              <a:rPr lang="en" dirty="0"/>
              <a:t> 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57200" y="1520890"/>
            <a:ext cx="8080310" cy="3265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Cross validation</a:t>
            </a:r>
          </a:p>
          <a:p>
            <a:pPr marL="457200"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128 Units for LSTM Layer</a:t>
            </a:r>
          </a:p>
          <a:p>
            <a:pPr marL="457200"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Use Sigmoid activation function</a:t>
            </a:r>
          </a:p>
          <a:p>
            <a:pPr marL="457200"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Drop out layer</a:t>
            </a:r>
          </a:p>
          <a:p>
            <a:pPr marL="457200"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50 Epochs</a:t>
            </a:r>
          </a:p>
          <a:p>
            <a:pPr marL="457200"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batch size = 250</a:t>
            </a:r>
          </a:p>
          <a:p>
            <a:pPr marL="457200"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X = Close ( t )</a:t>
            </a:r>
          </a:p>
          <a:p>
            <a:pPr marL="457200"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Y = Close ( t + 1 )</a:t>
            </a:r>
          </a:p>
        </p:txBody>
      </p:sp>
    </p:spTree>
    <p:extLst>
      <p:ext uri="{BB962C8B-B14F-4D97-AF65-F5344CB8AC3E}">
        <p14:creationId xmlns:p14="http://schemas.microsoft.com/office/powerpoint/2010/main" val="259949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LSTM </a:t>
            </a:r>
            <a:r>
              <a:rPr lang="en" dirty="0"/>
              <a:t> </a:t>
            </a:r>
            <a:endParaRPr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19"/>
          <a:stretch/>
        </p:blipFill>
        <p:spPr bwMode="auto">
          <a:xfrm>
            <a:off x="1980676" y="1935032"/>
            <a:ext cx="4849332" cy="19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21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LSTM </a:t>
            </a:r>
            <a:r>
              <a:rPr lang="en" dirty="0"/>
              <a:t> (prediction)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832299"/>
            <a:ext cx="87249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10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94" name="Google Shape;594;p32"/>
          <p:cNvSpPr txBox="1">
            <a:spLocks noGrp="1"/>
          </p:cNvSpPr>
          <p:nvPr>
            <p:ph type="subTitle" idx="1"/>
          </p:nvPr>
        </p:nvSpPr>
        <p:spPr>
          <a:xfrm>
            <a:off x="6187075" y="19397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Dataset &amp; EDA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7" name="Google Shape;597;p32"/>
          <p:cNvSpPr txBox="1">
            <a:spLocks noGrp="1"/>
          </p:cNvSpPr>
          <p:nvPr>
            <p:ph type="title" idx="3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8" name="Google Shape;598;p32"/>
          <p:cNvSpPr txBox="1">
            <a:spLocks noGrp="1"/>
          </p:cNvSpPr>
          <p:nvPr>
            <p:ph type="subTitle" idx="4"/>
          </p:nvPr>
        </p:nvSpPr>
        <p:spPr>
          <a:xfrm>
            <a:off x="6175755" y="3542975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sp>
        <p:nvSpPr>
          <p:cNvPr id="600" name="Google Shape;600;p32"/>
          <p:cNvSpPr txBox="1">
            <a:spLocks noGrp="1"/>
          </p:cNvSpPr>
          <p:nvPr>
            <p:ph type="title" idx="6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32"/>
          <p:cNvSpPr txBox="1">
            <a:spLocks noGrp="1"/>
          </p:cNvSpPr>
          <p:nvPr>
            <p:ph type="title" idx="7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02" name="Google Shape;602;p32"/>
          <p:cNvSpPr txBox="1">
            <a:spLocks noGrp="1"/>
          </p:cNvSpPr>
          <p:nvPr>
            <p:ph type="subTitle" idx="8"/>
          </p:nvPr>
        </p:nvSpPr>
        <p:spPr>
          <a:xfrm>
            <a:off x="435429" y="1766350"/>
            <a:ext cx="2521371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Introduction &amp; Problem statmment</a:t>
            </a:r>
            <a:endParaRPr dirty="0"/>
          </a:p>
        </p:txBody>
      </p:sp>
      <p:sp>
        <p:nvSpPr>
          <p:cNvPr id="604" name="Google Shape;604;p32"/>
          <p:cNvSpPr txBox="1">
            <a:spLocks noGrp="1"/>
          </p:cNvSpPr>
          <p:nvPr>
            <p:ph type="subTitle" idx="13"/>
          </p:nvPr>
        </p:nvSpPr>
        <p:spPr>
          <a:xfrm>
            <a:off x="731445" y="3542975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Methodology</a:t>
            </a:r>
            <a:r>
              <a:rPr lang="en" dirty="0"/>
              <a:t> </a:t>
            </a:r>
            <a:endParaRPr dirty="0"/>
          </a:p>
        </p:txBody>
      </p:sp>
      <p:cxnSp>
        <p:nvCxnSpPr>
          <p:cNvPr id="606" name="Google Shape;606;p32"/>
          <p:cNvCxnSpPr/>
          <p:nvPr/>
        </p:nvCxnSpPr>
        <p:spPr>
          <a:xfrm>
            <a:off x="4582225" y="2272700"/>
            <a:ext cx="0" cy="17391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100013" algn="bl" rotWithShape="0">
              <a:srgbClr val="DFDE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LSTM (Result)</a:t>
            </a:r>
            <a:endParaRPr dirty="0"/>
          </a:p>
        </p:txBody>
      </p:sp>
      <p:sp>
        <p:nvSpPr>
          <p:cNvPr id="2" name="AutoShape 2" descr="blob:https://web.whatsapp.com/38f70ce7-203f-4b7a-af8a-2c2389b6a15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8335" y="2318773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Mean squared error  = 107273.68</a:t>
            </a:r>
          </a:p>
          <a:p>
            <a:pPr marL="457200"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Mean  absolute error  = 310.72</a:t>
            </a:r>
          </a:p>
          <a:p>
            <a:pPr marL="457200"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correlation coefficient  = 1.0</a:t>
            </a:r>
          </a:p>
        </p:txBody>
      </p:sp>
    </p:spTree>
    <p:extLst>
      <p:ext uri="{BB962C8B-B14F-4D97-AF65-F5344CB8AC3E}">
        <p14:creationId xmlns:p14="http://schemas.microsoft.com/office/powerpoint/2010/main" val="78160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XGBoost </a:t>
            </a:r>
            <a:r>
              <a:rPr lang="en" dirty="0"/>
              <a:t> </a:t>
            </a:r>
            <a:endParaRPr dirty="0"/>
          </a:p>
        </p:txBody>
      </p:sp>
      <p:sp>
        <p:nvSpPr>
          <p:cNvPr id="3" name="Google Shape;619;p34">
            <a:extLst>
              <a:ext uri="{FF2B5EF4-FFF2-40B4-BE49-F238E27FC236}">
                <a16:creationId xmlns:a16="http://schemas.microsoft.com/office/drawing/2014/main" id="{58A06BED-CAA2-42E9-A094-51A6EAE1A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518000"/>
            <a:ext cx="5432448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D5DE2"/>
              </a:buClr>
              <a:buSzPts val="1100"/>
              <a:buFont typeface="Arial"/>
              <a:buNone/>
            </a:pPr>
            <a:endParaRPr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" b="1" dirty="0">
                <a:solidFill>
                  <a:srgbClr val="8E8BD8"/>
                </a:solidFill>
              </a:rPr>
              <a:t>Extreme Gradient Boosting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" b="1" dirty="0"/>
              <a:t>Regularization</a:t>
            </a:r>
            <a:endParaRPr lang="en"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" b="1" dirty="0">
                <a:solidFill>
                  <a:srgbClr val="8E8BD8"/>
                </a:solidFill>
              </a:rPr>
              <a:t>Big </a:t>
            </a:r>
            <a:r>
              <a:rPr lang="en" b="1" dirty="0"/>
              <a:t>ML algorithm Can handle big data.</a:t>
            </a:r>
            <a:endParaRPr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" b="1" dirty="0">
                <a:solidFill>
                  <a:srgbClr val="8E8BD8"/>
                </a:solidFill>
              </a:rPr>
              <a:t>XGBoost have many Hyperparameters</a:t>
            </a:r>
            <a:endParaRPr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XGBoost using sequential method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Sequential method take the results from the previous tree and improve it in the next tree.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</a:pPr>
            <a:endParaRPr lang="en-US" b="1" dirty="0">
              <a:solidFill>
                <a:srgbClr val="8E8BD8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</a:pPr>
            <a:endParaRPr b="1" dirty="0">
              <a:solidFill>
                <a:srgbClr val="8E8B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4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XGBoost Hyperparameters </a:t>
            </a:r>
            <a:r>
              <a:rPr lang="en" dirty="0"/>
              <a:t> </a:t>
            </a:r>
            <a:endParaRPr dirty="0"/>
          </a:p>
        </p:txBody>
      </p:sp>
      <p:sp>
        <p:nvSpPr>
          <p:cNvPr id="3" name="Google Shape;619;p34">
            <a:extLst>
              <a:ext uri="{FF2B5EF4-FFF2-40B4-BE49-F238E27FC236}">
                <a16:creationId xmlns:a16="http://schemas.microsoft.com/office/drawing/2014/main" id="{58A06BED-CAA2-42E9-A094-51A6EAE1A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518000"/>
            <a:ext cx="5432448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D5DE2"/>
              </a:buClr>
              <a:buSzPts val="1100"/>
              <a:buFont typeface="Arial"/>
              <a:buNone/>
            </a:pPr>
            <a:endParaRPr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Objective</a:t>
            </a:r>
            <a:r>
              <a:rPr lang="en-US" b="1" dirty="0"/>
              <a:t>: the method which the model use</a:t>
            </a:r>
          </a:p>
          <a:p>
            <a:pPr lvl="1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8E8BD8"/>
                </a:solidFill>
              </a:rPr>
              <a:t>Soft</a:t>
            </a:r>
            <a:r>
              <a:rPr lang="en-US" b="1" dirty="0" err="1"/>
              <a:t>max</a:t>
            </a:r>
            <a:r>
              <a:rPr lang="en-US" b="1" dirty="0"/>
              <a:t> : Classification</a:t>
            </a:r>
          </a:p>
          <a:p>
            <a:pPr lvl="1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 err="1"/>
              <a:t>SoftProb</a:t>
            </a:r>
            <a:r>
              <a:rPr lang="en-US" b="1" dirty="0"/>
              <a:t>: Weighted Classification </a:t>
            </a:r>
          </a:p>
          <a:p>
            <a:pPr lvl="1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Reg , linear</a:t>
            </a:r>
            <a:r>
              <a:rPr lang="en-US" b="1" dirty="0"/>
              <a:t>: Linear Regression ( Used with our </a:t>
            </a:r>
            <a:r>
              <a:rPr lang="en-US" b="1" dirty="0" err="1"/>
              <a:t>datas</a:t>
            </a:r>
            <a:r>
              <a:rPr lang="en-US" b="1" dirty="0"/>
              <a:t>).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ETA: Learning Rate of the model ( Default 0.3)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Alpha: Control </a:t>
            </a:r>
            <a:r>
              <a:rPr lang="en" b="1" dirty="0"/>
              <a:t>Regularization (L1)</a:t>
            </a:r>
            <a:endParaRPr lang="en-US" b="1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8E8BD8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</a:pPr>
            <a:endParaRPr b="1" dirty="0">
              <a:solidFill>
                <a:srgbClr val="8E8B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82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XGBoost Hyperparameters </a:t>
            </a:r>
            <a:r>
              <a:rPr lang="en" dirty="0"/>
              <a:t> </a:t>
            </a:r>
            <a:endParaRPr dirty="0"/>
          </a:p>
        </p:txBody>
      </p:sp>
      <p:sp>
        <p:nvSpPr>
          <p:cNvPr id="3" name="Google Shape;619;p34">
            <a:extLst>
              <a:ext uri="{FF2B5EF4-FFF2-40B4-BE49-F238E27FC236}">
                <a16:creationId xmlns:a16="http://schemas.microsoft.com/office/drawing/2014/main" id="{58A06BED-CAA2-42E9-A094-51A6EAE1A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518000"/>
            <a:ext cx="5432448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D5DE2"/>
              </a:buClr>
              <a:buSzPts val="1100"/>
              <a:buFont typeface="Arial"/>
              <a:buNone/>
            </a:pPr>
            <a:endParaRPr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8E8BD8"/>
                </a:solidFill>
              </a:rPr>
              <a:t>Max_Depth</a:t>
            </a:r>
            <a:r>
              <a:rPr lang="en-US" b="1" dirty="0"/>
              <a:t>: the Depth of the tree will be made.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 err="1"/>
              <a:t>min_child_weight</a:t>
            </a:r>
            <a:r>
              <a:rPr lang="en-US" b="1" dirty="0"/>
              <a:t>: control the overfitting.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Booster: GB tree.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8E8BD8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</a:pPr>
            <a:endParaRPr b="1" dirty="0">
              <a:solidFill>
                <a:srgbClr val="8E8BD8"/>
              </a:solidFill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8921FC5-58D7-40B7-AE39-3DFE4724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3468914"/>
            <a:ext cx="7704001" cy="13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23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XGBoost </a:t>
            </a:r>
            <a:r>
              <a:rPr lang="en" dirty="0"/>
              <a:t> </a:t>
            </a:r>
            <a:endParaRPr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F6F8856-1826-4FDA-A045-7D6642A6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69143"/>
            <a:ext cx="7704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7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KNN </a:t>
            </a:r>
            <a:r>
              <a:rPr lang="en" dirty="0"/>
              <a:t> </a:t>
            </a:r>
            <a:endParaRPr dirty="0"/>
          </a:p>
        </p:txBody>
      </p:sp>
      <p:sp>
        <p:nvSpPr>
          <p:cNvPr id="3" name="Google Shape;619;p34">
            <a:extLst>
              <a:ext uri="{FF2B5EF4-FFF2-40B4-BE49-F238E27FC236}">
                <a16:creationId xmlns:a16="http://schemas.microsoft.com/office/drawing/2014/main" id="{58A06BED-CAA2-42E9-A094-51A6EAE1A44D}"/>
              </a:ext>
            </a:extLst>
          </p:cNvPr>
          <p:cNvSpPr txBox="1">
            <a:spLocks noGrp="1"/>
          </p:cNvSpPr>
          <p:nvPr/>
        </p:nvSpPr>
        <p:spPr>
          <a:xfrm>
            <a:off x="854290" y="1518000"/>
            <a:ext cx="5432448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800"/>
              <a:buFont typeface="Oswald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400"/>
              <a:buFont typeface="Oswald"/>
              <a:buChar char="■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endParaRPr lang="en-US"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Mean of the most nearest values.</a:t>
            </a:r>
          </a:p>
          <a:p>
            <a:pPr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Mean squared error  = 725.56.</a:t>
            </a:r>
          </a:p>
          <a:p>
            <a:pPr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Mean  absolute error  = 18.37.</a:t>
            </a:r>
          </a:p>
          <a:p>
            <a:pPr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correlation coefficient  = 1.0</a:t>
            </a:r>
          </a:p>
          <a:p>
            <a:pPr lvl="0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7 </a:t>
            </a:r>
            <a:r>
              <a:rPr lang="en-US" b="1" dirty="0" err="1"/>
              <a:t>Neighbours</a:t>
            </a:r>
            <a:r>
              <a:rPr lang="en-US" b="1" dirty="0"/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 indent="-330200">
              <a:lnSpc>
                <a:spcPct val="150000"/>
              </a:lnSpc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8E8BD8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</a:pPr>
            <a:endParaRPr b="1" dirty="0">
              <a:solidFill>
                <a:srgbClr val="8E8B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31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KNN </a:t>
            </a:r>
            <a:r>
              <a:rPr lang="en" dirty="0"/>
              <a:t>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783A2-41F5-4DE5-9C62-335DA5940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597170"/>
            <a:ext cx="7704000" cy="31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21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metric</a:t>
            </a:r>
            <a:endParaRPr dirty="0"/>
          </a:p>
        </p:txBody>
      </p:sp>
      <p:sp>
        <p:nvSpPr>
          <p:cNvPr id="3" name="Google Shape;619;p34">
            <a:extLst>
              <a:ext uri="{FF2B5EF4-FFF2-40B4-BE49-F238E27FC236}">
                <a16:creationId xmlns:a16="http://schemas.microsoft.com/office/drawing/2014/main" id="{8D49BC61-5C39-4FC0-A949-DC162AE747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9200" y="826350"/>
            <a:ext cx="5432448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MSE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114751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"/>
          <p:cNvSpPr txBox="1">
            <a:spLocks noGrp="1"/>
          </p:cNvSpPr>
          <p:nvPr>
            <p:ph type="title"/>
          </p:nvPr>
        </p:nvSpPr>
        <p:spPr>
          <a:xfrm>
            <a:off x="4450449" y="1841288"/>
            <a:ext cx="2886521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</a:t>
            </a:r>
            <a:endParaRPr dirty="0"/>
          </a:p>
        </p:txBody>
      </p:sp>
      <p:sp>
        <p:nvSpPr>
          <p:cNvPr id="658" name="Google Shape;658;p38"/>
          <p:cNvSpPr txBox="1">
            <a:spLocks noGrp="1"/>
          </p:cNvSpPr>
          <p:nvPr>
            <p:ph type="title" idx="2"/>
          </p:nvPr>
        </p:nvSpPr>
        <p:spPr>
          <a:xfrm>
            <a:off x="2179475" y="1841300"/>
            <a:ext cx="2077800" cy="1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660" name="Google Shape;660;p38"/>
          <p:cNvCxnSpPr/>
          <p:nvPr/>
        </p:nvCxnSpPr>
        <p:spPr>
          <a:xfrm>
            <a:off x="4257250" y="2560875"/>
            <a:ext cx="41814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20241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 Summary  </a:t>
            </a:r>
            <a:r>
              <a:rPr lang="en" dirty="0"/>
              <a:t> </a:t>
            </a:r>
            <a:endParaRPr dirty="0"/>
          </a:p>
        </p:txBody>
      </p:sp>
      <p:sp>
        <p:nvSpPr>
          <p:cNvPr id="3" name="Google Shape;619;p34">
            <a:extLst>
              <a:ext uri="{FF2B5EF4-FFF2-40B4-BE49-F238E27FC236}">
                <a16:creationId xmlns:a16="http://schemas.microsoft.com/office/drawing/2014/main" id="{63A60CAD-5A34-4ABA-B4FA-839044F78417}"/>
              </a:ext>
            </a:extLst>
          </p:cNvPr>
          <p:cNvSpPr txBox="1">
            <a:spLocks/>
          </p:cNvSpPr>
          <p:nvPr/>
        </p:nvSpPr>
        <p:spPr>
          <a:xfrm>
            <a:off x="720000" y="1560285"/>
            <a:ext cx="7429771" cy="350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2100" b="0" i="0" u="none" strike="noStrike" cap="none">
                <a:solidFill>
                  <a:srgbClr val="8E8BD8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l">
              <a:buClr>
                <a:srgbClr val="2D5DE2"/>
              </a:buClr>
              <a:buSzPts val="1100"/>
              <a:buFont typeface="Arial"/>
              <a:buNone/>
            </a:pPr>
            <a:endParaRPr lang="en-US" b="1" dirty="0"/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dirty="0"/>
              <a:t>Having created </a:t>
            </a:r>
            <a:r>
              <a:rPr lang="en-US" altLang="en-US" dirty="0" err="1"/>
              <a:t>XGBRegressor</a:t>
            </a:r>
            <a:r>
              <a:rPr lang="en-US" altLang="en-US" dirty="0"/>
              <a:t>, KNN, RNN(LSTM) Models (trained on data from  (1/1/2018 until 1/1/2021) of the dataset and tested the models on data from 1/1/2021 to 1/09/2021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result  of the prediction on closing :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altLang="en-US" dirty="0" err="1"/>
              <a:t>XGBRegressor</a:t>
            </a:r>
            <a:r>
              <a:rPr lang="en-US" altLang="en-US" dirty="0"/>
              <a:t> </a:t>
            </a:r>
            <a:r>
              <a:rPr lang="en-US" dirty="0"/>
              <a:t>correlation coefficient 0.88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dirty="0"/>
              <a:t>KNN correlation coefficient 1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altLang="en-US" dirty="0"/>
              <a:t>RNN(LSTM) </a:t>
            </a:r>
            <a:r>
              <a:rPr lang="en-US" dirty="0"/>
              <a:t>correlation coefficient 1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/>
              <a:t>Future work: Prediction on a 15 minute time interval </a:t>
            </a:r>
          </a:p>
          <a:p>
            <a:pPr marL="127000" indent="0" algn="l"/>
            <a:endParaRPr lang="en-US" b="1" dirty="0"/>
          </a:p>
          <a:p>
            <a:pPr marL="127000" indent="0"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65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 txBox="1">
            <a:spLocks noGrp="1"/>
          </p:cNvSpPr>
          <p:nvPr>
            <p:ph type="subTitle" idx="1"/>
          </p:nvPr>
        </p:nvSpPr>
        <p:spPr>
          <a:xfrm>
            <a:off x="720000" y="2881225"/>
            <a:ext cx="377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"/>
              </a:rPr>
              <a:t>$40 billion worth of cryptocurrencies are traded every day.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"/>
              </a:rPr>
              <a:t> They are among the most popular assets for speculation and investment,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"/>
              </a:rPr>
              <a:t>wildly volatile and Fast-fluctuating prices</a:t>
            </a:r>
            <a:r>
              <a:rPr lang="en" b="1" dirty="0"/>
              <a:t> </a:t>
            </a:r>
            <a:endParaRPr b="1" dirty="0"/>
          </a:p>
        </p:txBody>
      </p:sp>
      <p:sp>
        <p:nvSpPr>
          <p:cNvPr id="612" name="Google Shape;612;p33"/>
          <p:cNvSpPr txBox="1">
            <a:spLocks noGrp="1"/>
          </p:cNvSpPr>
          <p:nvPr>
            <p:ph type="title"/>
          </p:nvPr>
        </p:nvSpPr>
        <p:spPr>
          <a:xfrm>
            <a:off x="719999" y="1412950"/>
            <a:ext cx="3852001" cy="10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613" name="Google Shape;613;p33"/>
          <p:cNvPicPr preferRelativeResize="0"/>
          <p:nvPr/>
        </p:nvPicPr>
        <p:blipFill rotWithShape="1">
          <a:blip r:embed="rId3">
            <a:alphaModFix/>
          </a:blip>
          <a:srcRect l="9604" r="34746" b="1078"/>
          <a:stretch/>
        </p:blipFill>
        <p:spPr>
          <a:xfrm>
            <a:off x="5150797" y="1252897"/>
            <a:ext cx="2637660" cy="2637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63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 txBox="1">
            <a:spLocks noGrp="1"/>
          </p:cNvSpPr>
          <p:nvPr>
            <p:ph type="subTitle" idx="1"/>
          </p:nvPr>
        </p:nvSpPr>
        <p:spPr>
          <a:xfrm>
            <a:off x="720000" y="2881225"/>
            <a:ext cx="377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b="1" dirty="0"/>
              <a:t>C</a:t>
            </a:r>
            <a:r>
              <a:rPr lang="en" b="1" dirty="0"/>
              <a:t>ryptocurrancy &amp; Stock Market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ingdings" panose="05000000000000000000" pitchFamily="2" charset="2"/>
              <a:buChar char="Ø"/>
            </a:pPr>
            <a:r>
              <a:rPr lang="en" b="1" dirty="0"/>
              <a:t>ML in Time series Analysis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</a:pPr>
            <a:r>
              <a:rPr lang="en" b="1" dirty="0"/>
              <a:t> </a:t>
            </a:r>
            <a:endParaRPr b="1" dirty="0"/>
          </a:p>
        </p:txBody>
      </p:sp>
      <p:sp>
        <p:nvSpPr>
          <p:cNvPr id="612" name="Google Shape;612;p33"/>
          <p:cNvSpPr txBox="1">
            <a:spLocks noGrp="1"/>
          </p:cNvSpPr>
          <p:nvPr>
            <p:ph type="title"/>
          </p:nvPr>
        </p:nvSpPr>
        <p:spPr>
          <a:xfrm>
            <a:off x="720000" y="1412950"/>
            <a:ext cx="3590700" cy="10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613" name="Google Shape;613;p33"/>
          <p:cNvPicPr preferRelativeResize="0"/>
          <p:nvPr/>
        </p:nvPicPr>
        <p:blipFill rotWithShape="1">
          <a:blip r:embed="rId3">
            <a:alphaModFix/>
          </a:blip>
          <a:srcRect l="9604" r="34746" b="1078"/>
          <a:stretch/>
        </p:blipFill>
        <p:spPr>
          <a:xfrm>
            <a:off x="5150797" y="1252897"/>
            <a:ext cx="2637660" cy="263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"/>
          <p:cNvSpPr txBox="1">
            <a:spLocks noGrp="1"/>
          </p:cNvSpPr>
          <p:nvPr>
            <p:ph type="title"/>
          </p:nvPr>
        </p:nvSpPr>
        <p:spPr>
          <a:xfrm>
            <a:off x="4450449" y="1841288"/>
            <a:ext cx="2886521" cy="5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&amp;EDA</a:t>
            </a:r>
            <a:endParaRPr dirty="0"/>
          </a:p>
        </p:txBody>
      </p:sp>
      <p:sp>
        <p:nvSpPr>
          <p:cNvPr id="658" name="Google Shape;658;p38"/>
          <p:cNvSpPr txBox="1">
            <a:spLocks noGrp="1"/>
          </p:cNvSpPr>
          <p:nvPr>
            <p:ph type="title" idx="2"/>
          </p:nvPr>
        </p:nvSpPr>
        <p:spPr>
          <a:xfrm>
            <a:off x="2179475" y="1841300"/>
            <a:ext cx="2077800" cy="1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660" name="Google Shape;660;p38"/>
          <p:cNvCxnSpPr/>
          <p:nvPr/>
        </p:nvCxnSpPr>
        <p:spPr>
          <a:xfrm>
            <a:off x="4257250" y="2560875"/>
            <a:ext cx="41814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619" name="Google Shape;619;p34"/>
          <p:cNvSpPr txBox="1">
            <a:spLocks noGrp="1"/>
          </p:cNvSpPr>
          <p:nvPr>
            <p:ph type="body" idx="1"/>
          </p:nvPr>
        </p:nvSpPr>
        <p:spPr>
          <a:xfrm>
            <a:off x="720000" y="1518000"/>
            <a:ext cx="5432448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D5DE2"/>
              </a:buClr>
              <a:buSzPts val="1100"/>
              <a:buFont typeface="Arial"/>
              <a:buNone/>
            </a:pPr>
            <a:endParaRPr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" b="1" dirty="0">
                <a:solidFill>
                  <a:srgbClr val="8E8BD8"/>
                </a:solidFill>
              </a:rPr>
              <a:t>Source </a:t>
            </a:r>
            <a:endParaRPr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" b="1" dirty="0"/>
              <a:t>Bitcoin Types ( 14 Assets)</a:t>
            </a:r>
            <a:endParaRPr b="1" dirty="0">
              <a:solidFill>
                <a:srgbClr val="8E8BD8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8BD8"/>
                </a:solidFill>
              </a:rPr>
              <a:t>Shape of data :</a:t>
            </a:r>
          </a:p>
          <a:p>
            <a:pPr lvl="1" indent="-330200">
              <a:buClr>
                <a:schemeClr val="accent3"/>
              </a:buClr>
              <a:buSzPts val="1600"/>
              <a:buFont typeface="Titillium Web"/>
              <a:buChar char="●"/>
            </a:pPr>
            <a:r>
              <a:rPr lang="en-US" b="1" dirty="0">
                <a:solidFill>
                  <a:srgbClr val="8E8BD8"/>
                </a:solidFill>
              </a:rPr>
              <a:t>24236806 Records / 1956960 for bitcoin </a:t>
            </a:r>
          </a:p>
          <a:p>
            <a:pPr lvl="1" indent="-330200">
              <a:buClr>
                <a:schemeClr val="accent3"/>
              </a:buClr>
              <a:buSzPts val="1600"/>
              <a:buFont typeface="Titillium Web"/>
              <a:buChar char="●"/>
            </a:pPr>
            <a:r>
              <a:rPr lang="en-US" b="1" dirty="0"/>
              <a:t>10 columns (Features)</a:t>
            </a:r>
            <a:endParaRPr lang="en-US" b="1" dirty="0">
              <a:solidFill>
                <a:srgbClr val="8E8BD8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</a:pPr>
            <a:endParaRPr lang="en-US" b="1" dirty="0">
              <a:solidFill>
                <a:srgbClr val="8E8BD8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</a:pPr>
            <a:endParaRPr b="1" dirty="0">
              <a:solidFill>
                <a:srgbClr val="8E8BD8"/>
              </a:solidFill>
            </a:endParaRPr>
          </a:p>
        </p:txBody>
      </p:sp>
      <p:grpSp>
        <p:nvGrpSpPr>
          <p:cNvPr id="620" name="Google Shape;620;p34"/>
          <p:cNvGrpSpPr/>
          <p:nvPr/>
        </p:nvGrpSpPr>
        <p:grpSpPr>
          <a:xfrm>
            <a:off x="5737775" y="2025425"/>
            <a:ext cx="1803600" cy="1803600"/>
            <a:chOff x="5737775" y="2025425"/>
            <a:chExt cx="1803600" cy="1803600"/>
          </a:xfrm>
        </p:grpSpPr>
        <p:sp>
          <p:nvSpPr>
            <p:cNvPr id="621" name="Google Shape;621;p34"/>
            <p:cNvSpPr/>
            <p:nvPr/>
          </p:nvSpPr>
          <p:spPr>
            <a:xfrm>
              <a:off x="6152448" y="2425929"/>
              <a:ext cx="974250" cy="1002608"/>
            </a:xfrm>
            <a:custGeom>
              <a:avLst/>
              <a:gdLst/>
              <a:ahLst/>
              <a:cxnLst/>
              <a:rect l="l" t="t" r="r" b="b"/>
              <a:pathLst>
                <a:path w="202863" h="208768" extrusionOk="0">
                  <a:moveTo>
                    <a:pt x="109179" y="12004"/>
                  </a:moveTo>
                  <a:cubicBezTo>
                    <a:pt x="107515" y="12004"/>
                    <a:pt x="106145" y="13374"/>
                    <a:pt x="106145" y="15070"/>
                  </a:cubicBezTo>
                  <a:cubicBezTo>
                    <a:pt x="106145" y="16767"/>
                    <a:pt x="107515" y="18137"/>
                    <a:pt x="109179" y="18137"/>
                  </a:cubicBezTo>
                  <a:lnTo>
                    <a:pt x="115181" y="18137"/>
                  </a:lnTo>
                  <a:cubicBezTo>
                    <a:pt x="116877" y="18137"/>
                    <a:pt x="118247" y="16767"/>
                    <a:pt x="118247" y="15070"/>
                  </a:cubicBezTo>
                  <a:cubicBezTo>
                    <a:pt x="118247" y="13374"/>
                    <a:pt x="116877" y="12004"/>
                    <a:pt x="115181" y="12004"/>
                  </a:cubicBezTo>
                  <a:close/>
                  <a:moveTo>
                    <a:pt x="127185" y="12004"/>
                  </a:moveTo>
                  <a:cubicBezTo>
                    <a:pt x="125488" y="12004"/>
                    <a:pt x="124118" y="13374"/>
                    <a:pt x="124118" y="15070"/>
                  </a:cubicBezTo>
                  <a:cubicBezTo>
                    <a:pt x="124118" y="16767"/>
                    <a:pt x="125488" y="18137"/>
                    <a:pt x="127185" y="18137"/>
                  </a:cubicBezTo>
                  <a:lnTo>
                    <a:pt x="133187" y="18137"/>
                  </a:lnTo>
                  <a:cubicBezTo>
                    <a:pt x="134850" y="18137"/>
                    <a:pt x="136253" y="16767"/>
                    <a:pt x="136253" y="15070"/>
                  </a:cubicBezTo>
                  <a:cubicBezTo>
                    <a:pt x="136253" y="13374"/>
                    <a:pt x="134850" y="12004"/>
                    <a:pt x="133187" y="12004"/>
                  </a:cubicBezTo>
                  <a:close/>
                  <a:moveTo>
                    <a:pt x="145158" y="12004"/>
                  </a:moveTo>
                  <a:cubicBezTo>
                    <a:pt x="143462" y="12004"/>
                    <a:pt x="142124" y="13374"/>
                    <a:pt x="142124" y="15070"/>
                  </a:cubicBezTo>
                  <a:cubicBezTo>
                    <a:pt x="142124" y="16767"/>
                    <a:pt x="143462" y="18137"/>
                    <a:pt x="145158" y="18137"/>
                  </a:cubicBezTo>
                  <a:lnTo>
                    <a:pt x="151160" y="18137"/>
                  </a:lnTo>
                  <a:cubicBezTo>
                    <a:pt x="152856" y="18137"/>
                    <a:pt x="154226" y="16767"/>
                    <a:pt x="154226" y="15070"/>
                  </a:cubicBezTo>
                  <a:cubicBezTo>
                    <a:pt x="154226" y="13374"/>
                    <a:pt x="152856" y="12004"/>
                    <a:pt x="151160" y="12004"/>
                  </a:cubicBezTo>
                  <a:close/>
                  <a:moveTo>
                    <a:pt x="109146" y="63609"/>
                  </a:moveTo>
                  <a:cubicBezTo>
                    <a:pt x="110875" y="63609"/>
                    <a:pt x="112441" y="64294"/>
                    <a:pt x="113550" y="65435"/>
                  </a:cubicBezTo>
                  <a:cubicBezTo>
                    <a:pt x="114691" y="66545"/>
                    <a:pt x="115376" y="68078"/>
                    <a:pt x="115376" y="69807"/>
                  </a:cubicBezTo>
                  <a:cubicBezTo>
                    <a:pt x="115376" y="71503"/>
                    <a:pt x="114691" y="73036"/>
                    <a:pt x="113550" y="74178"/>
                  </a:cubicBezTo>
                  <a:cubicBezTo>
                    <a:pt x="112441" y="75287"/>
                    <a:pt x="110875" y="75972"/>
                    <a:pt x="109146" y="75972"/>
                  </a:cubicBezTo>
                  <a:lnTo>
                    <a:pt x="93391" y="75972"/>
                  </a:lnTo>
                  <a:lnTo>
                    <a:pt x="93391" y="63609"/>
                  </a:lnTo>
                  <a:close/>
                  <a:moveTo>
                    <a:pt x="109146" y="82104"/>
                  </a:moveTo>
                  <a:cubicBezTo>
                    <a:pt x="110875" y="82104"/>
                    <a:pt x="112441" y="82789"/>
                    <a:pt x="113550" y="83931"/>
                  </a:cubicBezTo>
                  <a:cubicBezTo>
                    <a:pt x="114691" y="85040"/>
                    <a:pt x="115376" y="86606"/>
                    <a:pt x="115376" y="88302"/>
                  </a:cubicBezTo>
                  <a:cubicBezTo>
                    <a:pt x="115376" y="89998"/>
                    <a:pt x="114691" y="91564"/>
                    <a:pt x="113550" y="92673"/>
                  </a:cubicBezTo>
                  <a:cubicBezTo>
                    <a:pt x="112441" y="93782"/>
                    <a:pt x="110875" y="94500"/>
                    <a:pt x="109146" y="94500"/>
                  </a:cubicBezTo>
                  <a:lnTo>
                    <a:pt x="93391" y="94500"/>
                  </a:lnTo>
                  <a:lnTo>
                    <a:pt x="93391" y="82104"/>
                  </a:lnTo>
                  <a:close/>
                  <a:moveTo>
                    <a:pt x="97305" y="50822"/>
                  </a:moveTo>
                  <a:cubicBezTo>
                    <a:pt x="95609" y="50822"/>
                    <a:pt x="94271" y="52159"/>
                    <a:pt x="94271" y="53855"/>
                  </a:cubicBezTo>
                  <a:lnTo>
                    <a:pt x="94271" y="57476"/>
                  </a:lnTo>
                  <a:lnTo>
                    <a:pt x="84420" y="57476"/>
                  </a:lnTo>
                  <a:cubicBezTo>
                    <a:pt x="82724" y="57476"/>
                    <a:pt x="81354" y="58846"/>
                    <a:pt x="81354" y="60542"/>
                  </a:cubicBezTo>
                  <a:cubicBezTo>
                    <a:pt x="81354" y="62239"/>
                    <a:pt x="82724" y="63609"/>
                    <a:pt x="84420" y="63609"/>
                  </a:cubicBezTo>
                  <a:lnTo>
                    <a:pt x="87258" y="63609"/>
                  </a:lnTo>
                  <a:lnTo>
                    <a:pt x="87258" y="94500"/>
                  </a:lnTo>
                  <a:lnTo>
                    <a:pt x="84420" y="94500"/>
                  </a:lnTo>
                  <a:cubicBezTo>
                    <a:pt x="82724" y="94500"/>
                    <a:pt x="81354" y="95870"/>
                    <a:pt x="81354" y="97566"/>
                  </a:cubicBezTo>
                  <a:cubicBezTo>
                    <a:pt x="81354" y="99230"/>
                    <a:pt x="82724" y="100632"/>
                    <a:pt x="84420" y="100632"/>
                  </a:cubicBezTo>
                  <a:lnTo>
                    <a:pt x="94271" y="100632"/>
                  </a:lnTo>
                  <a:lnTo>
                    <a:pt x="94271" y="104220"/>
                  </a:lnTo>
                  <a:cubicBezTo>
                    <a:pt x="94271" y="105917"/>
                    <a:pt x="95609" y="107287"/>
                    <a:pt x="97305" y="107287"/>
                  </a:cubicBezTo>
                  <a:cubicBezTo>
                    <a:pt x="99001" y="107287"/>
                    <a:pt x="100371" y="105917"/>
                    <a:pt x="100371" y="104220"/>
                  </a:cubicBezTo>
                  <a:lnTo>
                    <a:pt x="100371" y="100632"/>
                  </a:lnTo>
                  <a:lnTo>
                    <a:pt x="106080" y="100632"/>
                  </a:lnTo>
                  <a:lnTo>
                    <a:pt x="106080" y="104220"/>
                  </a:lnTo>
                  <a:cubicBezTo>
                    <a:pt x="106080" y="105917"/>
                    <a:pt x="107450" y="107287"/>
                    <a:pt x="109146" y="107287"/>
                  </a:cubicBezTo>
                  <a:cubicBezTo>
                    <a:pt x="110810" y="107287"/>
                    <a:pt x="112212" y="105917"/>
                    <a:pt x="112212" y="104220"/>
                  </a:cubicBezTo>
                  <a:lnTo>
                    <a:pt x="112212" y="100208"/>
                  </a:lnTo>
                  <a:cubicBezTo>
                    <a:pt x="114365" y="99654"/>
                    <a:pt x="116322" y="98545"/>
                    <a:pt x="117855" y="97011"/>
                  </a:cubicBezTo>
                  <a:cubicBezTo>
                    <a:pt x="120106" y="94761"/>
                    <a:pt x="121509" y="91694"/>
                    <a:pt x="121509" y="88302"/>
                  </a:cubicBezTo>
                  <a:cubicBezTo>
                    <a:pt x="121509" y="84746"/>
                    <a:pt x="119943" y="81387"/>
                    <a:pt x="117268" y="79038"/>
                  </a:cubicBezTo>
                  <a:cubicBezTo>
                    <a:pt x="119943" y="76722"/>
                    <a:pt x="121509" y="73362"/>
                    <a:pt x="121509" y="69807"/>
                  </a:cubicBezTo>
                  <a:cubicBezTo>
                    <a:pt x="121509" y="66414"/>
                    <a:pt x="120106" y="63315"/>
                    <a:pt x="117855" y="61097"/>
                  </a:cubicBezTo>
                  <a:cubicBezTo>
                    <a:pt x="116322" y="59564"/>
                    <a:pt x="114365" y="58422"/>
                    <a:pt x="112212" y="57868"/>
                  </a:cubicBezTo>
                  <a:lnTo>
                    <a:pt x="112212" y="53855"/>
                  </a:lnTo>
                  <a:cubicBezTo>
                    <a:pt x="112212" y="52159"/>
                    <a:pt x="110810" y="50822"/>
                    <a:pt x="109146" y="50822"/>
                  </a:cubicBezTo>
                  <a:cubicBezTo>
                    <a:pt x="107450" y="50822"/>
                    <a:pt x="106080" y="52159"/>
                    <a:pt x="106080" y="53855"/>
                  </a:cubicBezTo>
                  <a:lnTo>
                    <a:pt x="106080" y="57476"/>
                  </a:lnTo>
                  <a:lnTo>
                    <a:pt x="100371" y="57476"/>
                  </a:lnTo>
                  <a:lnTo>
                    <a:pt x="100371" y="53855"/>
                  </a:lnTo>
                  <a:cubicBezTo>
                    <a:pt x="100371" y="52159"/>
                    <a:pt x="99001" y="50822"/>
                    <a:pt x="97305" y="50822"/>
                  </a:cubicBezTo>
                  <a:close/>
                  <a:moveTo>
                    <a:pt x="101448" y="37187"/>
                  </a:moveTo>
                  <a:cubicBezTo>
                    <a:pt x="89868" y="37187"/>
                    <a:pt x="79397" y="41851"/>
                    <a:pt x="71829" y="49452"/>
                  </a:cubicBezTo>
                  <a:cubicBezTo>
                    <a:pt x="64261" y="57020"/>
                    <a:pt x="59564" y="67491"/>
                    <a:pt x="59564" y="79038"/>
                  </a:cubicBezTo>
                  <a:cubicBezTo>
                    <a:pt x="59564" y="90618"/>
                    <a:pt x="64261" y="101089"/>
                    <a:pt x="71829" y="108657"/>
                  </a:cubicBezTo>
                  <a:cubicBezTo>
                    <a:pt x="79397" y="116225"/>
                    <a:pt x="89868" y="120922"/>
                    <a:pt x="101448" y="120922"/>
                  </a:cubicBezTo>
                  <a:cubicBezTo>
                    <a:pt x="112995" y="120922"/>
                    <a:pt x="123466" y="116225"/>
                    <a:pt x="131034" y="108657"/>
                  </a:cubicBezTo>
                  <a:cubicBezTo>
                    <a:pt x="138634" y="101089"/>
                    <a:pt x="143299" y="90618"/>
                    <a:pt x="143299" y="79038"/>
                  </a:cubicBezTo>
                  <a:cubicBezTo>
                    <a:pt x="143299" y="75809"/>
                    <a:pt x="142940" y="72612"/>
                    <a:pt x="142222" y="69546"/>
                  </a:cubicBezTo>
                  <a:cubicBezTo>
                    <a:pt x="141472" y="66381"/>
                    <a:pt x="140396" y="63380"/>
                    <a:pt x="138993" y="60542"/>
                  </a:cubicBezTo>
                  <a:cubicBezTo>
                    <a:pt x="138454" y="59465"/>
                    <a:pt x="137360" y="58842"/>
                    <a:pt x="136231" y="58842"/>
                  </a:cubicBezTo>
                  <a:cubicBezTo>
                    <a:pt x="135787" y="58842"/>
                    <a:pt x="135338" y="58938"/>
                    <a:pt x="134916" y="59140"/>
                  </a:cubicBezTo>
                  <a:cubicBezTo>
                    <a:pt x="133382" y="59923"/>
                    <a:pt x="132795" y="61749"/>
                    <a:pt x="133513" y="63250"/>
                  </a:cubicBezTo>
                  <a:cubicBezTo>
                    <a:pt x="134720" y="65664"/>
                    <a:pt x="135633" y="68241"/>
                    <a:pt x="136253" y="70916"/>
                  </a:cubicBezTo>
                  <a:cubicBezTo>
                    <a:pt x="136873" y="73525"/>
                    <a:pt x="137199" y="76233"/>
                    <a:pt x="137199" y="79038"/>
                  </a:cubicBezTo>
                  <a:cubicBezTo>
                    <a:pt x="137199" y="88922"/>
                    <a:pt x="133187" y="97860"/>
                    <a:pt x="126728" y="104318"/>
                  </a:cubicBezTo>
                  <a:cubicBezTo>
                    <a:pt x="120237" y="110810"/>
                    <a:pt x="111299" y="114789"/>
                    <a:pt x="101448" y="114789"/>
                  </a:cubicBezTo>
                  <a:cubicBezTo>
                    <a:pt x="91564" y="114789"/>
                    <a:pt x="82626" y="110810"/>
                    <a:pt x="76135" y="104318"/>
                  </a:cubicBezTo>
                  <a:cubicBezTo>
                    <a:pt x="69676" y="97860"/>
                    <a:pt x="65664" y="88922"/>
                    <a:pt x="65664" y="79038"/>
                  </a:cubicBezTo>
                  <a:cubicBezTo>
                    <a:pt x="65664" y="69187"/>
                    <a:pt x="69676" y="60216"/>
                    <a:pt x="76135" y="53758"/>
                  </a:cubicBezTo>
                  <a:cubicBezTo>
                    <a:pt x="82626" y="47299"/>
                    <a:pt x="91564" y="43287"/>
                    <a:pt x="101448" y="43287"/>
                  </a:cubicBezTo>
                  <a:cubicBezTo>
                    <a:pt x="106112" y="43287"/>
                    <a:pt x="110581" y="44167"/>
                    <a:pt x="114626" y="45798"/>
                  </a:cubicBezTo>
                  <a:cubicBezTo>
                    <a:pt x="118867" y="47462"/>
                    <a:pt x="122683" y="49941"/>
                    <a:pt x="125978" y="53007"/>
                  </a:cubicBezTo>
                  <a:cubicBezTo>
                    <a:pt x="126557" y="53571"/>
                    <a:pt x="127301" y="53849"/>
                    <a:pt x="128048" y="53849"/>
                  </a:cubicBezTo>
                  <a:cubicBezTo>
                    <a:pt x="128859" y="53849"/>
                    <a:pt x="129673" y="53522"/>
                    <a:pt x="130284" y="52877"/>
                  </a:cubicBezTo>
                  <a:cubicBezTo>
                    <a:pt x="131425" y="51670"/>
                    <a:pt x="131360" y="49745"/>
                    <a:pt x="130153" y="48571"/>
                  </a:cubicBezTo>
                  <a:cubicBezTo>
                    <a:pt x="126337" y="44983"/>
                    <a:pt x="121835" y="42112"/>
                    <a:pt x="116877" y="40122"/>
                  </a:cubicBezTo>
                  <a:cubicBezTo>
                    <a:pt x="112082" y="38230"/>
                    <a:pt x="106863" y="37187"/>
                    <a:pt x="101448" y="37187"/>
                  </a:cubicBezTo>
                  <a:close/>
                  <a:moveTo>
                    <a:pt x="159576" y="30141"/>
                  </a:moveTo>
                  <a:lnTo>
                    <a:pt x="159576" y="127935"/>
                  </a:lnTo>
                  <a:lnTo>
                    <a:pt x="43287" y="127935"/>
                  </a:lnTo>
                  <a:lnTo>
                    <a:pt x="43287" y="30141"/>
                  </a:lnTo>
                  <a:close/>
                  <a:moveTo>
                    <a:pt x="165676" y="43678"/>
                  </a:moveTo>
                  <a:cubicBezTo>
                    <a:pt x="167796" y="44233"/>
                    <a:pt x="169688" y="45342"/>
                    <a:pt x="171189" y="46842"/>
                  </a:cubicBezTo>
                  <a:cubicBezTo>
                    <a:pt x="173374" y="49060"/>
                    <a:pt x="174744" y="52094"/>
                    <a:pt x="174744" y="55421"/>
                  </a:cubicBezTo>
                  <a:lnTo>
                    <a:pt x="174744" y="143495"/>
                  </a:lnTo>
                  <a:lnTo>
                    <a:pt x="28119" y="143495"/>
                  </a:lnTo>
                  <a:lnTo>
                    <a:pt x="28119" y="55421"/>
                  </a:lnTo>
                  <a:cubicBezTo>
                    <a:pt x="28119" y="52094"/>
                    <a:pt x="29489" y="49060"/>
                    <a:pt x="31674" y="46842"/>
                  </a:cubicBezTo>
                  <a:cubicBezTo>
                    <a:pt x="33175" y="45342"/>
                    <a:pt x="35067" y="44233"/>
                    <a:pt x="37187" y="43678"/>
                  </a:cubicBezTo>
                  <a:lnTo>
                    <a:pt x="37187" y="131001"/>
                  </a:lnTo>
                  <a:cubicBezTo>
                    <a:pt x="37187" y="132698"/>
                    <a:pt x="38557" y="134068"/>
                    <a:pt x="40253" y="134068"/>
                  </a:cubicBezTo>
                  <a:lnTo>
                    <a:pt x="162642" y="134068"/>
                  </a:lnTo>
                  <a:cubicBezTo>
                    <a:pt x="164306" y="134068"/>
                    <a:pt x="165676" y="132698"/>
                    <a:pt x="165676" y="131001"/>
                  </a:cubicBezTo>
                  <a:lnTo>
                    <a:pt x="165676" y="43678"/>
                  </a:lnTo>
                  <a:close/>
                  <a:moveTo>
                    <a:pt x="36926" y="155564"/>
                  </a:moveTo>
                  <a:cubicBezTo>
                    <a:pt x="35230" y="155564"/>
                    <a:pt x="33892" y="156902"/>
                    <a:pt x="33892" y="158598"/>
                  </a:cubicBezTo>
                  <a:cubicBezTo>
                    <a:pt x="33892" y="160294"/>
                    <a:pt x="35230" y="161664"/>
                    <a:pt x="36926" y="161664"/>
                  </a:cubicBezTo>
                  <a:lnTo>
                    <a:pt x="165937" y="161664"/>
                  </a:lnTo>
                  <a:cubicBezTo>
                    <a:pt x="167633" y="161664"/>
                    <a:pt x="169003" y="160294"/>
                    <a:pt x="169003" y="158598"/>
                  </a:cubicBezTo>
                  <a:cubicBezTo>
                    <a:pt x="169003" y="156902"/>
                    <a:pt x="167633" y="155564"/>
                    <a:pt x="165937" y="155564"/>
                  </a:cubicBezTo>
                  <a:close/>
                  <a:moveTo>
                    <a:pt x="30989" y="167438"/>
                  </a:moveTo>
                  <a:cubicBezTo>
                    <a:pt x="29293" y="167438"/>
                    <a:pt x="27923" y="168775"/>
                    <a:pt x="27923" y="170471"/>
                  </a:cubicBezTo>
                  <a:cubicBezTo>
                    <a:pt x="27923" y="172168"/>
                    <a:pt x="29293" y="173538"/>
                    <a:pt x="30989" y="173538"/>
                  </a:cubicBezTo>
                  <a:lnTo>
                    <a:pt x="171874" y="173538"/>
                  </a:lnTo>
                  <a:cubicBezTo>
                    <a:pt x="173570" y="173538"/>
                    <a:pt x="174940" y="172168"/>
                    <a:pt x="174940" y="170471"/>
                  </a:cubicBezTo>
                  <a:cubicBezTo>
                    <a:pt x="174940" y="168775"/>
                    <a:pt x="173570" y="167438"/>
                    <a:pt x="171874" y="167438"/>
                  </a:cubicBezTo>
                  <a:close/>
                  <a:moveTo>
                    <a:pt x="176114" y="149627"/>
                  </a:moveTo>
                  <a:lnTo>
                    <a:pt x="194349" y="179474"/>
                  </a:lnTo>
                  <a:lnTo>
                    <a:pt x="108363" y="179474"/>
                  </a:lnTo>
                  <a:cubicBezTo>
                    <a:pt x="106667" y="179474"/>
                    <a:pt x="105297" y="180845"/>
                    <a:pt x="105297" y="182541"/>
                  </a:cubicBezTo>
                  <a:cubicBezTo>
                    <a:pt x="105297" y="184204"/>
                    <a:pt x="106667" y="185607"/>
                    <a:pt x="108363" y="185607"/>
                  </a:cubicBezTo>
                  <a:lnTo>
                    <a:pt x="196730" y="185607"/>
                  </a:lnTo>
                  <a:lnTo>
                    <a:pt x="196730" y="190533"/>
                  </a:lnTo>
                  <a:cubicBezTo>
                    <a:pt x="196730" y="193860"/>
                    <a:pt x="195360" y="196894"/>
                    <a:pt x="193174" y="199079"/>
                  </a:cubicBezTo>
                  <a:cubicBezTo>
                    <a:pt x="190989" y="201297"/>
                    <a:pt x="187923" y="202667"/>
                    <a:pt x="184595" y="202667"/>
                  </a:cubicBezTo>
                  <a:lnTo>
                    <a:pt x="18267" y="202667"/>
                  </a:lnTo>
                  <a:cubicBezTo>
                    <a:pt x="14940" y="202667"/>
                    <a:pt x="11907" y="201297"/>
                    <a:pt x="9688" y="199079"/>
                  </a:cubicBezTo>
                  <a:cubicBezTo>
                    <a:pt x="7503" y="196894"/>
                    <a:pt x="6133" y="193860"/>
                    <a:pt x="6133" y="190533"/>
                  </a:cubicBezTo>
                  <a:lnTo>
                    <a:pt x="6133" y="185607"/>
                  </a:lnTo>
                  <a:lnTo>
                    <a:pt x="94500" y="185607"/>
                  </a:lnTo>
                  <a:cubicBezTo>
                    <a:pt x="96196" y="185607"/>
                    <a:pt x="97566" y="184204"/>
                    <a:pt x="97566" y="182541"/>
                  </a:cubicBezTo>
                  <a:cubicBezTo>
                    <a:pt x="97566" y="180845"/>
                    <a:pt x="96196" y="179474"/>
                    <a:pt x="94500" y="179474"/>
                  </a:cubicBezTo>
                  <a:lnTo>
                    <a:pt x="8514" y="179474"/>
                  </a:lnTo>
                  <a:lnTo>
                    <a:pt x="26749" y="149627"/>
                  </a:lnTo>
                  <a:close/>
                  <a:moveTo>
                    <a:pt x="48245" y="0"/>
                  </a:moveTo>
                  <a:cubicBezTo>
                    <a:pt x="45211" y="0"/>
                    <a:pt x="42439" y="1240"/>
                    <a:pt x="40416" y="3262"/>
                  </a:cubicBezTo>
                  <a:cubicBezTo>
                    <a:pt x="38426" y="5252"/>
                    <a:pt x="37187" y="8024"/>
                    <a:pt x="37187" y="11058"/>
                  </a:cubicBezTo>
                  <a:lnTo>
                    <a:pt x="37187" y="37448"/>
                  </a:lnTo>
                  <a:cubicBezTo>
                    <a:pt x="33370" y="38100"/>
                    <a:pt x="29978" y="39927"/>
                    <a:pt x="27368" y="42536"/>
                  </a:cubicBezTo>
                  <a:cubicBezTo>
                    <a:pt x="24041" y="45831"/>
                    <a:pt x="21986" y="50398"/>
                    <a:pt x="21986" y="55421"/>
                  </a:cubicBezTo>
                  <a:lnTo>
                    <a:pt x="21986" y="145713"/>
                  </a:lnTo>
                  <a:lnTo>
                    <a:pt x="751" y="180486"/>
                  </a:lnTo>
                  <a:cubicBezTo>
                    <a:pt x="327" y="181203"/>
                    <a:pt x="0" y="181627"/>
                    <a:pt x="0" y="182541"/>
                  </a:cubicBezTo>
                  <a:lnTo>
                    <a:pt x="0" y="190533"/>
                  </a:lnTo>
                  <a:cubicBezTo>
                    <a:pt x="0" y="195556"/>
                    <a:pt x="2088" y="200123"/>
                    <a:pt x="5383" y="203417"/>
                  </a:cubicBezTo>
                  <a:cubicBezTo>
                    <a:pt x="8677" y="206712"/>
                    <a:pt x="13244" y="208767"/>
                    <a:pt x="18267" y="208767"/>
                  </a:cubicBezTo>
                  <a:lnTo>
                    <a:pt x="184595" y="208767"/>
                  </a:lnTo>
                  <a:cubicBezTo>
                    <a:pt x="189619" y="208767"/>
                    <a:pt x="194186" y="206712"/>
                    <a:pt x="197513" y="203417"/>
                  </a:cubicBezTo>
                  <a:cubicBezTo>
                    <a:pt x="200807" y="200123"/>
                    <a:pt x="202862" y="195556"/>
                    <a:pt x="202862" y="190533"/>
                  </a:cubicBezTo>
                  <a:lnTo>
                    <a:pt x="202862" y="182541"/>
                  </a:lnTo>
                  <a:cubicBezTo>
                    <a:pt x="202862" y="181595"/>
                    <a:pt x="202471" y="181040"/>
                    <a:pt x="202014" y="180323"/>
                  </a:cubicBezTo>
                  <a:lnTo>
                    <a:pt x="180877" y="145713"/>
                  </a:lnTo>
                  <a:lnTo>
                    <a:pt x="180877" y="55421"/>
                  </a:lnTo>
                  <a:cubicBezTo>
                    <a:pt x="180877" y="50398"/>
                    <a:pt x="178822" y="45831"/>
                    <a:pt x="175527" y="42536"/>
                  </a:cubicBezTo>
                  <a:cubicBezTo>
                    <a:pt x="172885" y="39927"/>
                    <a:pt x="169492" y="38100"/>
                    <a:pt x="165676" y="37448"/>
                  </a:cubicBezTo>
                  <a:lnTo>
                    <a:pt x="165676" y="11058"/>
                  </a:lnTo>
                  <a:cubicBezTo>
                    <a:pt x="165676" y="8024"/>
                    <a:pt x="164436" y="5252"/>
                    <a:pt x="162447" y="3262"/>
                  </a:cubicBezTo>
                  <a:cubicBezTo>
                    <a:pt x="160457" y="1240"/>
                    <a:pt x="157651" y="0"/>
                    <a:pt x="154618" y="0"/>
                  </a:cubicBezTo>
                  <a:lnTo>
                    <a:pt x="108363" y="0"/>
                  </a:lnTo>
                  <a:cubicBezTo>
                    <a:pt x="106667" y="0"/>
                    <a:pt x="105297" y="1370"/>
                    <a:pt x="105297" y="3066"/>
                  </a:cubicBezTo>
                  <a:cubicBezTo>
                    <a:pt x="105297" y="4763"/>
                    <a:pt x="106667" y="6100"/>
                    <a:pt x="108363" y="6100"/>
                  </a:cubicBezTo>
                  <a:lnTo>
                    <a:pt x="154618" y="6100"/>
                  </a:lnTo>
                  <a:cubicBezTo>
                    <a:pt x="155988" y="6100"/>
                    <a:pt x="157227" y="6687"/>
                    <a:pt x="158108" y="7568"/>
                  </a:cubicBezTo>
                  <a:cubicBezTo>
                    <a:pt x="159022" y="8449"/>
                    <a:pt x="159576" y="9688"/>
                    <a:pt x="159576" y="11058"/>
                  </a:cubicBezTo>
                  <a:lnTo>
                    <a:pt x="159576" y="24041"/>
                  </a:lnTo>
                  <a:lnTo>
                    <a:pt x="43287" y="24041"/>
                  </a:lnTo>
                  <a:lnTo>
                    <a:pt x="43287" y="11058"/>
                  </a:lnTo>
                  <a:cubicBezTo>
                    <a:pt x="43287" y="9688"/>
                    <a:pt x="43874" y="8449"/>
                    <a:pt x="44755" y="7568"/>
                  </a:cubicBezTo>
                  <a:cubicBezTo>
                    <a:pt x="45668" y="6654"/>
                    <a:pt x="46875" y="6100"/>
                    <a:pt x="48245" y="6100"/>
                  </a:cubicBezTo>
                  <a:lnTo>
                    <a:pt x="94500" y="6100"/>
                  </a:lnTo>
                  <a:cubicBezTo>
                    <a:pt x="96196" y="6100"/>
                    <a:pt x="97566" y="4763"/>
                    <a:pt x="97566" y="3066"/>
                  </a:cubicBezTo>
                  <a:cubicBezTo>
                    <a:pt x="97566" y="1370"/>
                    <a:pt x="96196" y="0"/>
                    <a:pt x="94500" y="0"/>
                  </a:cubicBezTo>
                  <a:close/>
                </a:path>
              </a:pathLst>
            </a:cu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5737775" y="2025425"/>
              <a:ext cx="1803600" cy="1803600"/>
            </a:xfrm>
            <a:prstGeom prst="rect">
              <a:avLst/>
            </a:prstGeom>
            <a:noFill/>
            <a:ln w="19050" cap="flat" cmpd="sng">
              <a:solidFill>
                <a:srgbClr val="775EF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</a:t>
            </a:r>
            <a:r>
              <a:rPr lang="en" dirty="0"/>
              <a:t> </a:t>
            </a:r>
            <a:endParaRPr dirty="0"/>
          </a:p>
        </p:txBody>
      </p:sp>
      <p:pic>
        <p:nvPicPr>
          <p:cNvPr id="1028" name="Picture 4" descr="Open photo">
            <a:extLst>
              <a:ext uri="{FF2B5EF4-FFF2-40B4-BE49-F238E27FC236}">
                <a16:creationId xmlns:a16="http://schemas.microsoft.com/office/drawing/2014/main" id="{E8542DA3-32F2-435D-8191-298E54F20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691140"/>
            <a:ext cx="84240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A70DF0-4DF9-4520-8E3C-D7111FF97B23}"/>
              </a:ext>
            </a:extLst>
          </p:cNvPr>
          <p:cNvSpPr txBox="1"/>
          <p:nvPr/>
        </p:nvSpPr>
        <p:spPr>
          <a:xfrm>
            <a:off x="359999" y="4116656"/>
            <a:ext cx="500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30200">
              <a:buClr>
                <a:schemeClr val="accent3"/>
              </a:buClr>
              <a:buSzPts val="1600"/>
            </a:pPr>
            <a:r>
              <a:rPr lang="en-US" sz="1600" b="1" dirty="0">
                <a:solidFill>
                  <a:srgbClr val="8E8BD8"/>
                </a:solidFill>
                <a:latin typeface="Titillium Web"/>
                <a:sym typeface="Titillium Web"/>
              </a:rPr>
              <a:t>Bitcoin  Begins :</a:t>
            </a:r>
          </a:p>
          <a:p>
            <a:pPr indent="-330200">
              <a:buClr>
                <a:schemeClr val="accent3"/>
              </a:buClr>
              <a:buSzPts val="1600"/>
            </a:pPr>
            <a:r>
              <a:rPr lang="en-US" sz="1600" b="1" dirty="0">
                <a:solidFill>
                  <a:srgbClr val="8E8BD8"/>
                </a:solidFill>
                <a:latin typeface="Titillium Web"/>
                <a:sym typeface="Titillium Web"/>
              </a:rPr>
              <a:t>from :  2018-01-01 to:   2021-09-21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952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Pre-processing </a:t>
            </a:r>
            <a:r>
              <a:rPr lang="en" dirty="0"/>
              <a:t> </a:t>
            </a:r>
            <a:endParaRPr dirty="0"/>
          </a:p>
        </p:txBody>
      </p:sp>
      <p:pic>
        <p:nvPicPr>
          <p:cNvPr id="2050" name="Picture 2" descr="Open photo">
            <a:extLst>
              <a:ext uri="{FF2B5EF4-FFF2-40B4-BE49-F238E27FC236}">
                <a16:creationId xmlns:a16="http://schemas.microsoft.com/office/drawing/2014/main" id="{5380E86E-959C-4144-A067-116D9C6D2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6" y="2154692"/>
            <a:ext cx="1895475" cy="209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A54D82-8ECB-4235-ACBB-15C65BEB68F4}"/>
              </a:ext>
            </a:extLst>
          </p:cNvPr>
          <p:cNvSpPr txBox="1"/>
          <p:nvPr/>
        </p:nvSpPr>
        <p:spPr>
          <a:xfrm>
            <a:off x="720000" y="1657002"/>
            <a:ext cx="500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30200">
              <a:buClr>
                <a:schemeClr val="accent3"/>
              </a:buClr>
              <a:buSzPts val="1600"/>
            </a:pPr>
            <a:r>
              <a:rPr lang="en-US" sz="1600" b="1" dirty="0">
                <a:solidFill>
                  <a:srgbClr val="8E8BD8"/>
                </a:solidFill>
                <a:latin typeface="Titillium Web"/>
                <a:sym typeface="Titillium Web"/>
              </a:rPr>
              <a:t>Padding</a:t>
            </a:r>
            <a:r>
              <a:rPr lang="en-US" sz="1600" dirty="0">
                <a:solidFill>
                  <a:srgbClr val="8E8BD8"/>
                </a:solidFill>
                <a:latin typeface="Titillium Web"/>
                <a:sym typeface="Titillium Web"/>
              </a:rPr>
              <a:t> </a:t>
            </a:r>
            <a:endParaRPr lang="en-US" dirty="0"/>
          </a:p>
        </p:txBody>
      </p:sp>
      <p:pic>
        <p:nvPicPr>
          <p:cNvPr id="2052" name="Picture 4" descr="Open photo">
            <a:extLst>
              <a:ext uri="{FF2B5EF4-FFF2-40B4-BE49-F238E27FC236}">
                <a16:creationId xmlns:a16="http://schemas.microsoft.com/office/drawing/2014/main" id="{97330BFF-1E84-4EF7-AA6C-EE57011F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86" y="2154692"/>
            <a:ext cx="3815714" cy="209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7ABE62-1280-4088-934B-6E57729E4F77}"/>
              </a:ext>
            </a:extLst>
          </p:cNvPr>
          <p:cNvSpPr txBox="1"/>
          <p:nvPr/>
        </p:nvSpPr>
        <p:spPr>
          <a:xfrm>
            <a:off x="4363086" y="1657002"/>
            <a:ext cx="500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30200">
              <a:buClr>
                <a:schemeClr val="accent3"/>
              </a:buClr>
              <a:buSzPts val="1600"/>
            </a:pPr>
            <a:r>
              <a:rPr lang="en-US" sz="1600" b="1" dirty="0">
                <a:solidFill>
                  <a:srgbClr val="8E8BD8"/>
                </a:solidFill>
                <a:latin typeface="Titillium Web"/>
              </a:rPr>
              <a:t>Target Null Pattern , filled with Previous</a:t>
            </a:r>
            <a:r>
              <a:rPr lang="en-US" sz="1600" b="1" dirty="0">
                <a:solidFill>
                  <a:srgbClr val="FF0000"/>
                </a:solidFill>
                <a:latin typeface="Titillium Web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74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</a:t>
            </a:r>
            <a:r>
              <a:rPr lang="en" dirty="0"/>
              <a:t> ( Close)</a:t>
            </a:r>
            <a:endParaRPr dirty="0"/>
          </a:p>
        </p:txBody>
      </p:sp>
      <p:pic>
        <p:nvPicPr>
          <p:cNvPr id="3080" name="Picture 8" descr="Open photo">
            <a:extLst>
              <a:ext uri="{FF2B5EF4-FFF2-40B4-BE49-F238E27FC236}">
                <a16:creationId xmlns:a16="http://schemas.microsoft.com/office/drawing/2014/main" id="{2ABF6C4B-1502-4993-8DA0-F5F0A6040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618342"/>
            <a:ext cx="7704000" cy="330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98065"/>
      </p:ext>
    </p:extLst>
  </p:cSld>
  <p:clrMapOvr>
    <a:masterClrMapping/>
  </p:clrMapOvr>
</p:sld>
</file>

<file path=ppt/theme/theme1.xml><?xml version="1.0" encoding="utf-8"?>
<a:theme xmlns:a="http://schemas.openxmlformats.org/drawingml/2006/main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495</Words>
  <Application>Microsoft Office PowerPoint</Application>
  <PresentationFormat>On-screen Show (16:9)</PresentationFormat>
  <Paragraphs>144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Titillium Web</vt:lpstr>
      <vt:lpstr>Squada One</vt:lpstr>
      <vt:lpstr>Inter</vt:lpstr>
      <vt:lpstr>Wingdings</vt:lpstr>
      <vt:lpstr>Arial</vt:lpstr>
      <vt:lpstr>Oswald</vt:lpstr>
      <vt:lpstr>Bitcoin Company Pitch Deck by Slidesgo</vt:lpstr>
      <vt:lpstr>Bitcoin Forcasting</vt:lpstr>
      <vt:lpstr>Table of Contents</vt:lpstr>
      <vt:lpstr>Introduction</vt:lpstr>
      <vt:lpstr>Introduction</vt:lpstr>
      <vt:lpstr>Dataset &amp;EDA</vt:lpstr>
      <vt:lpstr>Description </vt:lpstr>
      <vt:lpstr>Features  </vt:lpstr>
      <vt:lpstr>Pre-processing  </vt:lpstr>
      <vt:lpstr>EDA  ( Close)</vt:lpstr>
      <vt:lpstr>EDA (Return)  </vt:lpstr>
      <vt:lpstr>EDA  </vt:lpstr>
      <vt:lpstr>EDA  </vt:lpstr>
      <vt:lpstr>EDA  </vt:lpstr>
      <vt:lpstr>EDA  </vt:lpstr>
      <vt:lpstr>EDA  </vt:lpstr>
      <vt:lpstr>Methodology</vt:lpstr>
      <vt:lpstr>LSTM  </vt:lpstr>
      <vt:lpstr>LSTM  </vt:lpstr>
      <vt:lpstr>LSTM  (prediction)</vt:lpstr>
      <vt:lpstr>LSTM (Result)</vt:lpstr>
      <vt:lpstr>XGBoost  </vt:lpstr>
      <vt:lpstr>XGBoost Hyperparameters  </vt:lpstr>
      <vt:lpstr>XGBoost Hyperparameters  </vt:lpstr>
      <vt:lpstr>XGBoost  </vt:lpstr>
      <vt:lpstr>KNN  </vt:lpstr>
      <vt:lpstr>KNN  </vt:lpstr>
      <vt:lpstr>Evaluation metric</vt:lpstr>
      <vt:lpstr>Conclusion </vt:lpstr>
      <vt:lpstr>Result 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Forcasting</dc:title>
  <cp:lastModifiedBy>Mohamed  Youssef Mansour</cp:lastModifiedBy>
  <cp:revision>23</cp:revision>
  <dcterms:modified xsi:type="dcterms:W3CDTF">2022-01-24T13:47:24Z</dcterms:modified>
</cp:coreProperties>
</file>