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70" r:id="rId4"/>
    <p:sldId id="258" r:id="rId5"/>
    <p:sldId id="259" r:id="rId6"/>
    <p:sldId id="271" r:id="rId7"/>
    <p:sldId id="260" r:id="rId8"/>
    <p:sldId id="261" r:id="rId9"/>
    <p:sldId id="262" r:id="rId10"/>
    <p:sldId id="263" r:id="rId11"/>
    <p:sldId id="264" r:id="rId12"/>
    <p:sldId id="265" r:id="rId13"/>
    <p:sldId id="266" r:id="rId14"/>
    <p:sldId id="267" r:id="rId15"/>
    <p:sldId id="268" r:id="rId16"/>
    <p:sldId id="272"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FBC75-8C0D-4981-AECD-8E26FE0B14F0}"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210C7-4512-4053-B119-AF6B1B7EC36F}" type="slidenum">
              <a:rPr lang="en-US" smtClean="0"/>
              <a:t>‹#›</a:t>
            </a:fld>
            <a:endParaRPr lang="en-US"/>
          </a:p>
        </p:txBody>
      </p:sp>
    </p:spTree>
    <p:extLst>
      <p:ext uri="{BB962C8B-B14F-4D97-AF65-F5344CB8AC3E}">
        <p14:creationId xmlns:p14="http://schemas.microsoft.com/office/powerpoint/2010/main" val="968671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B210C7-4512-4053-B119-AF6B1B7EC36F}" type="slidenum">
              <a:rPr lang="en-US" smtClean="0"/>
              <a:t>1</a:t>
            </a:fld>
            <a:endParaRPr lang="en-US"/>
          </a:p>
        </p:txBody>
      </p:sp>
    </p:spTree>
    <p:extLst>
      <p:ext uri="{BB962C8B-B14F-4D97-AF65-F5344CB8AC3E}">
        <p14:creationId xmlns:p14="http://schemas.microsoft.com/office/powerpoint/2010/main" val="127021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46D2A-28FD-4663-B868-7FB0C87E200D}"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5C90D-ABD9-419D-9798-E3F74978AC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4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46D2A-28FD-4663-B868-7FB0C87E200D}"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403222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46D2A-28FD-4663-B868-7FB0C87E200D}"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419648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46D2A-28FD-4663-B868-7FB0C87E200D}"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406095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46D2A-28FD-4663-B868-7FB0C87E200D}"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5C90D-ABD9-419D-9798-E3F74978AC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0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46D2A-28FD-4663-B868-7FB0C87E200D}"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129303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46D2A-28FD-4663-B868-7FB0C87E200D}"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509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46D2A-28FD-4663-B868-7FB0C87E200D}"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29413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A46D2A-28FD-4663-B868-7FB0C87E200D}" type="datetimeFigureOut">
              <a:rPr lang="en-US" smtClean="0"/>
              <a:t>12/22/2024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3617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A46D2A-28FD-4663-B868-7FB0C87E200D}" type="datetimeFigureOut">
              <a:rPr lang="en-US" smtClean="0"/>
              <a:t>12/22/2024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C5C90D-ABD9-419D-9798-E3F74978AC21}" type="slidenum">
              <a:rPr lang="en-US" smtClean="0"/>
              <a:t>‹#›</a:t>
            </a:fld>
            <a:endParaRPr lang="en-US"/>
          </a:p>
        </p:txBody>
      </p:sp>
    </p:spTree>
    <p:extLst>
      <p:ext uri="{BB962C8B-B14F-4D97-AF65-F5344CB8AC3E}">
        <p14:creationId xmlns:p14="http://schemas.microsoft.com/office/powerpoint/2010/main" val="255931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46D2A-28FD-4663-B868-7FB0C87E200D}"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5C90D-ABD9-419D-9798-E3F74978AC21}" type="slidenum">
              <a:rPr lang="en-US" smtClean="0"/>
              <a:t>‹#›</a:t>
            </a:fld>
            <a:endParaRPr lang="en-US"/>
          </a:p>
        </p:txBody>
      </p:sp>
    </p:spTree>
    <p:extLst>
      <p:ext uri="{BB962C8B-B14F-4D97-AF65-F5344CB8AC3E}">
        <p14:creationId xmlns:p14="http://schemas.microsoft.com/office/powerpoint/2010/main" val="28452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A46D2A-28FD-4663-B868-7FB0C87E200D}" type="datetimeFigureOut">
              <a:rPr lang="en-US" smtClean="0"/>
              <a:t>12/22/2024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C5C90D-ABD9-419D-9798-E3F74978AC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7386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78264D-0889-DEAC-C264-6F4A2AB8A213}"/>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A5491E-6D01-69E3-8FB4-8233E959602E}"/>
              </a:ext>
            </a:extLst>
          </p:cNvPr>
          <p:cNvPicPr>
            <a:picLocks noChangeAspect="1"/>
          </p:cNvPicPr>
          <p:nvPr/>
        </p:nvPicPr>
        <p:blipFill>
          <a:blip r:embed="rId3"/>
          <a:stretch>
            <a:fillRect/>
          </a:stretch>
        </p:blipFill>
        <p:spPr>
          <a:xfrm>
            <a:off x="-43298" y="-125506"/>
            <a:ext cx="12253227" cy="7013032"/>
          </a:xfrm>
          <a:prstGeom prst="rect">
            <a:avLst/>
          </a:prstGeom>
        </p:spPr>
      </p:pic>
      <p:sp>
        <p:nvSpPr>
          <p:cNvPr id="20" name="Title 1">
            <a:extLst>
              <a:ext uri="{FF2B5EF4-FFF2-40B4-BE49-F238E27FC236}">
                <a16:creationId xmlns:a16="http://schemas.microsoft.com/office/drawing/2014/main" id="{A59501F0-E7FB-8959-08A4-C7CD6C07618D}"/>
              </a:ext>
            </a:extLst>
          </p:cNvPr>
          <p:cNvSpPr>
            <a:spLocks noGrp="1"/>
          </p:cNvSpPr>
          <p:nvPr>
            <p:ph type="ctrTitle"/>
          </p:nvPr>
        </p:nvSpPr>
        <p:spPr>
          <a:xfrm>
            <a:off x="1643960" y="1716338"/>
            <a:ext cx="9144000" cy="2387600"/>
          </a:xfrm>
        </p:spPr>
        <p:txBody>
          <a:bodyPr>
            <a:normAutofit fontScale="90000"/>
          </a:bodyPr>
          <a:lstStyle/>
          <a:p>
            <a:pPr algn="ctr"/>
            <a:r>
              <a:rPr lang="en-US" sz="5400" b="1" dirty="0">
                <a:solidFill>
                  <a:schemeClr val="tx1"/>
                </a:solidFill>
              </a:rPr>
              <a:t>Proportional-integral-Derivative(PID)</a:t>
            </a:r>
            <a:br>
              <a:rPr lang="en-US" sz="8000" b="1" dirty="0">
                <a:solidFill>
                  <a:schemeClr val="tx1"/>
                </a:solidFill>
              </a:rPr>
            </a:br>
            <a:r>
              <a:rPr lang="en-US" sz="8000" b="1" dirty="0">
                <a:solidFill>
                  <a:schemeClr val="tx1"/>
                </a:solidFill>
              </a:rPr>
              <a:t> </a:t>
            </a:r>
            <a:r>
              <a:rPr lang="en-US" sz="5300" b="1" dirty="0">
                <a:solidFill>
                  <a:schemeClr val="tx1"/>
                </a:solidFill>
              </a:rPr>
              <a:t>Controller</a:t>
            </a:r>
            <a:endParaRPr lang="en-US" sz="8000" b="1" dirty="0">
              <a:solidFill>
                <a:schemeClr val="tx1"/>
              </a:solidFill>
            </a:endParaRPr>
          </a:p>
        </p:txBody>
      </p:sp>
      <p:sp>
        <p:nvSpPr>
          <p:cNvPr id="9" name="TextBox 8">
            <a:extLst>
              <a:ext uri="{FF2B5EF4-FFF2-40B4-BE49-F238E27FC236}">
                <a16:creationId xmlns:a16="http://schemas.microsoft.com/office/drawing/2014/main" id="{BA48443F-7E70-0854-F233-59AD018E9691}"/>
              </a:ext>
            </a:extLst>
          </p:cNvPr>
          <p:cNvSpPr txBox="1"/>
          <p:nvPr/>
        </p:nvSpPr>
        <p:spPr>
          <a:xfrm>
            <a:off x="4016188" y="4338918"/>
            <a:ext cx="4087906" cy="646331"/>
          </a:xfrm>
          <a:prstGeom prst="rect">
            <a:avLst/>
          </a:prstGeom>
          <a:noFill/>
        </p:spPr>
        <p:txBody>
          <a:bodyPr wrap="square" rtlCol="0">
            <a:spAutoFit/>
          </a:bodyPr>
          <a:lstStyle/>
          <a:p>
            <a:r>
              <a:rPr lang="en-US" dirty="0"/>
              <a:t>By team:</a:t>
            </a:r>
          </a:p>
          <a:p>
            <a:endParaRPr lang="en-US" dirty="0"/>
          </a:p>
        </p:txBody>
      </p:sp>
    </p:spTree>
    <p:extLst>
      <p:ext uri="{BB962C8B-B14F-4D97-AF65-F5344CB8AC3E}">
        <p14:creationId xmlns:p14="http://schemas.microsoft.com/office/powerpoint/2010/main" val="281943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B75E-801E-FBAA-2AE8-C49D0175658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CD664E3-4363-DE78-5E19-EAA9A8FA7070}"/>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C02DD382-1F01-E6C8-ED1B-B89E14896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63" y="570322"/>
            <a:ext cx="10439673" cy="4974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D7F740-5F21-89CA-F7CD-DBBAF1B4B530}"/>
              </a:ext>
            </a:extLst>
          </p:cNvPr>
          <p:cNvSpPr txBox="1"/>
          <p:nvPr/>
        </p:nvSpPr>
        <p:spPr>
          <a:xfrm>
            <a:off x="720491" y="5894093"/>
            <a:ext cx="8819435" cy="461665"/>
          </a:xfrm>
          <a:prstGeom prst="rect">
            <a:avLst/>
          </a:prstGeom>
          <a:noFill/>
        </p:spPr>
        <p:txBody>
          <a:bodyPr wrap="square" rtlCol="0">
            <a:spAutoFit/>
          </a:bodyPr>
          <a:lstStyle/>
          <a:p>
            <a:r>
              <a:rPr lang="en-US" sz="2400" b="1" i="0" dirty="0">
                <a:solidFill>
                  <a:srgbClr val="212529"/>
                </a:solidFill>
                <a:effectLst/>
                <a:latin typeface="-apple-system"/>
              </a:rPr>
              <a:t>Figure 5:  </a:t>
            </a:r>
            <a:r>
              <a:rPr lang="en-US" sz="2400" i="0" dirty="0">
                <a:solidFill>
                  <a:srgbClr val="212529"/>
                </a:solidFill>
                <a:effectLst/>
                <a:latin typeface="-apple-system"/>
              </a:rPr>
              <a:t>Response of a closed loop system with deadtime.</a:t>
            </a:r>
            <a:endParaRPr lang="en-US" sz="2400" b="1" dirty="0"/>
          </a:p>
        </p:txBody>
      </p:sp>
    </p:spTree>
    <p:extLst>
      <p:ext uri="{BB962C8B-B14F-4D97-AF65-F5344CB8AC3E}">
        <p14:creationId xmlns:p14="http://schemas.microsoft.com/office/powerpoint/2010/main" val="382067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395AD-0265-E924-D6CC-BC621E54D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9424F-0371-C9E6-75B4-124FBC6292D5}"/>
              </a:ext>
            </a:extLst>
          </p:cNvPr>
          <p:cNvSpPr>
            <a:spLocks noGrp="1"/>
          </p:cNvSpPr>
          <p:nvPr>
            <p:ph type="title"/>
          </p:nvPr>
        </p:nvSpPr>
        <p:spPr>
          <a:xfrm>
            <a:off x="838200" y="138880"/>
            <a:ext cx="10515600" cy="1325563"/>
          </a:xfrm>
        </p:spPr>
        <p:txBody>
          <a:bodyPr>
            <a:normAutofit/>
          </a:bodyPr>
          <a:lstStyle/>
          <a:p>
            <a:pPr algn="l"/>
            <a:r>
              <a:rPr lang="en-US" b="1" i="0" dirty="0">
                <a:solidFill>
                  <a:srgbClr val="333333"/>
                </a:solidFill>
                <a:effectLst/>
                <a:latin typeface="Calibri Light (Headings)"/>
              </a:rPr>
              <a:t>PID Theory:</a:t>
            </a:r>
            <a:endParaRPr lang="en-US" b="1" dirty="0">
              <a:effectLst/>
              <a:latin typeface="Calibri Light (Headings)"/>
            </a:endParaRPr>
          </a:p>
        </p:txBody>
      </p:sp>
      <p:sp>
        <p:nvSpPr>
          <p:cNvPr id="6" name="Rectangle 5">
            <a:extLst>
              <a:ext uri="{FF2B5EF4-FFF2-40B4-BE49-F238E27FC236}">
                <a16:creationId xmlns:a16="http://schemas.microsoft.com/office/drawing/2014/main" id="{BCBAF08B-AE02-C7AD-3E10-661C97EE3903}"/>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E717A46-5E3F-FECF-3EE0-1143239596AF}"/>
              </a:ext>
            </a:extLst>
          </p:cNvPr>
          <p:cNvSpPr txBox="1"/>
          <p:nvPr/>
        </p:nvSpPr>
        <p:spPr>
          <a:xfrm>
            <a:off x="720491" y="5894093"/>
            <a:ext cx="8819435" cy="461665"/>
          </a:xfrm>
          <a:prstGeom prst="rect">
            <a:avLst/>
          </a:prstGeom>
          <a:noFill/>
        </p:spPr>
        <p:txBody>
          <a:bodyPr wrap="square" rtlCol="0">
            <a:spAutoFit/>
          </a:bodyPr>
          <a:lstStyle/>
          <a:p>
            <a:r>
              <a:rPr lang="en-US" sz="2400" b="1" i="0" dirty="0">
                <a:solidFill>
                  <a:srgbClr val="212529"/>
                </a:solidFill>
                <a:effectLst/>
                <a:latin typeface="-apple-system"/>
              </a:rPr>
              <a:t>Figure 6:  </a:t>
            </a:r>
            <a:r>
              <a:rPr lang="en-US" sz="2400" i="0" dirty="0">
                <a:solidFill>
                  <a:srgbClr val="212529"/>
                </a:solidFill>
                <a:effectLst/>
                <a:latin typeface="-apple-system"/>
              </a:rPr>
              <a:t>Block diagram of basic PID control algorithm.</a:t>
            </a:r>
            <a:endParaRPr lang="en-US" sz="2400" b="1" dirty="0"/>
          </a:p>
        </p:txBody>
      </p:sp>
      <p:pic>
        <p:nvPicPr>
          <p:cNvPr id="4" name="Picture 3">
            <a:extLst>
              <a:ext uri="{FF2B5EF4-FFF2-40B4-BE49-F238E27FC236}">
                <a16:creationId xmlns:a16="http://schemas.microsoft.com/office/drawing/2014/main" id="{A974A417-496A-DD16-8060-46D9BE9A2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17" y="2022947"/>
            <a:ext cx="8086165" cy="3719636"/>
          </a:xfrm>
          <a:prstGeom prst="rect">
            <a:avLst/>
          </a:prstGeom>
        </p:spPr>
      </p:pic>
    </p:spTree>
    <p:extLst>
      <p:ext uri="{BB962C8B-B14F-4D97-AF65-F5344CB8AC3E}">
        <p14:creationId xmlns:p14="http://schemas.microsoft.com/office/powerpoint/2010/main" val="311053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28FA3-586D-BBA4-9DEE-A37F09580F5E}"/>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C443C01-14E2-BDE8-A470-5FEFCD4B1382}"/>
              </a:ext>
            </a:extLst>
          </p:cNvPr>
          <p:cNvSpPr txBox="1">
            <a:spLocks/>
          </p:cNvSpPr>
          <p:nvPr/>
        </p:nvSpPr>
        <p:spPr>
          <a:xfrm>
            <a:off x="822627" y="1821152"/>
            <a:ext cx="10515600" cy="1915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proportional component of a PID controller depends </a:t>
            </a:r>
            <a:r>
              <a:rPr lang="en-US" sz="2600" dirty="0">
                <a:solidFill>
                  <a:srgbClr val="FF0000"/>
                </a:solidFill>
              </a:rPr>
              <a:t>on the difference (error) between the set point and the process variable</a:t>
            </a:r>
            <a:r>
              <a:rPr lang="en-US" sz="2600" dirty="0"/>
              <a:t>. The </a:t>
            </a:r>
            <a:r>
              <a:rPr lang="en-US" sz="2600" b="1" dirty="0">
                <a:solidFill>
                  <a:schemeClr val="bg2">
                    <a:lumMod val="50000"/>
                  </a:schemeClr>
                </a:solidFill>
              </a:rPr>
              <a:t>proportional gain (Kc)</a:t>
            </a:r>
            <a:r>
              <a:rPr lang="en-US" sz="2600" dirty="0">
                <a:solidFill>
                  <a:schemeClr val="bg2">
                    <a:lumMod val="50000"/>
                  </a:schemeClr>
                </a:solidFill>
              </a:rPr>
              <a:t> </a:t>
            </a:r>
            <a:r>
              <a:rPr lang="en-US" sz="2600" dirty="0"/>
              <a:t>determines the output response relative to the error. Increasing Kc speeds up the system's response, but if it's too high, it can cause oscillations and lead to instability.</a:t>
            </a:r>
            <a:endParaRPr lang="en-US" sz="2600" dirty="0">
              <a:solidFill>
                <a:srgbClr val="FF0000"/>
              </a:solidFill>
            </a:endParaRPr>
          </a:p>
        </p:txBody>
      </p:sp>
      <p:sp>
        <p:nvSpPr>
          <p:cNvPr id="9" name="TextBox 8">
            <a:extLst>
              <a:ext uri="{FF2B5EF4-FFF2-40B4-BE49-F238E27FC236}">
                <a16:creationId xmlns:a16="http://schemas.microsoft.com/office/drawing/2014/main" id="{79D54F00-D104-E939-7704-8A18B935B06F}"/>
              </a:ext>
            </a:extLst>
          </p:cNvPr>
          <p:cNvSpPr txBox="1"/>
          <p:nvPr/>
        </p:nvSpPr>
        <p:spPr>
          <a:xfrm>
            <a:off x="847628" y="1101394"/>
            <a:ext cx="4345756" cy="584775"/>
          </a:xfrm>
          <a:prstGeom prst="rect">
            <a:avLst/>
          </a:prstGeom>
          <a:noFill/>
        </p:spPr>
        <p:txBody>
          <a:bodyPr wrap="square" rtlCol="0">
            <a:spAutoFit/>
          </a:bodyPr>
          <a:lstStyle/>
          <a:p>
            <a:r>
              <a:rPr lang="en-US" sz="3200" b="1" i="0" dirty="0">
                <a:solidFill>
                  <a:schemeClr val="accent1"/>
                </a:solidFill>
                <a:effectLst/>
                <a:latin typeface="Roboto Condensed" panose="02000000000000000000" pitchFamily="2" charset="0"/>
              </a:rPr>
              <a:t>-Proportional Response:</a:t>
            </a:r>
            <a:endParaRPr lang="en-US" sz="3200" b="1" dirty="0">
              <a:solidFill>
                <a:schemeClr val="accent1"/>
              </a:solidFill>
            </a:endParaRPr>
          </a:p>
        </p:txBody>
      </p:sp>
      <p:sp>
        <p:nvSpPr>
          <p:cNvPr id="10" name="Content Placeholder 2">
            <a:extLst>
              <a:ext uri="{FF2B5EF4-FFF2-40B4-BE49-F238E27FC236}">
                <a16:creationId xmlns:a16="http://schemas.microsoft.com/office/drawing/2014/main" id="{B46E65A0-3A1A-9ED8-EBF4-4AEBFF0309AE}"/>
              </a:ext>
            </a:extLst>
          </p:cNvPr>
          <p:cNvSpPr txBox="1">
            <a:spLocks/>
          </p:cNvSpPr>
          <p:nvPr/>
        </p:nvSpPr>
        <p:spPr>
          <a:xfrm>
            <a:off x="838200" y="4434374"/>
            <a:ext cx="10515600" cy="1915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integral component of a PID controller </a:t>
            </a:r>
            <a:r>
              <a:rPr lang="en-US" sz="2600" dirty="0">
                <a:solidFill>
                  <a:srgbClr val="FF0000"/>
                </a:solidFill>
              </a:rPr>
              <a:t>sums the error over time, gradually increasing even with a small error</a:t>
            </a:r>
            <a:r>
              <a:rPr lang="en-US" sz="2600" dirty="0"/>
              <a:t>. It aims to eliminate </a:t>
            </a:r>
            <a:r>
              <a:rPr lang="en-US" sz="2600" b="1" dirty="0">
                <a:solidFill>
                  <a:schemeClr val="bg2">
                    <a:lumMod val="50000"/>
                  </a:schemeClr>
                </a:solidFill>
              </a:rPr>
              <a:t>steady-state error</a:t>
            </a:r>
            <a:r>
              <a:rPr lang="en-US" sz="2600" dirty="0"/>
              <a:t>, the final difference between the process variable and set point. However, </a:t>
            </a:r>
            <a:r>
              <a:rPr lang="en-US" sz="2600" b="1" dirty="0">
                <a:solidFill>
                  <a:schemeClr val="bg2">
                    <a:lumMod val="50000"/>
                  </a:schemeClr>
                </a:solidFill>
              </a:rPr>
              <a:t>integral windup</a:t>
            </a:r>
            <a:r>
              <a:rPr lang="en-US" sz="2600" dirty="0">
                <a:solidFill>
                  <a:schemeClr val="bg2">
                    <a:lumMod val="50000"/>
                  </a:schemeClr>
                </a:solidFill>
              </a:rPr>
              <a:t> </a:t>
            </a:r>
            <a:r>
              <a:rPr lang="en-US" sz="2600" dirty="0"/>
              <a:t>occurs when the integral action saturates the controller, preventing it from reducing the error signal toward zero.</a:t>
            </a:r>
            <a:endParaRPr lang="en-US" sz="2600" dirty="0">
              <a:solidFill>
                <a:srgbClr val="FF0000"/>
              </a:solidFill>
            </a:endParaRPr>
          </a:p>
        </p:txBody>
      </p:sp>
      <p:sp>
        <p:nvSpPr>
          <p:cNvPr id="11" name="TextBox 10">
            <a:extLst>
              <a:ext uri="{FF2B5EF4-FFF2-40B4-BE49-F238E27FC236}">
                <a16:creationId xmlns:a16="http://schemas.microsoft.com/office/drawing/2014/main" id="{4EE2C27E-751A-5313-0CCD-59ACDE55086A}"/>
              </a:ext>
            </a:extLst>
          </p:cNvPr>
          <p:cNvSpPr txBox="1"/>
          <p:nvPr/>
        </p:nvSpPr>
        <p:spPr>
          <a:xfrm>
            <a:off x="847628" y="3793295"/>
            <a:ext cx="4345756" cy="584775"/>
          </a:xfrm>
          <a:prstGeom prst="rect">
            <a:avLst/>
          </a:prstGeom>
          <a:noFill/>
        </p:spPr>
        <p:txBody>
          <a:bodyPr wrap="square" rtlCol="0">
            <a:spAutoFit/>
          </a:bodyPr>
          <a:lstStyle/>
          <a:p>
            <a:r>
              <a:rPr lang="en-US" sz="3200" b="1" i="0" dirty="0">
                <a:solidFill>
                  <a:schemeClr val="accent1"/>
                </a:solidFill>
                <a:effectLst/>
                <a:latin typeface="Roboto Condensed" panose="02000000000000000000" pitchFamily="2" charset="0"/>
              </a:rPr>
              <a:t>-Integral Response:</a:t>
            </a:r>
            <a:endParaRPr lang="en-US" sz="3200" b="1" dirty="0">
              <a:solidFill>
                <a:schemeClr val="accent1"/>
              </a:solidFill>
            </a:endParaRPr>
          </a:p>
        </p:txBody>
      </p:sp>
    </p:spTree>
    <p:extLst>
      <p:ext uri="{BB962C8B-B14F-4D97-AF65-F5344CB8AC3E}">
        <p14:creationId xmlns:p14="http://schemas.microsoft.com/office/powerpoint/2010/main" val="116894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97235-9347-5830-01A8-98EA4E556A5E}"/>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C777683-D2DC-5452-54CD-6DE25AFD1199}"/>
              </a:ext>
            </a:extLst>
          </p:cNvPr>
          <p:cNvSpPr txBox="1">
            <a:spLocks/>
          </p:cNvSpPr>
          <p:nvPr/>
        </p:nvSpPr>
        <p:spPr>
          <a:xfrm>
            <a:off x="838200" y="1826788"/>
            <a:ext cx="10515600" cy="2292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derivative component of a PID controller </a:t>
            </a:r>
            <a:r>
              <a:rPr lang="en-US" sz="2600" dirty="0">
                <a:solidFill>
                  <a:srgbClr val="FF0000"/>
                </a:solidFill>
              </a:rPr>
              <a:t>responds to the rate of change of the process variable, reducing output if the variable is increasing rapidly</a:t>
            </a:r>
            <a:r>
              <a:rPr lang="en-US" sz="2600" dirty="0"/>
              <a:t>. Increasing the </a:t>
            </a:r>
            <a:r>
              <a:rPr lang="en-US" sz="2600" dirty="0">
                <a:solidFill>
                  <a:schemeClr val="bg2">
                    <a:lumMod val="50000"/>
                  </a:schemeClr>
                </a:solidFill>
              </a:rPr>
              <a:t>derivative time (Td) </a:t>
            </a:r>
            <a:r>
              <a:rPr lang="en-US" sz="2600" dirty="0"/>
              <a:t>enhances the system's response to error changes, speeding up the control system. However, most systems use small Td values to avoid instability caused by noise in the sensor signal or slow control loop rates.</a:t>
            </a:r>
            <a:endParaRPr lang="en-US" sz="2600" dirty="0">
              <a:solidFill>
                <a:srgbClr val="FF0000"/>
              </a:solidFill>
            </a:endParaRPr>
          </a:p>
        </p:txBody>
      </p:sp>
      <p:sp>
        <p:nvSpPr>
          <p:cNvPr id="9" name="TextBox 8">
            <a:extLst>
              <a:ext uri="{FF2B5EF4-FFF2-40B4-BE49-F238E27FC236}">
                <a16:creationId xmlns:a16="http://schemas.microsoft.com/office/drawing/2014/main" id="{F6804F37-127A-2D54-5399-B4B62A715D07}"/>
              </a:ext>
            </a:extLst>
          </p:cNvPr>
          <p:cNvSpPr txBox="1"/>
          <p:nvPr/>
        </p:nvSpPr>
        <p:spPr>
          <a:xfrm>
            <a:off x="847628" y="765077"/>
            <a:ext cx="4345756" cy="584775"/>
          </a:xfrm>
          <a:prstGeom prst="rect">
            <a:avLst/>
          </a:prstGeom>
          <a:noFill/>
        </p:spPr>
        <p:txBody>
          <a:bodyPr wrap="square" rtlCol="0">
            <a:spAutoFit/>
          </a:bodyPr>
          <a:lstStyle/>
          <a:p>
            <a:r>
              <a:rPr lang="en-US" sz="3200" b="1" i="0" dirty="0">
                <a:solidFill>
                  <a:schemeClr val="accent1"/>
                </a:solidFill>
                <a:effectLst/>
                <a:latin typeface="Roboto Condensed" panose="02000000000000000000" pitchFamily="2" charset="0"/>
              </a:rPr>
              <a:t>-Derivative Response:</a:t>
            </a:r>
            <a:endParaRPr lang="en-US" sz="3200" b="1" dirty="0">
              <a:solidFill>
                <a:schemeClr val="accent1"/>
              </a:solidFill>
            </a:endParaRPr>
          </a:p>
        </p:txBody>
      </p:sp>
    </p:spTree>
    <p:extLst>
      <p:ext uri="{BB962C8B-B14F-4D97-AF65-F5344CB8AC3E}">
        <p14:creationId xmlns:p14="http://schemas.microsoft.com/office/powerpoint/2010/main" val="47877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90B44-354F-2865-6E85-A566350656C4}"/>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FE7B857-8562-7AFF-82C1-6FC6531FA500}"/>
              </a:ext>
            </a:extLst>
          </p:cNvPr>
          <p:cNvSpPr txBox="1">
            <a:spLocks/>
          </p:cNvSpPr>
          <p:nvPr/>
        </p:nvSpPr>
        <p:spPr>
          <a:xfrm>
            <a:off x="847628" y="1952294"/>
            <a:ext cx="10515600" cy="2292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solidFill>
                  <a:srgbClr val="FF0000"/>
                </a:solidFill>
              </a:rPr>
              <a:t>PID tuning is the process of setting optimal gains for P, I, and D to achieve the ideal control system response</a:t>
            </a:r>
            <a:r>
              <a:rPr lang="en-US" sz="2600" dirty="0"/>
              <a:t>. Common tuning methods include the "guess and check" method and the Ziegler-Nichols method.</a:t>
            </a:r>
            <a:endParaRPr lang="en-US" sz="2600" dirty="0">
              <a:solidFill>
                <a:srgbClr val="FF0000"/>
              </a:solidFill>
            </a:endParaRPr>
          </a:p>
        </p:txBody>
      </p:sp>
      <p:sp>
        <p:nvSpPr>
          <p:cNvPr id="9" name="TextBox 8">
            <a:extLst>
              <a:ext uri="{FF2B5EF4-FFF2-40B4-BE49-F238E27FC236}">
                <a16:creationId xmlns:a16="http://schemas.microsoft.com/office/drawing/2014/main" id="{4B78D65B-B04C-3838-ABDB-475D6CEC8ACC}"/>
              </a:ext>
            </a:extLst>
          </p:cNvPr>
          <p:cNvSpPr txBox="1"/>
          <p:nvPr/>
        </p:nvSpPr>
        <p:spPr>
          <a:xfrm>
            <a:off x="847628" y="765077"/>
            <a:ext cx="4345756" cy="923330"/>
          </a:xfrm>
          <a:prstGeom prst="rect">
            <a:avLst/>
          </a:prstGeom>
          <a:noFill/>
        </p:spPr>
        <p:txBody>
          <a:bodyPr wrap="square" rtlCol="0">
            <a:spAutoFit/>
          </a:bodyPr>
          <a:lstStyle/>
          <a:p>
            <a:r>
              <a:rPr lang="en-US" sz="5400" b="1" i="0" dirty="0">
                <a:solidFill>
                  <a:srgbClr val="333333"/>
                </a:solidFill>
                <a:effectLst/>
                <a:latin typeface="Calibri Light (Headings)"/>
              </a:rPr>
              <a:t>Tuning:</a:t>
            </a:r>
            <a:endParaRPr lang="en-US" sz="5400" b="1" dirty="0">
              <a:solidFill>
                <a:schemeClr val="accent1"/>
              </a:solidFill>
              <a:latin typeface="Calibri Light (Headings)"/>
            </a:endParaRPr>
          </a:p>
        </p:txBody>
      </p:sp>
      <p:sp>
        <p:nvSpPr>
          <p:cNvPr id="2" name="TextBox 1">
            <a:extLst>
              <a:ext uri="{FF2B5EF4-FFF2-40B4-BE49-F238E27FC236}">
                <a16:creationId xmlns:a16="http://schemas.microsoft.com/office/drawing/2014/main" id="{3AC59F10-55C0-6E50-3ADE-14AE4C3AC96F}"/>
              </a:ext>
            </a:extLst>
          </p:cNvPr>
          <p:cNvSpPr txBox="1"/>
          <p:nvPr/>
        </p:nvSpPr>
        <p:spPr>
          <a:xfrm>
            <a:off x="847628" y="3429000"/>
            <a:ext cx="10199802" cy="2492990"/>
          </a:xfrm>
          <a:prstGeom prst="rect">
            <a:avLst/>
          </a:prstGeom>
          <a:noFill/>
        </p:spPr>
        <p:txBody>
          <a:bodyPr wrap="square" rtlCol="0">
            <a:spAutoFit/>
          </a:bodyPr>
          <a:lstStyle/>
          <a:p>
            <a:pPr marL="285750" indent="-285750">
              <a:buFont typeface="Arial" panose="020B0604020202020204" pitchFamily="34" charset="0"/>
              <a:buChar char="•"/>
            </a:pPr>
            <a:r>
              <a:rPr lang="en-US" sz="2600" dirty="0"/>
              <a:t>The </a:t>
            </a:r>
            <a:r>
              <a:rPr lang="en-US" sz="2600" u="sng" dirty="0">
                <a:solidFill>
                  <a:schemeClr val="bg2">
                    <a:lumMod val="50000"/>
                  </a:schemeClr>
                </a:solidFill>
              </a:rPr>
              <a:t>trial and error </a:t>
            </a:r>
            <a:r>
              <a:rPr lang="en-US" sz="2600" dirty="0"/>
              <a:t>method for PID tuning involves </a:t>
            </a:r>
            <a:r>
              <a:rPr lang="en-US" sz="2600" dirty="0">
                <a:solidFill>
                  <a:srgbClr val="FF0000"/>
                </a:solidFill>
              </a:rPr>
              <a:t>adjusting the proportional gain </a:t>
            </a:r>
            <a:r>
              <a:rPr lang="en-US" sz="2600" dirty="0"/>
              <a:t>until oscillation occurs, </a:t>
            </a:r>
            <a:r>
              <a:rPr lang="en-US" sz="2600" dirty="0">
                <a:solidFill>
                  <a:srgbClr val="FF0000"/>
                </a:solidFill>
              </a:rPr>
              <a:t>then fine-tuning the integral term</a:t>
            </a:r>
            <a:r>
              <a:rPr lang="en-US" sz="2600" dirty="0"/>
              <a:t> to reduce steady-state error, while </a:t>
            </a:r>
            <a:r>
              <a:rPr lang="en-US" sz="2600" dirty="0">
                <a:solidFill>
                  <a:srgbClr val="FF0000"/>
                </a:solidFill>
              </a:rPr>
              <a:t>managing overshoot</a:t>
            </a:r>
            <a:r>
              <a:rPr lang="en-US" sz="2600" dirty="0"/>
              <a:t>. The derivative term is adjusted to improve speed and reduce overshoot, though it can increase sensitivity to noise. Engineers balance these factors to meet system requirements.</a:t>
            </a:r>
          </a:p>
        </p:txBody>
      </p:sp>
    </p:spTree>
    <p:extLst>
      <p:ext uri="{BB962C8B-B14F-4D97-AF65-F5344CB8AC3E}">
        <p14:creationId xmlns:p14="http://schemas.microsoft.com/office/powerpoint/2010/main" val="350774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2E62-6D9F-B31C-1971-27AEFECC566F}"/>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1A485D7-C588-9B38-B7A2-08BE76FF86F7}"/>
              </a:ext>
            </a:extLst>
          </p:cNvPr>
          <p:cNvSpPr txBox="1">
            <a:spLocks/>
          </p:cNvSpPr>
          <p:nvPr/>
        </p:nvSpPr>
        <p:spPr>
          <a:xfrm>
            <a:off x="838200" y="1737139"/>
            <a:ext cx="10515600" cy="2292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a:t>
            </a:r>
            <a:r>
              <a:rPr lang="en-US" sz="2600" u="sng" dirty="0">
                <a:solidFill>
                  <a:schemeClr val="bg2">
                    <a:lumMod val="50000"/>
                  </a:schemeClr>
                </a:solidFill>
              </a:rPr>
              <a:t>Ziegler-Nichols</a:t>
            </a:r>
            <a:r>
              <a:rPr lang="en-US" sz="2600" dirty="0"/>
              <a:t> method is similar to the trial and error method, where the integral and derivative terms are set to zero, and the proportional gain is increased until oscillation begins. The critical gain (Kc) and oscillation period (Pc) are then recorded, and P, I, and D are adjusted based on a set formula.</a:t>
            </a:r>
            <a:endParaRPr lang="en-US" sz="2600" dirty="0">
              <a:solidFill>
                <a:srgbClr val="FF0000"/>
              </a:solidFill>
            </a:endParaRPr>
          </a:p>
        </p:txBody>
      </p:sp>
      <p:sp>
        <p:nvSpPr>
          <p:cNvPr id="9" name="TextBox 8">
            <a:extLst>
              <a:ext uri="{FF2B5EF4-FFF2-40B4-BE49-F238E27FC236}">
                <a16:creationId xmlns:a16="http://schemas.microsoft.com/office/drawing/2014/main" id="{2A56500A-3BEF-C3E1-7DFA-7DD7F9AE9DDE}"/>
              </a:ext>
            </a:extLst>
          </p:cNvPr>
          <p:cNvSpPr txBox="1"/>
          <p:nvPr/>
        </p:nvSpPr>
        <p:spPr>
          <a:xfrm>
            <a:off x="838200" y="892833"/>
            <a:ext cx="4345756" cy="707886"/>
          </a:xfrm>
          <a:prstGeom prst="rect">
            <a:avLst/>
          </a:prstGeom>
          <a:noFill/>
        </p:spPr>
        <p:txBody>
          <a:bodyPr wrap="square" rtlCol="0">
            <a:spAutoFit/>
          </a:bodyPr>
          <a:lstStyle/>
          <a:p>
            <a:r>
              <a:rPr lang="en-US" sz="4000" b="0" i="0" dirty="0">
                <a:solidFill>
                  <a:srgbClr val="333333"/>
                </a:solidFill>
                <a:effectLst/>
                <a:latin typeface="Roboto Condensed" panose="02000000000000000000" pitchFamily="2" charset="0"/>
              </a:rPr>
              <a:t>Tuning</a:t>
            </a:r>
            <a:r>
              <a:rPr lang="en-US" sz="4000" b="0" dirty="0">
                <a:effectLst/>
                <a:latin typeface="Roboto Condensed" panose="02000000000000000000" pitchFamily="2" charset="0"/>
              </a:rPr>
              <a:t>:</a:t>
            </a:r>
            <a:r>
              <a:rPr lang="en-US" sz="4000" b="0" i="1" dirty="0">
                <a:solidFill>
                  <a:schemeClr val="bg1">
                    <a:lumMod val="65000"/>
                  </a:schemeClr>
                </a:solidFill>
                <a:effectLst/>
                <a:latin typeface="Roboto Condensed" panose="02000000000000000000" pitchFamily="2" charset="0"/>
              </a:rPr>
              <a:t>(continued)</a:t>
            </a:r>
            <a:endParaRPr lang="en-US" sz="4000" b="1" i="1" dirty="0">
              <a:solidFill>
                <a:schemeClr val="bg1">
                  <a:lumMod val="65000"/>
                </a:schemeClr>
              </a:solidFill>
            </a:endParaRPr>
          </a:p>
        </p:txBody>
      </p:sp>
      <p:sp>
        <p:nvSpPr>
          <p:cNvPr id="5" name="Rectangle 4">
            <a:extLst>
              <a:ext uri="{FF2B5EF4-FFF2-40B4-BE49-F238E27FC236}">
                <a16:creationId xmlns:a16="http://schemas.microsoft.com/office/drawing/2014/main" id="{869C9F21-498B-4EF3-E1BC-E6E6B5D606B5}"/>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478DD11-FD8E-E52A-AC9E-7436567F89B5}"/>
              </a:ext>
            </a:extLst>
          </p:cNvPr>
          <p:cNvSpPr txBox="1"/>
          <p:nvPr/>
        </p:nvSpPr>
        <p:spPr>
          <a:xfrm>
            <a:off x="720491" y="5894093"/>
            <a:ext cx="8819435" cy="461665"/>
          </a:xfrm>
          <a:prstGeom prst="rect">
            <a:avLst/>
          </a:prstGeom>
          <a:noFill/>
        </p:spPr>
        <p:txBody>
          <a:bodyPr wrap="square" rtlCol="0">
            <a:spAutoFit/>
          </a:bodyPr>
          <a:lstStyle/>
          <a:p>
            <a:r>
              <a:rPr lang="en-US" sz="2400" b="1" i="0" dirty="0">
                <a:solidFill>
                  <a:srgbClr val="212529"/>
                </a:solidFill>
                <a:effectLst/>
                <a:latin typeface="-apple-system"/>
              </a:rPr>
              <a:t>Table 1:  </a:t>
            </a:r>
            <a:r>
              <a:rPr lang="en-US" sz="2400" i="0" dirty="0">
                <a:solidFill>
                  <a:srgbClr val="212529"/>
                </a:solidFill>
                <a:effectLst/>
                <a:latin typeface="-apple-system"/>
              </a:rPr>
              <a:t>Ziegler-Nickols tunning, using the oscillation method</a:t>
            </a:r>
            <a:endParaRPr lang="en-US" sz="2400" b="1" dirty="0"/>
          </a:p>
        </p:txBody>
      </p:sp>
      <p:pic>
        <p:nvPicPr>
          <p:cNvPr id="3" name="Picture 2">
            <a:extLst>
              <a:ext uri="{FF2B5EF4-FFF2-40B4-BE49-F238E27FC236}">
                <a16:creationId xmlns:a16="http://schemas.microsoft.com/office/drawing/2014/main" id="{B0F68DA1-2529-8FDA-3BFC-053A85192915}"/>
              </a:ext>
            </a:extLst>
          </p:cNvPr>
          <p:cNvPicPr>
            <a:picLocks noChangeAspect="1"/>
          </p:cNvPicPr>
          <p:nvPr/>
        </p:nvPicPr>
        <p:blipFill>
          <a:blip r:embed="rId2"/>
          <a:stretch>
            <a:fillRect/>
          </a:stretch>
        </p:blipFill>
        <p:spPr>
          <a:xfrm>
            <a:off x="612743" y="3621741"/>
            <a:ext cx="10721418" cy="1855770"/>
          </a:xfrm>
          <a:prstGeom prst="rect">
            <a:avLst/>
          </a:prstGeom>
        </p:spPr>
      </p:pic>
    </p:spTree>
    <p:extLst>
      <p:ext uri="{BB962C8B-B14F-4D97-AF65-F5344CB8AC3E}">
        <p14:creationId xmlns:p14="http://schemas.microsoft.com/office/powerpoint/2010/main" val="241710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77634-A147-2C5F-36FE-96D4F12F6AF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A708812-0BE9-05C1-A9D4-2471902CCF78}"/>
              </a:ext>
            </a:extLst>
          </p:cNvPr>
          <p:cNvSpPr txBox="1">
            <a:spLocks/>
          </p:cNvSpPr>
          <p:nvPr/>
        </p:nvSpPr>
        <p:spPr>
          <a:xfrm>
            <a:off x="838200" y="2411250"/>
            <a:ext cx="10515600" cy="2292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PID control algorithm is a </a:t>
            </a:r>
            <a:r>
              <a:rPr lang="en-US" sz="2600" dirty="0">
                <a:solidFill>
                  <a:srgbClr val="FF0000"/>
                </a:solidFill>
              </a:rPr>
              <a:t>robust and simple algorithm </a:t>
            </a:r>
            <a:r>
              <a:rPr lang="en-US" sz="2600" dirty="0"/>
              <a:t>that is widely </a:t>
            </a:r>
            <a:r>
              <a:rPr lang="en-US" sz="2600" dirty="0">
                <a:solidFill>
                  <a:srgbClr val="FF0000"/>
                </a:solidFill>
              </a:rPr>
              <a:t>used in the industry</a:t>
            </a:r>
            <a:r>
              <a:rPr lang="en-US" sz="2600" dirty="0"/>
              <a:t>. The algorithm has </a:t>
            </a:r>
            <a:r>
              <a:rPr lang="en-US" sz="2600" dirty="0">
                <a:solidFill>
                  <a:srgbClr val="FF0000"/>
                </a:solidFill>
              </a:rPr>
              <a:t>sufficient flexibility </a:t>
            </a:r>
            <a:r>
              <a:rPr lang="en-US" sz="2600" dirty="0"/>
              <a:t>to yield </a:t>
            </a:r>
            <a:r>
              <a:rPr lang="en-US" sz="2600" dirty="0">
                <a:solidFill>
                  <a:srgbClr val="FF0000"/>
                </a:solidFill>
              </a:rPr>
              <a:t>excellent results</a:t>
            </a:r>
            <a:r>
              <a:rPr lang="en-US" sz="2600" dirty="0"/>
              <a:t> in a wide </a:t>
            </a:r>
            <a:r>
              <a:rPr lang="en-US" sz="2600" dirty="0">
                <a:solidFill>
                  <a:srgbClr val="FF0000"/>
                </a:solidFill>
              </a:rPr>
              <a:t>variety of applications </a:t>
            </a:r>
            <a:r>
              <a:rPr lang="en-US" sz="2600" dirty="0"/>
              <a:t>and has been one of the main reasons for the continued use over the years.</a:t>
            </a:r>
            <a:endParaRPr lang="en-US" sz="2600" dirty="0">
              <a:solidFill>
                <a:srgbClr val="FF0000"/>
              </a:solidFill>
            </a:endParaRPr>
          </a:p>
        </p:txBody>
      </p:sp>
      <p:sp>
        <p:nvSpPr>
          <p:cNvPr id="9" name="TextBox 8">
            <a:extLst>
              <a:ext uri="{FF2B5EF4-FFF2-40B4-BE49-F238E27FC236}">
                <a16:creationId xmlns:a16="http://schemas.microsoft.com/office/drawing/2014/main" id="{4BEDB60E-F745-91AD-622D-A86E1F51AAD1}"/>
              </a:ext>
            </a:extLst>
          </p:cNvPr>
          <p:cNvSpPr txBox="1"/>
          <p:nvPr/>
        </p:nvSpPr>
        <p:spPr>
          <a:xfrm>
            <a:off x="847628" y="765077"/>
            <a:ext cx="4345756" cy="707886"/>
          </a:xfrm>
          <a:prstGeom prst="rect">
            <a:avLst/>
          </a:prstGeom>
          <a:noFill/>
        </p:spPr>
        <p:txBody>
          <a:bodyPr wrap="square" rtlCol="0">
            <a:spAutoFit/>
          </a:bodyPr>
          <a:lstStyle/>
          <a:p>
            <a:r>
              <a:rPr lang="en-US" sz="4000" i="0" dirty="0">
                <a:effectLst/>
                <a:latin typeface="Roboto Condensed" panose="02000000000000000000" pitchFamily="2" charset="0"/>
              </a:rPr>
              <a:t>Summery:</a:t>
            </a:r>
            <a:endParaRPr lang="en-US" sz="3200" dirty="0"/>
          </a:p>
        </p:txBody>
      </p:sp>
    </p:spTree>
    <p:extLst>
      <p:ext uri="{BB962C8B-B14F-4D97-AF65-F5344CB8AC3E}">
        <p14:creationId xmlns:p14="http://schemas.microsoft.com/office/powerpoint/2010/main" val="80703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9EC6-7A6F-74AB-CD39-C41C74B81835}"/>
              </a:ext>
            </a:extLst>
          </p:cNvPr>
          <p:cNvSpPr>
            <a:spLocks noGrp="1"/>
          </p:cNvSpPr>
          <p:nvPr>
            <p:ph type="title"/>
          </p:nvPr>
        </p:nvSpPr>
        <p:spPr>
          <a:xfrm>
            <a:off x="617062" y="713734"/>
            <a:ext cx="10637363" cy="4932739"/>
          </a:xfrm>
        </p:spPr>
        <p:txBody>
          <a:bodyPr>
            <a:normAutofit/>
          </a:bodyPr>
          <a:lstStyle/>
          <a:p>
            <a:pPr algn="ctr"/>
            <a:r>
              <a:rPr lang="en-US" sz="16600" dirty="0"/>
              <a:t>Thanks</a:t>
            </a:r>
          </a:p>
        </p:txBody>
      </p:sp>
    </p:spTree>
    <p:extLst>
      <p:ext uri="{BB962C8B-B14F-4D97-AF65-F5344CB8AC3E}">
        <p14:creationId xmlns:p14="http://schemas.microsoft.com/office/powerpoint/2010/main" val="53385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BF8-6828-B9E4-CC37-1043FDC31442}"/>
              </a:ext>
            </a:extLst>
          </p:cNvPr>
          <p:cNvSpPr>
            <a:spLocks noGrp="1"/>
          </p:cNvSpPr>
          <p:nvPr>
            <p:ph type="title"/>
          </p:nvPr>
        </p:nvSpPr>
        <p:spPr/>
        <p:txBody>
          <a:bodyPr/>
          <a:lstStyle/>
          <a:p>
            <a:r>
              <a:rPr lang="en-US" b="1" dirty="0">
                <a:solidFill>
                  <a:schemeClr val="tx1"/>
                </a:solidFill>
              </a:rPr>
              <a:t>PID components and definition:</a:t>
            </a:r>
          </a:p>
        </p:txBody>
      </p:sp>
      <p:sp>
        <p:nvSpPr>
          <p:cNvPr id="3" name="Content Placeholder 2">
            <a:extLst>
              <a:ext uri="{FF2B5EF4-FFF2-40B4-BE49-F238E27FC236}">
                <a16:creationId xmlns:a16="http://schemas.microsoft.com/office/drawing/2014/main" id="{04A6EFD4-755D-560A-22E4-5BBB2F18A6B0}"/>
              </a:ext>
            </a:extLst>
          </p:cNvPr>
          <p:cNvSpPr>
            <a:spLocks noGrp="1"/>
          </p:cNvSpPr>
          <p:nvPr>
            <p:ph idx="1"/>
          </p:nvPr>
        </p:nvSpPr>
        <p:spPr>
          <a:xfrm>
            <a:off x="1097280" y="2137966"/>
            <a:ext cx="10058400" cy="4023360"/>
          </a:xfrm>
        </p:spPr>
        <p:txBody>
          <a:bodyPr>
            <a:normAutofit/>
          </a:bodyPr>
          <a:lstStyle/>
          <a:p>
            <a:r>
              <a:rPr lang="en-US" dirty="0"/>
              <a:t>A </a:t>
            </a:r>
            <a:r>
              <a:rPr lang="en-US" u="sng" dirty="0">
                <a:solidFill>
                  <a:schemeClr val="accent3"/>
                </a:solidFill>
              </a:rPr>
              <a:t>PID controller </a:t>
            </a:r>
            <a:r>
              <a:rPr lang="en-US" dirty="0"/>
              <a:t>adjusts system outputs to maintain desired setpoints using three mechanisms: </a:t>
            </a:r>
            <a:r>
              <a:rPr lang="en-US" dirty="0">
                <a:solidFill>
                  <a:srgbClr val="FF0000"/>
                </a:solidFill>
              </a:rPr>
              <a:t>proportional control</a:t>
            </a:r>
            <a:r>
              <a:rPr lang="en-US" dirty="0"/>
              <a:t> (reacts to current error</a:t>
            </a:r>
            <a:r>
              <a:rPr lang="en-US" dirty="0">
                <a:solidFill>
                  <a:srgbClr val="FF0000"/>
                </a:solidFill>
              </a:rPr>
              <a:t>), integral control </a:t>
            </a:r>
            <a:r>
              <a:rPr lang="en-US" dirty="0"/>
              <a:t>(corrects past errors), and </a:t>
            </a:r>
            <a:r>
              <a:rPr lang="en-US" dirty="0">
                <a:solidFill>
                  <a:srgbClr val="FF0000"/>
                </a:solidFill>
              </a:rPr>
              <a:t>derivative control</a:t>
            </a:r>
            <a:r>
              <a:rPr lang="en-US" dirty="0"/>
              <a:t> (predicts future errors).</a:t>
            </a:r>
          </a:p>
          <a:p>
            <a:pPr marL="0" indent="0">
              <a:buNone/>
            </a:pPr>
            <a:endParaRPr lang="en-US" dirty="0"/>
          </a:p>
          <a:p>
            <a:r>
              <a:rPr lang="en-US" dirty="0"/>
              <a:t> By summing these components, </a:t>
            </a:r>
            <a:r>
              <a:rPr lang="en-US" dirty="0">
                <a:solidFill>
                  <a:schemeClr val="tx1"/>
                </a:solidFill>
              </a:rPr>
              <a:t>it ensures efficient process control and system stability</a:t>
            </a:r>
            <a:r>
              <a:rPr lang="en-US" dirty="0"/>
              <a:t>. Before defining PID parameters, it's essential to understand </a:t>
            </a:r>
            <a:r>
              <a:rPr lang="en-US" u="sng" dirty="0">
                <a:solidFill>
                  <a:schemeClr val="bg2">
                    <a:lumMod val="50000"/>
                  </a:schemeClr>
                </a:solidFill>
              </a:rPr>
              <a:t>closed-loop systems </a:t>
            </a:r>
            <a:r>
              <a:rPr lang="en-US" dirty="0"/>
              <a:t>and related terminology</a:t>
            </a:r>
            <a:r>
              <a:rPr lang="en-US" sz="3200" dirty="0"/>
              <a:t>.</a:t>
            </a:r>
            <a:endParaRPr lang="en-US" dirty="0"/>
          </a:p>
        </p:txBody>
      </p:sp>
    </p:spTree>
    <p:extLst>
      <p:ext uri="{BB962C8B-B14F-4D97-AF65-F5344CB8AC3E}">
        <p14:creationId xmlns:p14="http://schemas.microsoft.com/office/powerpoint/2010/main" val="146796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43930-83C3-C94C-E1A2-3D713F1BC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8DFBCD-A283-9CAC-00D8-4E614681B007}"/>
              </a:ext>
            </a:extLst>
          </p:cNvPr>
          <p:cNvSpPr>
            <a:spLocks noGrp="1"/>
          </p:cNvSpPr>
          <p:nvPr>
            <p:ph type="title"/>
          </p:nvPr>
        </p:nvSpPr>
        <p:spPr/>
        <p:txBody>
          <a:bodyPr>
            <a:normAutofit/>
          </a:bodyPr>
          <a:lstStyle/>
          <a:p>
            <a:pPr algn="l"/>
            <a:r>
              <a:rPr lang="en-US" sz="3200" b="0" i="0" dirty="0">
                <a:effectLst/>
                <a:latin typeface="Roboto Condensed" panose="020F0502020204030204" pitchFamily="2" charset="0"/>
              </a:rPr>
              <a:t>PID Controller:</a:t>
            </a:r>
          </a:p>
        </p:txBody>
      </p:sp>
      <p:sp>
        <p:nvSpPr>
          <p:cNvPr id="7" name="Rectangle 6">
            <a:extLst>
              <a:ext uri="{FF2B5EF4-FFF2-40B4-BE49-F238E27FC236}">
                <a16:creationId xmlns:a16="http://schemas.microsoft.com/office/drawing/2014/main" id="{26DD5D62-FA75-BF55-C96B-798AD3D9169E}"/>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3D21EA-0E5F-FC9E-3C05-85E9139BFAF0}"/>
              </a:ext>
            </a:extLst>
          </p:cNvPr>
          <p:cNvSpPr txBox="1"/>
          <p:nvPr/>
        </p:nvSpPr>
        <p:spPr>
          <a:xfrm>
            <a:off x="720491" y="5894093"/>
            <a:ext cx="8819435" cy="830997"/>
          </a:xfrm>
          <a:prstGeom prst="rect">
            <a:avLst/>
          </a:prstGeom>
          <a:noFill/>
        </p:spPr>
        <p:txBody>
          <a:bodyPr wrap="square" rtlCol="0">
            <a:spAutoFit/>
          </a:bodyPr>
          <a:lstStyle/>
          <a:p>
            <a:r>
              <a:rPr lang="en-US" sz="2400" b="1" dirty="0"/>
              <a:t>Figure 1:</a:t>
            </a:r>
            <a:r>
              <a:rPr lang="en-US" sz="2400" b="1" i="0" dirty="0">
                <a:solidFill>
                  <a:srgbClr val="212529"/>
                </a:solidFill>
                <a:effectLst/>
                <a:latin typeface="-apple-system"/>
              </a:rPr>
              <a:t> </a:t>
            </a:r>
            <a:r>
              <a:rPr lang="en-US" sz="2400" b="0" i="0" dirty="0">
                <a:solidFill>
                  <a:srgbClr val="23282D"/>
                </a:solidFill>
                <a:effectLst/>
                <a:latin typeface="Roboto Condensed" panose="02000000000000000000" pitchFamily="2" charset="0"/>
              </a:rPr>
              <a:t>High Accuracy PID Temperature Controller</a:t>
            </a:r>
          </a:p>
          <a:p>
            <a:endParaRPr lang="en-US" sz="2400" dirty="0"/>
          </a:p>
        </p:txBody>
      </p:sp>
      <p:pic>
        <p:nvPicPr>
          <p:cNvPr id="8" name="Picture 7">
            <a:extLst>
              <a:ext uri="{FF2B5EF4-FFF2-40B4-BE49-F238E27FC236}">
                <a16:creationId xmlns:a16="http://schemas.microsoft.com/office/drawing/2014/main" id="{142BA620-A476-DEEC-281B-363E36F86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587" y="1611198"/>
            <a:ext cx="4544505" cy="4544505"/>
          </a:xfrm>
          <a:prstGeom prst="rect">
            <a:avLst/>
          </a:prstGeom>
        </p:spPr>
      </p:pic>
      <p:pic>
        <p:nvPicPr>
          <p:cNvPr id="10" name="Picture 9">
            <a:extLst>
              <a:ext uri="{FF2B5EF4-FFF2-40B4-BE49-F238E27FC236}">
                <a16:creationId xmlns:a16="http://schemas.microsoft.com/office/drawing/2014/main" id="{BBF09829-9FDD-0A6A-6F13-726C812EC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597" y="1675370"/>
            <a:ext cx="4146852" cy="4146852"/>
          </a:xfrm>
          <a:prstGeom prst="rect">
            <a:avLst/>
          </a:prstGeom>
        </p:spPr>
      </p:pic>
    </p:spTree>
    <p:extLst>
      <p:ext uri="{BB962C8B-B14F-4D97-AF65-F5344CB8AC3E}">
        <p14:creationId xmlns:p14="http://schemas.microsoft.com/office/powerpoint/2010/main" val="335450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C394-FD3C-864F-BD3C-EA5F60CA5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994C5-425F-DCF8-F5BB-9B68FDAEFCF2}"/>
              </a:ext>
            </a:extLst>
          </p:cNvPr>
          <p:cNvSpPr>
            <a:spLocks noGrp="1"/>
          </p:cNvSpPr>
          <p:nvPr>
            <p:ph type="title"/>
          </p:nvPr>
        </p:nvSpPr>
        <p:spPr/>
        <p:txBody>
          <a:bodyPr>
            <a:normAutofit/>
          </a:bodyPr>
          <a:lstStyle/>
          <a:p>
            <a:pPr algn="l"/>
            <a:r>
              <a:rPr lang="en-US" sz="3200" b="0" i="0" dirty="0">
                <a:effectLst/>
                <a:latin typeface="Roboto Condensed" panose="020F0502020204030204" pitchFamily="2" charset="0"/>
              </a:rPr>
              <a:t>-Closed Loop System:</a:t>
            </a:r>
            <a:endParaRPr lang="en-US" sz="3200" b="0" i="1" dirty="0">
              <a:effectLst/>
              <a:latin typeface="Roboto Condensed" panose="020F0502020204030204" pitchFamily="2" charset="0"/>
            </a:endParaRPr>
          </a:p>
        </p:txBody>
      </p:sp>
      <p:sp>
        <p:nvSpPr>
          <p:cNvPr id="3" name="Content Placeholder 2">
            <a:extLst>
              <a:ext uri="{FF2B5EF4-FFF2-40B4-BE49-F238E27FC236}">
                <a16:creationId xmlns:a16="http://schemas.microsoft.com/office/drawing/2014/main" id="{8E418016-B177-BB91-C1A7-CC099E51E588}"/>
              </a:ext>
            </a:extLst>
          </p:cNvPr>
          <p:cNvSpPr>
            <a:spLocks noGrp="1"/>
          </p:cNvSpPr>
          <p:nvPr>
            <p:ph idx="1"/>
          </p:nvPr>
        </p:nvSpPr>
        <p:spPr/>
        <p:txBody>
          <a:bodyPr>
            <a:normAutofit/>
          </a:bodyPr>
          <a:lstStyle/>
          <a:p>
            <a:r>
              <a:rPr lang="en-US" dirty="0"/>
              <a:t>the </a:t>
            </a:r>
            <a:r>
              <a:rPr lang="en-US" b="1" dirty="0">
                <a:solidFill>
                  <a:srgbClr val="FF0000"/>
                </a:solidFill>
              </a:rPr>
              <a:t>process variable</a:t>
            </a:r>
            <a:r>
              <a:rPr lang="en-US" dirty="0">
                <a:solidFill>
                  <a:srgbClr val="FF0000"/>
                </a:solidFill>
              </a:rPr>
              <a:t> </a:t>
            </a:r>
            <a:r>
              <a:rPr lang="en-US" dirty="0"/>
              <a:t>is the parameter to be controlled (e.g., temperature, pressure).</a:t>
            </a:r>
          </a:p>
          <a:p>
            <a:r>
              <a:rPr lang="en-US" dirty="0"/>
              <a:t> A </a:t>
            </a:r>
            <a:r>
              <a:rPr lang="en-US" b="1" dirty="0">
                <a:solidFill>
                  <a:srgbClr val="FF0000"/>
                </a:solidFill>
              </a:rPr>
              <a:t>sensor</a:t>
            </a:r>
            <a:r>
              <a:rPr lang="en-US" dirty="0"/>
              <a:t> measures this variable and provides feedback, while the </a:t>
            </a:r>
            <a:r>
              <a:rPr lang="en-US" b="1" dirty="0">
                <a:solidFill>
                  <a:srgbClr val="FF0000"/>
                </a:solidFill>
              </a:rPr>
              <a:t>set point</a:t>
            </a:r>
            <a:r>
              <a:rPr lang="en-US" dirty="0">
                <a:solidFill>
                  <a:srgbClr val="FF0000"/>
                </a:solidFill>
              </a:rPr>
              <a:t> </a:t>
            </a:r>
            <a:r>
              <a:rPr lang="en-US" dirty="0"/>
              <a:t>is the desired value (e.g., 100°C).</a:t>
            </a:r>
          </a:p>
          <a:p>
            <a:r>
              <a:rPr lang="en-US" dirty="0"/>
              <a:t> The </a:t>
            </a:r>
            <a:r>
              <a:rPr lang="en-US" b="1" dirty="0">
                <a:solidFill>
                  <a:srgbClr val="FF0000"/>
                </a:solidFill>
              </a:rPr>
              <a:t>control algorithm</a:t>
            </a:r>
            <a:r>
              <a:rPr lang="en-US" dirty="0">
                <a:solidFill>
                  <a:srgbClr val="FF0000"/>
                </a:solidFill>
              </a:rPr>
              <a:t> </a:t>
            </a:r>
            <a:r>
              <a:rPr lang="en-US" dirty="0"/>
              <a:t>calculates the difference between the process variable and the set point to determine the actuator's output, which adjusts the system (e.g., turning on a heater to increase temperature). This repeated process of feedback and adjustment forms a </a:t>
            </a:r>
            <a:r>
              <a:rPr lang="en-US" b="1" dirty="0">
                <a:solidFill>
                  <a:schemeClr val="bg2">
                    <a:lumMod val="50000"/>
                  </a:schemeClr>
                </a:solidFill>
              </a:rPr>
              <a:t>closed-loop control system</a:t>
            </a:r>
            <a:r>
              <a:rPr lang="en-US" dirty="0">
                <a:solidFill>
                  <a:schemeClr val="bg2">
                    <a:lumMod val="50000"/>
                  </a:schemeClr>
                </a:solidFill>
              </a:rPr>
              <a:t>.</a:t>
            </a:r>
          </a:p>
          <a:p>
            <a:r>
              <a:rPr lang="en-US" dirty="0"/>
              <a:t>External factors affecting the system, like cool air in a temperature chamber, are called </a:t>
            </a:r>
            <a:r>
              <a:rPr lang="en-US" b="1" dirty="0">
                <a:solidFill>
                  <a:srgbClr val="FF0000"/>
                </a:solidFill>
              </a:rPr>
              <a:t>disturbances</a:t>
            </a:r>
            <a:r>
              <a:rPr lang="en-US" dirty="0"/>
              <a:t>, and control systems are designed to minimize their impact on the process variable.</a:t>
            </a:r>
          </a:p>
        </p:txBody>
      </p:sp>
    </p:spTree>
    <p:extLst>
      <p:ext uri="{BB962C8B-B14F-4D97-AF65-F5344CB8AC3E}">
        <p14:creationId xmlns:p14="http://schemas.microsoft.com/office/powerpoint/2010/main" val="275906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57C3F-BE7D-E37F-9279-18E9A92B8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26BF6-5FB2-95B7-CE0A-08E5BC22E9D7}"/>
              </a:ext>
            </a:extLst>
          </p:cNvPr>
          <p:cNvSpPr>
            <a:spLocks noGrp="1"/>
          </p:cNvSpPr>
          <p:nvPr>
            <p:ph type="title"/>
          </p:nvPr>
        </p:nvSpPr>
        <p:spPr/>
        <p:txBody>
          <a:bodyPr>
            <a:normAutofit/>
          </a:bodyPr>
          <a:lstStyle/>
          <a:p>
            <a:pPr algn="l"/>
            <a:r>
              <a:rPr lang="en-US" sz="3200" b="0" i="0" dirty="0">
                <a:solidFill>
                  <a:srgbClr val="333333"/>
                </a:solidFill>
                <a:effectLst/>
                <a:latin typeface="Roboto Condensed" panose="020F0502020204030204" pitchFamily="2" charset="0"/>
              </a:rPr>
              <a:t>-</a:t>
            </a:r>
            <a:r>
              <a:rPr lang="en-US" sz="3200" b="0" i="0" dirty="0">
                <a:effectLst/>
                <a:latin typeface="Roboto Condensed" panose="020F0502020204030204" pitchFamily="2" charset="0"/>
              </a:rPr>
              <a:t>Closed Loop System:</a:t>
            </a:r>
          </a:p>
        </p:txBody>
      </p:sp>
      <p:sp>
        <p:nvSpPr>
          <p:cNvPr id="7" name="Rectangle 6">
            <a:extLst>
              <a:ext uri="{FF2B5EF4-FFF2-40B4-BE49-F238E27FC236}">
                <a16:creationId xmlns:a16="http://schemas.microsoft.com/office/drawing/2014/main" id="{BFACD392-71DD-A1E0-C5D4-390F5A948793}"/>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146F94-9B19-1B62-DEB8-CA0B4393971F}"/>
              </a:ext>
            </a:extLst>
          </p:cNvPr>
          <p:cNvSpPr txBox="1"/>
          <p:nvPr/>
        </p:nvSpPr>
        <p:spPr>
          <a:xfrm>
            <a:off x="720491" y="5894093"/>
            <a:ext cx="8819435" cy="461665"/>
          </a:xfrm>
          <a:prstGeom prst="rect">
            <a:avLst/>
          </a:prstGeom>
          <a:noFill/>
        </p:spPr>
        <p:txBody>
          <a:bodyPr wrap="square" rtlCol="0">
            <a:spAutoFit/>
          </a:bodyPr>
          <a:lstStyle/>
          <a:p>
            <a:r>
              <a:rPr lang="en-US" sz="2400" b="1" dirty="0"/>
              <a:t>Figure 2:</a:t>
            </a:r>
            <a:r>
              <a:rPr lang="en-US" sz="2400" b="1" i="0" dirty="0">
                <a:solidFill>
                  <a:srgbClr val="212529"/>
                </a:solidFill>
                <a:effectLst/>
                <a:latin typeface="-apple-system"/>
              </a:rPr>
              <a:t> </a:t>
            </a:r>
            <a:r>
              <a:rPr lang="en-US" sz="2400" i="0" dirty="0">
                <a:solidFill>
                  <a:srgbClr val="212529"/>
                </a:solidFill>
                <a:effectLst/>
                <a:latin typeface="-apple-system"/>
              </a:rPr>
              <a:t>Block diagram of a typical closed loop system.</a:t>
            </a:r>
            <a:endParaRPr lang="en-US" sz="2400" dirty="0"/>
          </a:p>
        </p:txBody>
      </p:sp>
      <p:pic>
        <p:nvPicPr>
          <p:cNvPr id="4" name="Picture 3">
            <a:extLst>
              <a:ext uri="{FF2B5EF4-FFF2-40B4-BE49-F238E27FC236}">
                <a16:creationId xmlns:a16="http://schemas.microsoft.com/office/drawing/2014/main" id="{8394A04C-7846-F7A1-63AD-1BCBE9B78EDA}"/>
              </a:ext>
            </a:extLst>
          </p:cNvPr>
          <p:cNvPicPr>
            <a:picLocks noChangeAspect="1"/>
          </p:cNvPicPr>
          <p:nvPr/>
        </p:nvPicPr>
        <p:blipFill>
          <a:blip r:embed="rId2">
            <a:extLst>
              <a:ext uri="{28A0092B-C50C-407E-A947-70E740481C1C}">
                <a14:useLocalDpi xmlns:a14="http://schemas.microsoft.com/office/drawing/2010/main" val="0"/>
              </a:ext>
            </a:extLst>
          </a:blip>
          <a:srcRect t="26613" b="29180"/>
          <a:stretch/>
        </p:blipFill>
        <p:spPr>
          <a:xfrm>
            <a:off x="1508410" y="2212731"/>
            <a:ext cx="9236139" cy="3062249"/>
          </a:xfrm>
          <a:prstGeom prst="rect">
            <a:avLst/>
          </a:prstGeom>
        </p:spPr>
      </p:pic>
    </p:spTree>
    <p:extLst>
      <p:ext uri="{BB962C8B-B14F-4D97-AF65-F5344CB8AC3E}">
        <p14:creationId xmlns:p14="http://schemas.microsoft.com/office/powerpoint/2010/main" val="115439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745B9-23B7-43E6-ADFC-EC52098B7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87C23-6C75-A36F-7871-4562B6350594}"/>
              </a:ext>
            </a:extLst>
          </p:cNvPr>
          <p:cNvSpPr>
            <a:spLocks noGrp="1"/>
          </p:cNvSpPr>
          <p:nvPr>
            <p:ph type="title"/>
          </p:nvPr>
        </p:nvSpPr>
        <p:spPr/>
        <p:txBody>
          <a:bodyPr>
            <a:normAutofit/>
          </a:bodyPr>
          <a:lstStyle/>
          <a:p>
            <a:pPr algn="l"/>
            <a:r>
              <a:rPr lang="en-US" sz="3200" b="0" i="0" dirty="0">
                <a:solidFill>
                  <a:srgbClr val="333333"/>
                </a:solidFill>
                <a:effectLst/>
                <a:latin typeface="Roboto Condensed" panose="020F0502020204030204" pitchFamily="2" charset="0"/>
              </a:rPr>
              <a:t>-</a:t>
            </a:r>
            <a:r>
              <a:rPr lang="en-US" sz="3200" dirty="0">
                <a:solidFill>
                  <a:srgbClr val="333333"/>
                </a:solidFill>
                <a:latin typeface="Roboto Condensed" panose="020F0502020204030204" pitchFamily="2" charset="0"/>
              </a:rPr>
              <a:t>Types of output signals</a:t>
            </a:r>
            <a:r>
              <a:rPr lang="en-US" sz="3200" b="0" i="0" dirty="0">
                <a:effectLst/>
                <a:latin typeface="Roboto Condensed" panose="020F0502020204030204" pitchFamily="2" charset="0"/>
              </a:rPr>
              <a:t>:</a:t>
            </a:r>
          </a:p>
        </p:txBody>
      </p:sp>
      <p:sp>
        <p:nvSpPr>
          <p:cNvPr id="7" name="Rectangle 6">
            <a:extLst>
              <a:ext uri="{FF2B5EF4-FFF2-40B4-BE49-F238E27FC236}">
                <a16:creationId xmlns:a16="http://schemas.microsoft.com/office/drawing/2014/main" id="{FADDA52C-A464-2E65-0C24-28BB7778E13D}"/>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62ED5F-EA53-41A1-B924-58D77E06DD02}"/>
              </a:ext>
            </a:extLst>
          </p:cNvPr>
          <p:cNvSpPr txBox="1"/>
          <p:nvPr/>
        </p:nvSpPr>
        <p:spPr>
          <a:xfrm>
            <a:off x="720491" y="5894093"/>
            <a:ext cx="8819435" cy="461665"/>
          </a:xfrm>
          <a:prstGeom prst="rect">
            <a:avLst/>
          </a:prstGeom>
          <a:noFill/>
        </p:spPr>
        <p:txBody>
          <a:bodyPr wrap="square" rtlCol="0">
            <a:spAutoFit/>
          </a:bodyPr>
          <a:lstStyle/>
          <a:p>
            <a:r>
              <a:rPr lang="en-US" sz="2400" b="1" dirty="0"/>
              <a:t>Figure 3:</a:t>
            </a:r>
            <a:r>
              <a:rPr lang="en-US" sz="2400" b="1" i="0" dirty="0">
                <a:solidFill>
                  <a:srgbClr val="212529"/>
                </a:solidFill>
                <a:effectLst/>
                <a:latin typeface="-apple-system"/>
              </a:rPr>
              <a:t> </a:t>
            </a:r>
            <a:r>
              <a:rPr lang="en-US" sz="2400" i="0" dirty="0">
                <a:solidFill>
                  <a:srgbClr val="212529"/>
                </a:solidFill>
                <a:effectLst/>
                <a:latin typeface="-apple-system"/>
              </a:rPr>
              <a:t>Analog and Digital signal output of PID controller.</a:t>
            </a:r>
            <a:endParaRPr lang="en-US" sz="2400" dirty="0"/>
          </a:p>
        </p:txBody>
      </p:sp>
      <p:pic>
        <p:nvPicPr>
          <p:cNvPr id="5" name="Picture 4">
            <a:extLst>
              <a:ext uri="{FF2B5EF4-FFF2-40B4-BE49-F238E27FC236}">
                <a16:creationId xmlns:a16="http://schemas.microsoft.com/office/drawing/2014/main" id="{A662A078-16E8-D024-295C-528F53EB1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12" y="1983498"/>
            <a:ext cx="4160184" cy="3088325"/>
          </a:xfrm>
          <a:prstGeom prst="rect">
            <a:avLst/>
          </a:prstGeom>
        </p:spPr>
      </p:pic>
      <p:pic>
        <p:nvPicPr>
          <p:cNvPr id="9" name="Picture 8">
            <a:extLst>
              <a:ext uri="{FF2B5EF4-FFF2-40B4-BE49-F238E27FC236}">
                <a16:creationId xmlns:a16="http://schemas.microsoft.com/office/drawing/2014/main" id="{19E803E9-37F6-7F0B-6E29-918BFB0EE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288" y="1983498"/>
            <a:ext cx="4160184" cy="3120138"/>
          </a:xfrm>
          <a:prstGeom prst="rect">
            <a:avLst/>
          </a:prstGeom>
        </p:spPr>
      </p:pic>
      <p:sp>
        <p:nvSpPr>
          <p:cNvPr id="10" name="TextBox 9">
            <a:extLst>
              <a:ext uri="{FF2B5EF4-FFF2-40B4-BE49-F238E27FC236}">
                <a16:creationId xmlns:a16="http://schemas.microsoft.com/office/drawing/2014/main" id="{EEA7FD2C-7C4A-B32B-D044-85086661F833}"/>
              </a:ext>
            </a:extLst>
          </p:cNvPr>
          <p:cNvSpPr txBox="1"/>
          <p:nvPr/>
        </p:nvSpPr>
        <p:spPr>
          <a:xfrm>
            <a:off x="3166938" y="5088164"/>
            <a:ext cx="1963270" cy="523220"/>
          </a:xfrm>
          <a:prstGeom prst="rect">
            <a:avLst/>
          </a:prstGeom>
          <a:noFill/>
        </p:spPr>
        <p:txBody>
          <a:bodyPr wrap="square" rtlCol="0">
            <a:spAutoFit/>
          </a:bodyPr>
          <a:lstStyle/>
          <a:p>
            <a:r>
              <a:rPr lang="en-US" sz="2800" dirty="0"/>
              <a:t>Analog</a:t>
            </a:r>
            <a:endParaRPr lang="en-US" dirty="0"/>
          </a:p>
        </p:txBody>
      </p:sp>
      <p:sp>
        <p:nvSpPr>
          <p:cNvPr id="11" name="TextBox 10">
            <a:extLst>
              <a:ext uri="{FF2B5EF4-FFF2-40B4-BE49-F238E27FC236}">
                <a16:creationId xmlns:a16="http://schemas.microsoft.com/office/drawing/2014/main" id="{3763C8FF-1376-B70F-BE5F-B3D70ED3E414}"/>
              </a:ext>
            </a:extLst>
          </p:cNvPr>
          <p:cNvSpPr txBox="1"/>
          <p:nvPr/>
        </p:nvSpPr>
        <p:spPr>
          <a:xfrm>
            <a:off x="8558291" y="5147713"/>
            <a:ext cx="1963270" cy="523220"/>
          </a:xfrm>
          <a:prstGeom prst="rect">
            <a:avLst/>
          </a:prstGeom>
          <a:noFill/>
        </p:spPr>
        <p:txBody>
          <a:bodyPr wrap="square" rtlCol="0">
            <a:spAutoFit/>
          </a:bodyPr>
          <a:lstStyle/>
          <a:p>
            <a:r>
              <a:rPr lang="en-US" sz="2800" dirty="0"/>
              <a:t>Digital</a:t>
            </a:r>
            <a:endParaRPr lang="en-US" dirty="0"/>
          </a:p>
        </p:txBody>
      </p:sp>
    </p:spTree>
    <p:extLst>
      <p:ext uri="{BB962C8B-B14F-4D97-AF65-F5344CB8AC3E}">
        <p14:creationId xmlns:p14="http://schemas.microsoft.com/office/powerpoint/2010/main" val="80879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A8F0-5B1D-451B-712B-2A1688EC4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6D766-553A-C27B-2F0A-BED19BF94E27}"/>
              </a:ext>
            </a:extLst>
          </p:cNvPr>
          <p:cNvSpPr>
            <a:spLocks noGrp="1"/>
          </p:cNvSpPr>
          <p:nvPr>
            <p:ph type="title"/>
          </p:nvPr>
        </p:nvSpPr>
        <p:spPr/>
        <p:txBody>
          <a:bodyPr>
            <a:normAutofit/>
          </a:bodyPr>
          <a:lstStyle/>
          <a:p>
            <a:pPr algn="l"/>
            <a:r>
              <a:rPr lang="en-US" sz="3200" b="0" i="0" dirty="0">
                <a:effectLst/>
                <a:latin typeface="Roboto Condensed" panose="020F0502020204030204" pitchFamily="2" charset="0"/>
              </a:rPr>
              <a:t>-</a:t>
            </a:r>
            <a:r>
              <a:rPr lang="en-US" sz="3200" i="0" dirty="0">
                <a:latin typeface="Roboto Condensed" panose="020F0502020204030204" pitchFamily="2" charset="0"/>
              </a:rPr>
              <a:t>D</a:t>
            </a:r>
            <a:r>
              <a:rPr lang="en-US" sz="3200" b="0" dirty="0">
                <a:effectLst/>
                <a:latin typeface="Roboto Condensed" panose="020F0502020204030204" pitchFamily="2" charset="0"/>
              </a:rPr>
              <a:t>efinition of terminologies:</a:t>
            </a:r>
          </a:p>
        </p:txBody>
      </p:sp>
      <p:sp>
        <p:nvSpPr>
          <p:cNvPr id="3" name="Content Placeholder 2">
            <a:extLst>
              <a:ext uri="{FF2B5EF4-FFF2-40B4-BE49-F238E27FC236}">
                <a16:creationId xmlns:a16="http://schemas.microsoft.com/office/drawing/2014/main" id="{F6EA591D-5ACE-1501-AA20-A5C6A809DF00}"/>
              </a:ext>
            </a:extLst>
          </p:cNvPr>
          <p:cNvSpPr>
            <a:spLocks noGrp="1"/>
          </p:cNvSpPr>
          <p:nvPr>
            <p:ph idx="1"/>
          </p:nvPr>
        </p:nvSpPr>
        <p:spPr/>
        <p:txBody>
          <a:bodyPr>
            <a:normAutofit/>
          </a:bodyPr>
          <a:lstStyle/>
          <a:p>
            <a:r>
              <a:rPr lang="en-US" dirty="0"/>
              <a:t>The control design process begins by defining performance requirements, often measured using a step function as the set point. Key performance metrics include:</a:t>
            </a:r>
          </a:p>
          <a:p>
            <a:pPr>
              <a:buFont typeface="Arial" panose="020B0604020202020204" pitchFamily="34" charset="0"/>
              <a:buChar char="•"/>
            </a:pPr>
            <a:r>
              <a:rPr lang="en-US" b="1" dirty="0">
                <a:solidFill>
                  <a:srgbClr val="FF0000"/>
                </a:solidFill>
              </a:rPr>
              <a:t>Rise Time</a:t>
            </a:r>
            <a:r>
              <a:rPr lang="en-US" dirty="0">
                <a:solidFill>
                  <a:srgbClr val="FF0000"/>
                </a:solidFill>
              </a:rPr>
              <a:t>: </a:t>
            </a:r>
            <a:r>
              <a:rPr lang="en-US" dirty="0"/>
              <a:t>Time to reach 10%–90% of the final value.</a:t>
            </a:r>
          </a:p>
          <a:p>
            <a:pPr>
              <a:buFont typeface="Arial" panose="020B0604020202020204" pitchFamily="34" charset="0"/>
              <a:buChar char="•"/>
            </a:pPr>
            <a:r>
              <a:rPr lang="en-US" b="1" dirty="0">
                <a:solidFill>
                  <a:srgbClr val="FF0000"/>
                </a:solidFill>
              </a:rPr>
              <a:t>Percent Overshoot</a:t>
            </a:r>
            <a:r>
              <a:rPr lang="en-US" dirty="0">
                <a:solidFill>
                  <a:srgbClr val="FF0000"/>
                </a:solidFill>
              </a:rPr>
              <a:t>: </a:t>
            </a:r>
            <a:r>
              <a:rPr lang="en-US" dirty="0"/>
              <a:t>How much the process variable exceeds the final value, as a percentage.</a:t>
            </a:r>
          </a:p>
          <a:p>
            <a:pPr>
              <a:buFont typeface="Arial" panose="020B0604020202020204" pitchFamily="34" charset="0"/>
              <a:buChar char="•"/>
            </a:pPr>
            <a:r>
              <a:rPr lang="en-US" b="1" dirty="0">
                <a:solidFill>
                  <a:srgbClr val="FF0000"/>
                </a:solidFill>
              </a:rPr>
              <a:t>Settling Time</a:t>
            </a:r>
            <a:r>
              <a:rPr lang="en-US" dirty="0">
                <a:solidFill>
                  <a:srgbClr val="FF0000"/>
                </a:solidFill>
              </a:rPr>
              <a:t>: </a:t>
            </a:r>
            <a:r>
              <a:rPr lang="en-US" dirty="0"/>
              <a:t>Time for the process variable to stabilize within a specified range (e.g., 5%) of the final value.</a:t>
            </a:r>
          </a:p>
          <a:p>
            <a:pPr>
              <a:buFont typeface="Arial" panose="020B0604020202020204" pitchFamily="34" charset="0"/>
              <a:buChar char="•"/>
            </a:pPr>
            <a:r>
              <a:rPr lang="en-US" b="1" dirty="0">
                <a:solidFill>
                  <a:srgbClr val="FF0000"/>
                </a:solidFill>
              </a:rPr>
              <a:t>Steady-State Error</a:t>
            </a:r>
            <a:r>
              <a:rPr lang="en-US" dirty="0">
                <a:solidFill>
                  <a:srgbClr val="FF0000"/>
                </a:solidFill>
              </a:rPr>
              <a:t>: </a:t>
            </a:r>
            <a:r>
              <a:rPr lang="en-US" dirty="0"/>
              <a:t>The final difference between the process variable and the set point.</a:t>
            </a:r>
          </a:p>
          <a:p>
            <a:r>
              <a:rPr lang="en-US" dirty="0"/>
              <a:t>These definitions may vary across industries and academia.</a:t>
            </a:r>
          </a:p>
        </p:txBody>
      </p:sp>
    </p:spTree>
    <p:extLst>
      <p:ext uri="{BB962C8B-B14F-4D97-AF65-F5344CB8AC3E}">
        <p14:creationId xmlns:p14="http://schemas.microsoft.com/office/powerpoint/2010/main" val="401184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B4C15-8229-E972-E6DB-89696B2CC1B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6E9BD92-4C2B-EEEE-CC25-BAB3AF69ECD6}"/>
              </a:ext>
            </a:extLst>
          </p:cNvPr>
          <p:cNvSpPr/>
          <p:nvPr/>
        </p:nvSpPr>
        <p:spPr>
          <a:xfrm>
            <a:off x="0" y="5750351"/>
            <a:ext cx="12192000" cy="8107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995D1F-C29A-DC7F-6DF1-C273FAAA80D2}"/>
              </a:ext>
            </a:extLst>
          </p:cNvPr>
          <p:cNvSpPr txBox="1"/>
          <p:nvPr/>
        </p:nvSpPr>
        <p:spPr>
          <a:xfrm>
            <a:off x="720491" y="5894093"/>
            <a:ext cx="8819435" cy="461665"/>
          </a:xfrm>
          <a:prstGeom prst="rect">
            <a:avLst/>
          </a:prstGeom>
          <a:noFill/>
        </p:spPr>
        <p:txBody>
          <a:bodyPr wrap="square" rtlCol="0">
            <a:spAutoFit/>
          </a:bodyPr>
          <a:lstStyle/>
          <a:p>
            <a:r>
              <a:rPr lang="en-US" sz="2400" b="1" i="0" dirty="0">
                <a:solidFill>
                  <a:srgbClr val="212529"/>
                </a:solidFill>
                <a:effectLst/>
                <a:latin typeface="-apple-system"/>
              </a:rPr>
              <a:t>Figure 4: </a:t>
            </a:r>
            <a:r>
              <a:rPr lang="en-US" sz="2400" b="0" i="0" dirty="0">
                <a:solidFill>
                  <a:srgbClr val="212529"/>
                </a:solidFill>
                <a:effectLst/>
                <a:latin typeface="-apple-system"/>
              </a:rPr>
              <a:t>Response of a typical PID closed loop system</a:t>
            </a:r>
            <a:endParaRPr lang="en-US" sz="2400" b="1" dirty="0"/>
          </a:p>
        </p:txBody>
      </p:sp>
      <p:pic>
        <p:nvPicPr>
          <p:cNvPr id="2050" name="Picture 2">
            <a:extLst>
              <a:ext uri="{FF2B5EF4-FFF2-40B4-BE49-F238E27FC236}">
                <a16:creationId xmlns:a16="http://schemas.microsoft.com/office/drawing/2014/main" id="{5C83400F-CBA8-5FE7-F064-1E50D63C0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857" y="575035"/>
            <a:ext cx="10206285" cy="497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0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205F-B846-4F7B-C015-E2A889CA3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176AA-8575-0E4C-4FC4-7D51605E3CA5}"/>
              </a:ext>
            </a:extLst>
          </p:cNvPr>
          <p:cNvSpPr>
            <a:spLocks noGrp="1"/>
          </p:cNvSpPr>
          <p:nvPr>
            <p:ph type="title"/>
          </p:nvPr>
        </p:nvSpPr>
        <p:spPr/>
        <p:txBody>
          <a:bodyPr>
            <a:normAutofit/>
          </a:bodyPr>
          <a:lstStyle/>
          <a:p>
            <a:pPr algn="l"/>
            <a:r>
              <a:rPr lang="en-US" sz="3200" b="0" i="0" dirty="0">
                <a:effectLst/>
                <a:latin typeface="Roboto Condensed" panose="020F0502020204030204" pitchFamily="2" charset="0"/>
              </a:rPr>
              <a:t>-</a:t>
            </a:r>
            <a:r>
              <a:rPr lang="en-US" sz="3200" i="0" dirty="0">
                <a:latin typeface="Roboto Condensed" panose="020F0502020204030204" pitchFamily="2" charset="0"/>
              </a:rPr>
              <a:t>D</a:t>
            </a:r>
            <a:r>
              <a:rPr lang="en-US" sz="3200" b="0" dirty="0">
                <a:effectLst/>
                <a:latin typeface="Roboto Condensed" panose="020F0502020204030204" pitchFamily="2" charset="0"/>
              </a:rPr>
              <a:t>efinition of terminologies</a:t>
            </a:r>
            <a:r>
              <a:rPr lang="en-US" sz="3200" b="0" i="1" dirty="0">
                <a:solidFill>
                  <a:schemeClr val="bg1">
                    <a:lumMod val="65000"/>
                  </a:schemeClr>
                </a:solidFill>
                <a:effectLst/>
                <a:latin typeface="Roboto Condensed" panose="020F0502020204030204" pitchFamily="2" charset="0"/>
              </a:rPr>
              <a:t>:(Continued)</a:t>
            </a:r>
          </a:p>
        </p:txBody>
      </p:sp>
      <p:sp>
        <p:nvSpPr>
          <p:cNvPr id="3" name="Content Placeholder 2">
            <a:extLst>
              <a:ext uri="{FF2B5EF4-FFF2-40B4-BE49-F238E27FC236}">
                <a16:creationId xmlns:a16="http://schemas.microsoft.com/office/drawing/2014/main" id="{F2038514-8638-0EEA-F8B2-5B9EC624A42B}"/>
              </a:ext>
            </a:extLst>
          </p:cNvPr>
          <p:cNvSpPr>
            <a:spLocks noGrp="1"/>
          </p:cNvSpPr>
          <p:nvPr>
            <p:ph idx="1"/>
          </p:nvPr>
        </p:nvSpPr>
        <p:spPr/>
        <p:txBody>
          <a:bodyPr>
            <a:normAutofit/>
          </a:bodyPr>
          <a:lstStyle/>
          <a:p>
            <a:r>
              <a:rPr lang="en-US" sz="2600" dirty="0"/>
              <a:t>A control system's ability to meet performance requirements under worst-case conditions is measured by its </a:t>
            </a:r>
            <a:r>
              <a:rPr lang="en-US" sz="2600" b="1" dirty="0">
                <a:solidFill>
                  <a:srgbClr val="FF0000"/>
                </a:solidFill>
              </a:rPr>
              <a:t>disturbance rejection</a:t>
            </a:r>
            <a:r>
              <a:rPr lang="en-US" sz="2600" dirty="0">
                <a:solidFill>
                  <a:srgbClr val="FF0000"/>
                </a:solidFill>
              </a:rPr>
              <a:t>.</a:t>
            </a:r>
          </a:p>
          <a:p>
            <a:r>
              <a:rPr lang="en-US" sz="2600" b="1" dirty="0">
                <a:solidFill>
                  <a:srgbClr val="FF0000"/>
                </a:solidFill>
              </a:rPr>
              <a:t>Robustness</a:t>
            </a:r>
            <a:r>
              <a:rPr lang="en-US" sz="2600" dirty="0"/>
              <a:t> is a control system's ability to handle disturbances and nonlinearities across varying operating points.</a:t>
            </a:r>
            <a:endParaRPr lang="en-US" sz="2600" dirty="0">
              <a:solidFill>
                <a:srgbClr val="FF0000"/>
              </a:solidFill>
            </a:endParaRPr>
          </a:p>
          <a:p>
            <a:r>
              <a:rPr lang="en-US" sz="2600" b="1" dirty="0">
                <a:solidFill>
                  <a:srgbClr val="FF0000"/>
                </a:solidFill>
              </a:rPr>
              <a:t>Deadtime</a:t>
            </a:r>
            <a:r>
              <a:rPr lang="en-US" sz="2600" dirty="0"/>
              <a:t> is the delay between a process variable change and its observation, often due to sensor placement or slow actuator response, impacting system performance.</a:t>
            </a:r>
            <a:endParaRPr lang="en-US" sz="2600" dirty="0">
              <a:solidFill>
                <a:srgbClr val="FF0000"/>
              </a:solidFill>
            </a:endParaRPr>
          </a:p>
          <a:p>
            <a:r>
              <a:rPr lang="en-US" sz="2600" b="1" dirty="0">
                <a:solidFill>
                  <a:srgbClr val="FF0000"/>
                </a:solidFill>
              </a:rPr>
              <a:t>Loop cycle time</a:t>
            </a:r>
            <a:r>
              <a:rPr lang="en-US" sz="2600" dirty="0">
                <a:solidFill>
                  <a:srgbClr val="FF0000"/>
                </a:solidFill>
              </a:rPr>
              <a:t> </a:t>
            </a:r>
            <a:r>
              <a:rPr lang="en-US" sz="2600" dirty="0"/>
              <a:t>is the interval between control algorithm executions, with faster rates needed for rapidly changing or complex systems.</a:t>
            </a:r>
            <a:endParaRPr lang="en-US" sz="2600" dirty="0">
              <a:solidFill>
                <a:srgbClr val="FF0000"/>
              </a:solidFill>
            </a:endParaRPr>
          </a:p>
        </p:txBody>
      </p:sp>
    </p:spTree>
    <p:extLst>
      <p:ext uri="{BB962C8B-B14F-4D97-AF65-F5344CB8AC3E}">
        <p14:creationId xmlns:p14="http://schemas.microsoft.com/office/powerpoint/2010/main" val="3745565795"/>
      </p:ext>
    </p:extLst>
  </p:cSld>
  <p:clrMapOvr>
    <a:masterClrMapping/>
  </p:clrMapOvr>
</p:sld>
</file>

<file path=ppt/theme/theme1.xml><?xml version="1.0" encoding="utf-8"?>
<a:theme xmlns:a="http://schemas.openxmlformats.org/drawingml/2006/main" name="Retrospec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TotalTime>
  <Words>943</Words>
  <Application>Microsoft Office PowerPoint</Application>
  <PresentationFormat>Widescreen</PresentationFormat>
  <Paragraphs>51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Calibri Light (Headings)</vt:lpstr>
      <vt:lpstr>Roboto Condensed</vt:lpstr>
      <vt:lpstr>Retrospect</vt:lpstr>
      <vt:lpstr>Proportional-integral-Derivative(PID)  Controller</vt:lpstr>
      <vt:lpstr>PID components and definition:</vt:lpstr>
      <vt:lpstr>PID Controller:</vt:lpstr>
      <vt:lpstr>-Closed Loop System:</vt:lpstr>
      <vt:lpstr>-Closed Loop System:</vt:lpstr>
      <vt:lpstr>-Types of output signals:</vt:lpstr>
      <vt:lpstr>-Definition of terminologies:</vt:lpstr>
      <vt:lpstr>PowerPoint Presentation</vt:lpstr>
      <vt:lpstr>-Definition of terminologies:(Continued)</vt:lpstr>
      <vt:lpstr>PowerPoint Presentation</vt:lpstr>
      <vt:lpstr>PID Theory:</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Jamal</dc:creator>
  <cp:lastModifiedBy>Ahmed Jamal</cp:lastModifiedBy>
  <cp:revision>10</cp:revision>
  <dcterms:created xsi:type="dcterms:W3CDTF">2024-12-18T19:03:05Z</dcterms:created>
  <dcterms:modified xsi:type="dcterms:W3CDTF">2024-12-22T20:05:08Z</dcterms:modified>
</cp:coreProperties>
</file>