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68" r:id="rId3"/>
    <p:sldId id="270" r:id="rId4"/>
    <p:sldId id="271" r:id="rId5"/>
    <p:sldId id="272" r:id="rId6"/>
    <p:sldId id="259" r:id="rId7"/>
    <p:sldId id="257" r:id="rId8"/>
    <p:sldId id="260" r:id="rId9"/>
    <p:sldId id="261" r:id="rId10"/>
    <p:sldId id="263" r:id="rId11"/>
    <p:sldId id="262"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DA5AD4-3657-43B5-8E09-CA688EAF7E69}"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5BBB4-D543-4553-BAB1-9A371B7B7F5D}" type="slidenum">
              <a:rPr lang="en-US" smtClean="0"/>
              <a:t>‹#›</a:t>
            </a:fld>
            <a:endParaRPr lang="en-US"/>
          </a:p>
        </p:txBody>
      </p:sp>
    </p:spTree>
    <p:extLst>
      <p:ext uri="{BB962C8B-B14F-4D97-AF65-F5344CB8AC3E}">
        <p14:creationId xmlns:p14="http://schemas.microsoft.com/office/powerpoint/2010/main" val="3329834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DA5AD4-3657-43B5-8E09-CA688EAF7E69}"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5BBB4-D543-4553-BAB1-9A371B7B7F5D}" type="slidenum">
              <a:rPr lang="en-US" smtClean="0"/>
              <a:t>‹#›</a:t>
            </a:fld>
            <a:endParaRPr lang="en-US"/>
          </a:p>
        </p:txBody>
      </p:sp>
    </p:spTree>
    <p:extLst>
      <p:ext uri="{BB962C8B-B14F-4D97-AF65-F5344CB8AC3E}">
        <p14:creationId xmlns:p14="http://schemas.microsoft.com/office/powerpoint/2010/main" val="3890269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DA5AD4-3657-43B5-8E09-CA688EAF7E69}"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5BBB4-D543-4553-BAB1-9A371B7B7F5D}" type="slidenum">
              <a:rPr lang="en-US" smtClean="0"/>
              <a:t>‹#›</a:t>
            </a:fld>
            <a:endParaRPr lang="en-US"/>
          </a:p>
        </p:txBody>
      </p:sp>
    </p:spTree>
    <p:extLst>
      <p:ext uri="{BB962C8B-B14F-4D97-AF65-F5344CB8AC3E}">
        <p14:creationId xmlns:p14="http://schemas.microsoft.com/office/powerpoint/2010/main" val="687615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DA5AD4-3657-43B5-8E09-CA688EAF7E69}"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5BBB4-D543-4553-BAB1-9A371B7B7F5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54610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DA5AD4-3657-43B5-8E09-CA688EAF7E69}"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5BBB4-D543-4553-BAB1-9A371B7B7F5D}" type="slidenum">
              <a:rPr lang="en-US" smtClean="0"/>
              <a:t>‹#›</a:t>
            </a:fld>
            <a:endParaRPr lang="en-US"/>
          </a:p>
        </p:txBody>
      </p:sp>
    </p:spTree>
    <p:extLst>
      <p:ext uri="{BB962C8B-B14F-4D97-AF65-F5344CB8AC3E}">
        <p14:creationId xmlns:p14="http://schemas.microsoft.com/office/powerpoint/2010/main" val="2716465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5DA5AD4-3657-43B5-8E09-CA688EAF7E69}" type="datetimeFigureOut">
              <a:rPr lang="en-US" smtClean="0"/>
              <a:t>6/13/2022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A5BBB4-D543-4553-BAB1-9A371B7B7F5D}" type="slidenum">
              <a:rPr lang="en-US" smtClean="0"/>
              <a:t>‹#›</a:t>
            </a:fld>
            <a:endParaRPr lang="en-US"/>
          </a:p>
        </p:txBody>
      </p:sp>
    </p:spTree>
    <p:extLst>
      <p:ext uri="{BB962C8B-B14F-4D97-AF65-F5344CB8AC3E}">
        <p14:creationId xmlns:p14="http://schemas.microsoft.com/office/powerpoint/2010/main" val="673709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5DA5AD4-3657-43B5-8E09-CA688EAF7E69}" type="datetimeFigureOut">
              <a:rPr lang="en-US" smtClean="0"/>
              <a:t>6/13/2022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A5BBB4-D543-4553-BAB1-9A371B7B7F5D}" type="slidenum">
              <a:rPr lang="en-US" smtClean="0"/>
              <a:t>‹#›</a:t>
            </a:fld>
            <a:endParaRPr lang="en-US"/>
          </a:p>
        </p:txBody>
      </p:sp>
    </p:spTree>
    <p:extLst>
      <p:ext uri="{BB962C8B-B14F-4D97-AF65-F5344CB8AC3E}">
        <p14:creationId xmlns:p14="http://schemas.microsoft.com/office/powerpoint/2010/main" val="1990705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A5AD4-3657-43B5-8E09-CA688EAF7E69}"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5BBB4-D543-4553-BAB1-9A371B7B7F5D}" type="slidenum">
              <a:rPr lang="en-US" smtClean="0"/>
              <a:t>‹#›</a:t>
            </a:fld>
            <a:endParaRPr lang="en-US"/>
          </a:p>
        </p:txBody>
      </p:sp>
    </p:spTree>
    <p:extLst>
      <p:ext uri="{BB962C8B-B14F-4D97-AF65-F5344CB8AC3E}">
        <p14:creationId xmlns:p14="http://schemas.microsoft.com/office/powerpoint/2010/main" val="2366289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A5AD4-3657-43B5-8E09-CA688EAF7E69}"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5BBB4-D543-4553-BAB1-9A371B7B7F5D}" type="slidenum">
              <a:rPr lang="en-US" smtClean="0"/>
              <a:t>‹#›</a:t>
            </a:fld>
            <a:endParaRPr lang="en-US"/>
          </a:p>
        </p:txBody>
      </p:sp>
    </p:spTree>
    <p:extLst>
      <p:ext uri="{BB962C8B-B14F-4D97-AF65-F5344CB8AC3E}">
        <p14:creationId xmlns:p14="http://schemas.microsoft.com/office/powerpoint/2010/main" val="9672017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FD1FA-2043-51D8-D96D-05FC82CC76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B2FA51-551E-BABC-8B34-BBAE662619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E848C2-BC3C-AD29-3E04-B2C34D56E460}"/>
              </a:ext>
            </a:extLst>
          </p:cNvPr>
          <p:cNvSpPr>
            <a:spLocks noGrp="1"/>
          </p:cNvSpPr>
          <p:nvPr>
            <p:ph type="dt" sz="half" idx="10"/>
          </p:nvPr>
        </p:nvSpPr>
        <p:spPr/>
        <p:txBody>
          <a:bodyPr/>
          <a:lstStyle/>
          <a:p>
            <a:fld id="{E5DA5AD4-3657-43B5-8E09-CA688EAF7E69}" type="datetimeFigureOut">
              <a:rPr lang="en-US" smtClean="0"/>
              <a:t>6/13/2022</a:t>
            </a:fld>
            <a:endParaRPr lang="en-US"/>
          </a:p>
        </p:txBody>
      </p:sp>
      <p:sp>
        <p:nvSpPr>
          <p:cNvPr id="5" name="Footer Placeholder 4">
            <a:extLst>
              <a:ext uri="{FF2B5EF4-FFF2-40B4-BE49-F238E27FC236}">
                <a16:creationId xmlns:a16="http://schemas.microsoft.com/office/drawing/2014/main" id="{3EC31EFF-B1A0-8541-D80A-E156BC724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1F06AB-59DB-ED4B-C3D4-F5F9CC9BC484}"/>
              </a:ext>
            </a:extLst>
          </p:cNvPr>
          <p:cNvSpPr>
            <a:spLocks noGrp="1"/>
          </p:cNvSpPr>
          <p:nvPr>
            <p:ph type="sldNum" sz="quarter" idx="12"/>
          </p:nvPr>
        </p:nvSpPr>
        <p:spPr/>
        <p:txBody>
          <a:bodyPr/>
          <a:lstStyle/>
          <a:p>
            <a:fld id="{4AA5BBB4-D543-4553-BAB1-9A371B7B7F5D}" type="slidenum">
              <a:rPr lang="en-US" smtClean="0"/>
              <a:t>‹#›</a:t>
            </a:fld>
            <a:endParaRPr lang="en-US"/>
          </a:p>
        </p:txBody>
      </p:sp>
    </p:spTree>
    <p:extLst>
      <p:ext uri="{BB962C8B-B14F-4D97-AF65-F5344CB8AC3E}">
        <p14:creationId xmlns:p14="http://schemas.microsoft.com/office/powerpoint/2010/main" val="3166004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75DD-FBF5-6BC5-3760-F71F4DF91A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3DB10D-A980-15DF-3D2B-B0D256574D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A9F297-F515-84EB-0DEC-51F56CF28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541775-620D-B447-0D8C-62B102E9E61F}"/>
              </a:ext>
            </a:extLst>
          </p:cNvPr>
          <p:cNvSpPr>
            <a:spLocks noGrp="1"/>
          </p:cNvSpPr>
          <p:nvPr>
            <p:ph type="dt" sz="half" idx="10"/>
          </p:nvPr>
        </p:nvSpPr>
        <p:spPr/>
        <p:txBody>
          <a:bodyPr/>
          <a:lstStyle/>
          <a:p>
            <a:fld id="{E5DA5AD4-3657-43B5-8E09-CA688EAF7E69}" type="datetimeFigureOut">
              <a:rPr lang="en-US" smtClean="0"/>
              <a:t>6/13/2022</a:t>
            </a:fld>
            <a:endParaRPr lang="en-US"/>
          </a:p>
        </p:txBody>
      </p:sp>
      <p:sp>
        <p:nvSpPr>
          <p:cNvPr id="6" name="Footer Placeholder 5">
            <a:extLst>
              <a:ext uri="{FF2B5EF4-FFF2-40B4-BE49-F238E27FC236}">
                <a16:creationId xmlns:a16="http://schemas.microsoft.com/office/drawing/2014/main" id="{E38372F1-A79A-155B-A20F-86957E6463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ABDA79-52F0-70AB-5108-29E2BE864153}"/>
              </a:ext>
            </a:extLst>
          </p:cNvPr>
          <p:cNvSpPr>
            <a:spLocks noGrp="1"/>
          </p:cNvSpPr>
          <p:nvPr>
            <p:ph type="sldNum" sz="quarter" idx="12"/>
          </p:nvPr>
        </p:nvSpPr>
        <p:spPr/>
        <p:txBody>
          <a:bodyPr/>
          <a:lstStyle/>
          <a:p>
            <a:fld id="{4AA5BBB4-D543-4553-BAB1-9A371B7B7F5D}" type="slidenum">
              <a:rPr lang="en-US" smtClean="0"/>
              <a:t>‹#›</a:t>
            </a:fld>
            <a:endParaRPr lang="en-US"/>
          </a:p>
        </p:txBody>
      </p:sp>
    </p:spTree>
    <p:extLst>
      <p:ext uri="{BB962C8B-B14F-4D97-AF65-F5344CB8AC3E}">
        <p14:creationId xmlns:p14="http://schemas.microsoft.com/office/powerpoint/2010/main" val="2017715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A5AD4-3657-43B5-8E09-CA688EAF7E69}"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5BBB4-D543-4553-BAB1-9A371B7B7F5D}" type="slidenum">
              <a:rPr lang="en-US" smtClean="0"/>
              <a:t>‹#›</a:t>
            </a:fld>
            <a:endParaRPr lang="en-US"/>
          </a:p>
        </p:txBody>
      </p:sp>
    </p:spTree>
    <p:extLst>
      <p:ext uri="{BB962C8B-B14F-4D97-AF65-F5344CB8AC3E}">
        <p14:creationId xmlns:p14="http://schemas.microsoft.com/office/powerpoint/2010/main" val="2364026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DA5AD4-3657-43B5-8E09-CA688EAF7E69}"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5BBB4-D543-4553-BAB1-9A371B7B7F5D}" type="slidenum">
              <a:rPr lang="en-US" smtClean="0"/>
              <a:t>‹#›</a:t>
            </a:fld>
            <a:endParaRPr lang="en-US"/>
          </a:p>
        </p:txBody>
      </p:sp>
    </p:spTree>
    <p:extLst>
      <p:ext uri="{BB962C8B-B14F-4D97-AF65-F5344CB8AC3E}">
        <p14:creationId xmlns:p14="http://schemas.microsoft.com/office/powerpoint/2010/main" val="2806690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DA5AD4-3657-43B5-8E09-CA688EAF7E69}"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5BBB4-D543-4553-BAB1-9A371B7B7F5D}" type="slidenum">
              <a:rPr lang="en-US" smtClean="0"/>
              <a:t>‹#›</a:t>
            </a:fld>
            <a:endParaRPr lang="en-US"/>
          </a:p>
        </p:txBody>
      </p:sp>
    </p:spTree>
    <p:extLst>
      <p:ext uri="{BB962C8B-B14F-4D97-AF65-F5344CB8AC3E}">
        <p14:creationId xmlns:p14="http://schemas.microsoft.com/office/powerpoint/2010/main" val="550549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DA5AD4-3657-43B5-8E09-CA688EAF7E69}" type="datetimeFigureOut">
              <a:rPr lang="en-US" smtClean="0"/>
              <a:t>6/13/2022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A5BBB4-D543-4553-BAB1-9A371B7B7F5D}" type="slidenum">
              <a:rPr lang="en-US" smtClean="0"/>
              <a:t>‹#›</a:t>
            </a:fld>
            <a:endParaRPr lang="en-US"/>
          </a:p>
        </p:txBody>
      </p:sp>
    </p:spTree>
    <p:extLst>
      <p:ext uri="{BB962C8B-B14F-4D97-AF65-F5344CB8AC3E}">
        <p14:creationId xmlns:p14="http://schemas.microsoft.com/office/powerpoint/2010/main" val="2114676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DA5AD4-3657-43B5-8E09-CA688EAF7E69}" type="datetimeFigureOut">
              <a:rPr lang="en-US" smtClean="0"/>
              <a:t>6/13/2022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A5BBB4-D543-4553-BAB1-9A371B7B7F5D}" type="slidenum">
              <a:rPr lang="en-US" smtClean="0"/>
              <a:t>‹#›</a:t>
            </a:fld>
            <a:endParaRPr lang="en-US"/>
          </a:p>
        </p:txBody>
      </p:sp>
    </p:spTree>
    <p:extLst>
      <p:ext uri="{BB962C8B-B14F-4D97-AF65-F5344CB8AC3E}">
        <p14:creationId xmlns:p14="http://schemas.microsoft.com/office/powerpoint/2010/main" val="1944371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5DA5AD4-3657-43B5-8E09-CA688EAF7E69}" type="datetimeFigureOut">
              <a:rPr lang="en-US" smtClean="0"/>
              <a:t>6/13/2022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A5BBB4-D543-4553-BAB1-9A371B7B7F5D}" type="slidenum">
              <a:rPr lang="en-US" smtClean="0"/>
              <a:t>‹#›</a:t>
            </a:fld>
            <a:endParaRPr lang="en-US"/>
          </a:p>
        </p:txBody>
      </p:sp>
    </p:spTree>
    <p:extLst>
      <p:ext uri="{BB962C8B-B14F-4D97-AF65-F5344CB8AC3E}">
        <p14:creationId xmlns:p14="http://schemas.microsoft.com/office/powerpoint/2010/main" val="2960317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DA5AD4-3657-43B5-8E09-CA688EAF7E69}"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5BBB4-D543-4553-BAB1-9A371B7B7F5D}" type="slidenum">
              <a:rPr lang="en-US" smtClean="0"/>
              <a:t>‹#›</a:t>
            </a:fld>
            <a:endParaRPr lang="en-US"/>
          </a:p>
        </p:txBody>
      </p:sp>
    </p:spTree>
    <p:extLst>
      <p:ext uri="{BB962C8B-B14F-4D97-AF65-F5344CB8AC3E}">
        <p14:creationId xmlns:p14="http://schemas.microsoft.com/office/powerpoint/2010/main" val="1170545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DA5AD4-3657-43B5-8E09-CA688EAF7E69}"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5BBB4-D543-4553-BAB1-9A371B7B7F5D}" type="slidenum">
              <a:rPr lang="en-US" smtClean="0"/>
              <a:t>‹#›</a:t>
            </a:fld>
            <a:endParaRPr lang="en-US"/>
          </a:p>
        </p:txBody>
      </p:sp>
    </p:spTree>
    <p:extLst>
      <p:ext uri="{BB962C8B-B14F-4D97-AF65-F5344CB8AC3E}">
        <p14:creationId xmlns:p14="http://schemas.microsoft.com/office/powerpoint/2010/main" val="2770133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5DA5AD4-3657-43B5-8E09-CA688EAF7E69}" type="datetimeFigureOut">
              <a:rPr lang="en-US" smtClean="0"/>
              <a:t>6/13/2022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AA5BBB4-D543-4553-BAB1-9A371B7B7F5D}" type="slidenum">
              <a:rPr lang="en-US" smtClean="0"/>
              <a:t>‹#›</a:t>
            </a:fld>
            <a:endParaRPr lang="en-US"/>
          </a:p>
        </p:txBody>
      </p:sp>
    </p:spTree>
    <p:extLst>
      <p:ext uri="{BB962C8B-B14F-4D97-AF65-F5344CB8AC3E}">
        <p14:creationId xmlns:p14="http://schemas.microsoft.com/office/powerpoint/2010/main" val="11240196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126770A-5402-443E-8C97-49C9B3B38626}"/>
              </a:ext>
            </a:extLst>
          </p:cNvPr>
          <p:cNvSpPr>
            <a:spLocks noGrp="1"/>
          </p:cNvSpPr>
          <p:nvPr>
            <p:ph type="subTitle" idx="1"/>
          </p:nvPr>
        </p:nvSpPr>
        <p:spPr>
          <a:xfrm>
            <a:off x="1751012" y="4094335"/>
            <a:ext cx="8689976" cy="1371599"/>
          </a:xfrm>
        </p:spPr>
        <p:txBody>
          <a:bodyPr>
            <a:normAutofit fontScale="92500" lnSpcReduction="10000"/>
          </a:bodyPr>
          <a:lstStyle/>
          <a:p>
            <a:pPr algn="l"/>
            <a:r>
              <a:rPr lang="en-US" b="1" dirty="0"/>
              <a:t>StD1</a:t>
            </a:r>
            <a:r>
              <a:rPr lang="en-US" dirty="0"/>
              <a:t>: Abdelfattah </a:t>
            </a:r>
            <a:r>
              <a:rPr lang="en-US" dirty="0" err="1"/>
              <a:t>hasanat</a:t>
            </a:r>
            <a:endParaRPr lang="en-US" dirty="0"/>
          </a:p>
          <a:p>
            <a:pPr algn="l"/>
            <a:r>
              <a:rPr lang="en-US" b="1" dirty="0"/>
              <a:t>STD2</a:t>
            </a:r>
            <a:r>
              <a:rPr lang="en-US" dirty="0"/>
              <a:t>: Mahmoud </a:t>
            </a:r>
            <a:r>
              <a:rPr lang="en-US" dirty="0" err="1"/>
              <a:t>nobani</a:t>
            </a:r>
            <a:r>
              <a:rPr lang="en-US" dirty="0"/>
              <a:t> </a:t>
            </a:r>
          </a:p>
          <a:p>
            <a:pPr algn="l"/>
            <a:r>
              <a:rPr lang="en-US" b="1" dirty="0"/>
              <a:t>STD3</a:t>
            </a:r>
            <a:r>
              <a:rPr lang="en-US" dirty="0"/>
              <a:t>: Basheer </a:t>
            </a:r>
            <a:r>
              <a:rPr lang="en-US" dirty="0" err="1"/>
              <a:t>Rjoub</a:t>
            </a:r>
            <a:endParaRPr lang="en-US" dirty="0"/>
          </a:p>
        </p:txBody>
      </p:sp>
      <p:pic>
        <p:nvPicPr>
          <p:cNvPr id="1028" name="Picture 4" descr="ملف:Birzeit University logo.svg - ويكيبيديا">
            <a:extLst>
              <a:ext uri="{FF2B5EF4-FFF2-40B4-BE49-F238E27FC236}">
                <a16:creationId xmlns:a16="http://schemas.microsoft.com/office/drawing/2014/main" id="{CE6EE9D3-2324-4565-9AE9-E45348B842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734" y="330648"/>
            <a:ext cx="5709313" cy="1940274"/>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8DC4A68-E434-4DFA-822D-452AEF9C3787}"/>
              </a:ext>
            </a:extLst>
          </p:cNvPr>
          <p:cNvSpPr txBox="1">
            <a:spLocks/>
          </p:cNvSpPr>
          <p:nvPr/>
        </p:nvSpPr>
        <p:spPr>
          <a:xfrm>
            <a:off x="1583140" y="2763665"/>
            <a:ext cx="8573520" cy="1104763"/>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n-US" dirty="0"/>
              <a:t>Lab Communication Project</a:t>
            </a:r>
          </a:p>
        </p:txBody>
      </p:sp>
    </p:spTree>
    <p:extLst>
      <p:ext uri="{BB962C8B-B14F-4D97-AF65-F5344CB8AC3E}">
        <p14:creationId xmlns:p14="http://schemas.microsoft.com/office/powerpoint/2010/main" val="3262648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57FE7-EDAF-3739-5EC8-A0AC7CA55353}"/>
              </a:ext>
            </a:extLst>
          </p:cNvPr>
          <p:cNvSpPr>
            <a:spLocks noGrp="1"/>
          </p:cNvSpPr>
          <p:nvPr>
            <p:ph type="title"/>
          </p:nvPr>
        </p:nvSpPr>
        <p:spPr>
          <a:xfrm>
            <a:off x="913774" y="302663"/>
            <a:ext cx="10364451" cy="1526137"/>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fontScale="90000"/>
          </a:bodyPr>
          <a:lstStyle/>
          <a:p>
            <a:br>
              <a:rPr lang="en-US" sz="1800" b="0" i="0" u="none" strike="noStrike" baseline="0" dirty="0">
                <a:solidFill>
                  <a:srgbClr val="000000"/>
                </a:solidFill>
                <a:latin typeface="Times New Roman" panose="02020603050405020304" pitchFamily="18" charset="0"/>
              </a:rPr>
            </a:br>
            <a:r>
              <a:rPr lang="en-US" sz="4000" b="1" dirty="0">
                <a:solidFill>
                  <a:srgbClr val="000000"/>
                </a:solidFill>
                <a:latin typeface="Times New Roman" panose="02020603050405020304" pitchFamily="18" charset="0"/>
              </a:rPr>
              <a:t>3. W</a:t>
            </a:r>
            <a:r>
              <a:rPr lang="en-US" sz="4000" b="1" i="0" u="none" strike="noStrike" baseline="0" dirty="0">
                <a:latin typeface="Times New Roman" panose="02020603050405020304" pitchFamily="18" charset="0"/>
              </a:rPr>
              <a:t>hat is the 90% and 95% power bandwidth of the baseband signal in Hz? </a:t>
            </a:r>
            <a:endParaRPr lang="en-US" sz="4000" b="1" dirty="0"/>
          </a:p>
        </p:txBody>
      </p:sp>
      <p:pic>
        <p:nvPicPr>
          <p:cNvPr id="7" name="Content Placeholder 6">
            <a:extLst>
              <a:ext uri="{FF2B5EF4-FFF2-40B4-BE49-F238E27FC236}">
                <a16:creationId xmlns:a16="http://schemas.microsoft.com/office/drawing/2014/main" id="{E6E32209-519D-5914-B3DB-842C36CC3E22}"/>
              </a:ext>
            </a:extLst>
          </p:cNvPr>
          <p:cNvPicPr>
            <a:picLocks noGrp="1" noChangeAspect="1"/>
          </p:cNvPicPr>
          <p:nvPr>
            <p:ph idx="1"/>
          </p:nvPr>
        </p:nvPicPr>
        <p:blipFill>
          <a:blip r:embed="rId2"/>
          <a:stretch>
            <a:fillRect/>
          </a:stretch>
        </p:blipFill>
        <p:spPr>
          <a:xfrm>
            <a:off x="838200" y="2015153"/>
            <a:ext cx="10515600" cy="3569570"/>
          </a:xfrm>
          <a:prstGeom prst="rect">
            <a:avLst/>
          </a:prstGeom>
        </p:spPr>
      </p:pic>
      <p:sp>
        <p:nvSpPr>
          <p:cNvPr id="9" name="TextBox 8">
            <a:extLst>
              <a:ext uri="{FF2B5EF4-FFF2-40B4-BE49-F238E27FC236}">
                <a16:creationId xmlns:a16="http://schemas.microsoft.com/office/drawing/2014/main" id="{F17AD387-931A-CA80-B1EB-FC1083082246}"/>
              </a:ext>
            </a:extLst>
          </p:cNvPr>
          <p:cNvSpPr txBox="1"/>
          <p:nvPr/>
        </p:nvSpPr>
        <p:spPr>
          <a:xfrm>
            <a:off x="2739359" y="5850194"/>
            <a:ext cx="7252306" cy="369332"/>
          </a:xfrm>
          <a:prstGeom prst="rect">
            <a:avLst/>
          </a:prstGeom>
          <a:noFill/>
        </p:spPr>
        <p:txBody>
          <a:bodyPr wrap="none" rtlCol="0">
            <a:spAutoFit/>
          </a:bodyPr>
          <a:lstStyle/>
          <a:p>
            <a:r>
              <a:rPr lang="en-US" sz="1800" kern="100" dirty="0">
                <a:effectLst/>
                <a:latin typeface="Times New Roman" panose="02020603050405020304" pitchFamily="18" charset="0"/>
                <a:ea typeface="Calibri" panose="020F0502020204030204" pitchFamily="34" charset="0"/>
                <a:cs typeface="Wingdings" panose="05000000000000000000" pitchFamily="2" charset="2"/>
              </a:rPr>
              <a:t>90% =&gt;1/tau = Rb = 10hz and the 95% bandwidth is double the 90% = 20hz</a:t>
            </a:r>
            <a:endParaRPr lang="en-US" dirty="0"/>
          </a:p>
        </p:txBody>
      </p:sp>
    </p:spTree>
    <p:extLst>
      <p:ext uri="{BB962C8B-B14F-4D97-AF65-F5344CB8AC3E}">
        <p14:creationId xmlns:p14="http://schemas.microsoft.com/office/powerpoint/2010/main" val="3207627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A5B2F-B98F-066F-1C96-DF2DB1CB4360}"/>
              </a:ext>
            </a:extLst>
          </p:cNvPr>
          <p:cNvSpPr>
            <a:spLocks noGrp="1"/>
          </p:cNvSpPr>
          <p:nvPr>
            <p:ph type="title"/>
          </p:nvPr>
        </p:nvSpPr>
        <p:spPr>
          <a:xfrm>
            <a:off x="631722" y="1846006"/>
            <a:ext cx="10515600" cy="3165987"/>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fontScale="90000"/>
          </a:bodyPr>
          <a:lstStyle/>
          <a:p>
            <a:pPr algn="l"/>
            <a:br>
              <a:rPr lang="en-US" sz="4000" b="1" i="0" u="none" strike="noStrike" baseline="0" dirty="0">
                <a:latin typeface="Times New Roman" panose="02020603050405020304" pitchFamily="18" charset="0"/>
              </a:rPr>
            </a:br>
            <a:r>
              <a:rPr lang="en-US" sz="4000" b="1" i="0" u="none" strike="noStrike" baseline="0" dirty="0">
                <a:latin typeface="Times New Roman" panose="02020603050405020304" pitchFamily="18" charset="0"/>
              </a:rPr>
              <a:t>4. </a:t>
            </a:r>
            <a:r>
              <a:rPr lang="en-US" sz="4000" i="0" u="none" strike="noStrike" baseline="0" dirty="0">
                <a:latin typeface="Times New Roman" panose="02020603050405020304" pitchFamily="18" charset="0"/>
              </a:rPr>
              <a:t>Set the simulation time to </a:t>
            </a:r>
            <a:r>
              <a:rPr lang="en-US" sz="4000" b="1" i="0" u="none" strike="noStrike" baseline="0" dirty="0">
                <a:latin typeface="Times New Roman" panose="02020603050405020304" pitchFamily="18" charset="0"/>
              </a:rPr>
              <a:t>1000 sec </a:t>
            </a:r>
            <a:r>
              <a:rPr lang="en-US" sz="4000" i="0" u="none" strike="noStrike" baseline="0" dirty="0">
                <a:latin typeface="Times New Roman" panose="02020603050405020304" pitchFamily="18" charset="0"/>
              </a:rPr>
              <a:t>and </a:t>
            </a:r>
            <a:r>
              <a:rPr lang="en-US" sz="4000" b="1" i="0" u="none" strike="noStrike" baseline="0" dirty="0">
                <a:latin typeface="Times New Roman" panose="02020603050405020304" pitchFamily="18" charset="0"/>
              </a:rPr>
              <a:t>Es/No = 0 DB. </a:t>
            </a:r>
            <a:r>
              <a:rPr lang="en-US" sz="4000" i="0" u="none" strike="noStrike" baseline="0" dirty="0">
                <a:latin typeface="Times New Roman" panose="02020603050405020304" pitchFamily="18" charset="0"/>
              </a:rPr>
              <a:t>Run the program and obtain the </a:t>
            </a:r>
            <a:r>
              <a:rPr lang="en-US" sz="4000" b="1" i="0" u="none" strike="noStrike" baseline="0" dirty="0">
                <a:latin typeface="Times New Roman" panose="02020603050405020304" pitchFamily="18" charset="0"/>
              </a:rPr>
              <a:t>probability of error</a:t>
            </a:r>
            <a:r>
              <a:rPr lang="en-US" sz="4000" i="0" u="none" strike="noStrike" baseline="0" dirty="0">
                <a:latin typeface="Times New Roman" panose="02020603050405020304" pitchFamily="18" charset="0"/>
              </a:rPr>
              <a:t>. Compare this value with the </a:t>
            </a:r>
            <a:r>
              <a:rPr lang="en-US" sz="4000" b="1" i="0" u="none" strike="noStrike" baseline="0" dirty="0">
                <a:latin typeface="Times New Roman" panose="02020603050405020304" pitchFamily="18" charset="0"/>
              </a:rPr>
              <a:t>theoretical result. </a:t>
            </a:r>
          </a:p>
        </p:txBody>
      </p:sp>
    </p:spTree>
    <p:extLst>
      <p:ext uri="{BB962C8B-B14F-4D97-AF65-F5344CB8AC3E}">
        <p14:creationId xmlns:p14="http://schemas.microsoft.com/office/powerpoint/2010/main" val="1494927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705F3-141F-3AA7-2C21-F98022F891AE}"/>
              </a:ext>
            </a:extLst>
          </p:cNvPr>
          <p:cNvSpPr>
            <a:spLocks noGrp="1"/>
          </p:cNvSpPr>
          <p:nvPr>
            <p:ph type="title"/>
          </p:nvPr>
        </p:nvSpPr>
        <p:spPr>
          <a:xfrm>
            <a:off x="1113068" y="594851"/>
            <a:ext cx="3932237" cy="975852"/>
          </a:xfrm>
        </p:spPr>
        <p:txBody>
          <a:bodyPr>
            <a:normAutofit fontScale="90000"/>
          </a:bodyPr>
          <a:lstStyle/>
          <a:p>
            <a:r>
              <a:rPr lang="en-US" b="1" dirty="0">
                <a:latin typeface="Times New Roman" panose="02020603050405020304" pitchFamily="18" charset="0"/>
                <a:cs typeface="Times New Roman" panose="02020603050405020304" pitchFamily="18" charset="0"/>
              </a:rPr>
              <a:t>Experimental probability of error</a:t>
            </a:r>
            <a:r>
              <a:rPr lang="en-US" b="1" dirty="0"/>
              <a:t>:</a:t>
            </a:r>
          </a:p>
        </p:txBody>
      </p:sp>
      <p:pic>
        <p:nvPicPr>
          <p:cNvPr id="6" name="Content Placeholder 3">
            <a:extLst>
              <a:ext uri="{FF2B5EF4-FFF2-40B4-BE49-F238E27FC236}">
                <a16:creationId xmlns:a16="http://schemas.microsoft.com/office/drawing/2014/main" id="{F96862C0-70B6-61AD-A91D-B121D14FC500}"/>
              </a:ext>
            </a:extLst>
          </p:cNvPr>
          <p:cNvPicPr>
            <a:picLocks noGrp="1" noChangeAspect="1"/>
          </p:cNvPicPr>
          <p:nvPr>
            <p:ph idx="1"/>
          </p:nvPr>
        </p:nvPicPr>
        <p:blipFill>
          <a:blip r:embed="rId2"/>
          <a:stretch>
            <a:fillRect/>
          </a:stretch>
        </p:blipFill>
        <p:spPr>
          <a:xfrm>
            <a:off x="5104299" y="389603"/>
            <a:ext cx="1390650" cy="1181100"/>
          </a:xfrm>
          <a:prstGeom prst="rect">
            <a:avLst/>
          </a:prstGeom>
        </p:spPr>
      </p:pic>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91A3FE77-4659-8FE8-ADD1-7B689CA0D9FE}"/>
                  </a:ext>
                </a:extLst>
              </p:cNvPr>
              <p:cNvSpPr>
                <a:spLocks noGrp="1"/>
              </p:cNvSpPr>
              <p:nvPr>
                <p:ph type="body" sz="half" idx="2"/>
              </p:nvPr>
            </p:nvSpPr>
            <p:spPr>
              <a:xfrm>
                <a:off x="816692" y="2663313"/>
                <a:ext cx="9965864" cy="1531373"/>
              </a:xfrm>
            </p:spPr>
            <p:txBody>
              <a:bodyPr>
                <a:normAutofit fontScale="85000" lnSpcReduction="20000"/>
              </a:bodyPr>
              <a:lstStyle/>
              <a:p>
                <a:r>
                  <a:rPr lang="en-US" sz="3200" b="1" dirty="0">
                    <a:latin typeface="Times New Roman" panose="02020603050405020304" pitchFamily="18" charset="0"/>
                    <a:cs typeface="Times New Roman" panose="02020603050405020304" pitchFamily="18" charset="0"/>
                  </a:rPr>
                  <a:t>Theoretical probability of error</a:t>
                </a:r>
                <a:r>
                  <a:rPr lang="en-US" sz="3600" b="1" dirty="0">
                    <a:latin typeface="Times New Roman" panose="02020603050405020304" pitchFamily="18" charset="0"/>
                    <a:cs typeface="Times New Roman" panose="02020603050405020304" pitchFamily="18" charset="0"/>
                  </a:rPr>
                  <a:t>:  </a:t>
                </a:r>
                <a14:m>
                  <m:oMath xmlns:m="http://schemas.openxmlformats.org/officeDocument/2006/math">
                    <m:r>
                      <a:rPr lang="en-US" sz="3600" b="1" i="1" smtClean="0">
                        <a:effectLst/>
                        <a:latin typeface="Cambria Math" panose="02040503050406030204" pitchFamily="18" charset="0"/>
                        <a:ea typeface="Calibri" panose="020F0502020204030204" pitchFamily="34" charset="0"/>
                        <a:cs typeface="Arial" panose="020B0604020202020204" pitchFamily="34" charset="0"/>
                      </a:rPr>
                      <m:t>𝑸</m:t>
                    </m:r>
                    <m:r>
                      <a:rPr lang="en-US" sz="3600" b="1" i="1" smtClean="0">
                        <a:effectLst/>
                        <a:latin typeface="Cambria Math" panose="02040503050406030204" pitchFamily="18" charset="0"/>
                        <a:ea typeface="Calibri" panose="020F0502020204030204" pitchFamily="34" charset="0"/>
                        <a:cs typeface="Arial" panose="020B0604020202020204" pitchFamily="34" charset="0"/>
                      </a:rPr>
                      <m:t>(</m:t>
                    </m:r>
                    <m:rad>
                      <m:radPr>
                        <m:degHide m:val="on"/>
                        <m:ctrlPr>
                          <a:rPr lang="en-US" sz="3600" b="1" i="1" kern="100">
                            <a:effectLst/>
                            <a:latin typeface="Cambria Math" panose="02040503050406030204" pitchFamily="18" charset="0"/>
                            <a:ea typeface="Calibri" panose="020F0502020204030204" pitchFamily="34" charset="0"/>
                            <a:cs typeface="Times New Roman" panose="02020603050405020304" pitchFamily="18" charset="0"/>
                          </a:rPr>
                        </m:ctrlPr>
                      </m:radPr>
                      <m:deg/>
                      <m:e>
                        <m:f>
                          <m:fPr>
                            <m:ctrlPr>
                              <a:rPr lang="en-US" sz="3600" b="1"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3600" b="1" i="1">
                                <a:effectLst/>
                                <a:latin typeface="Cambria Math" panose="02040503050406030204" pitchFamily="18" charset="0"/>
                                <a:ea typeface="Calibri" panose="020F0502020204030204" pitchFamily="34" charset="0"/>
                                <a:cs typeface="Arial" panose="020B0604020202020204" pitchFamily="34" charset="0"/>
                              </a:rPr>
                              <m:t>𝟐</m:t>
                            </m:r>
                            <m:r>
                              <a:rPr lang="en-US" sz="3600" b="1" i="1">
                                <a:effectLst/>
                                <a:latin typeface="Cambria Math" panose="02040503050406030204" pitchFamily="18" charset="0"/>
                                <a:ea typeface="Calibri" panose="020F0502020204030204" pitchFamily="34" charset="0"/>
                                <a:cs typeface="Arial" panose="020B0604020202020204" pitchFamily="34" charset="0"/>
                              </a:rPr>
                              <m:t>∗</m:t>
                            </m:r>
                            <m:r>
                              <a:rPr lang="en-US" sz="3600" b="1" i="1">
                                <a:effectLst/>
                                <a:latin typeface="Cambria Math" panose="02040503050406030204" pitchFamily="18" charset="0"/>
                                <a:ea typeface="Calibri" panose="020F0502020204030204" pitchFamily="34" charset="0"/>
                                <a:cs typeface="Arial" panose="020B0604020202020204" pitchFamily="34" charset="0"/>
                              </a:rPr>
                              <m:t>𝑬𝒃</m:t>
                            </m:r>
                          </m:num>
                          <m:den>
                            <m:r>
                              <a:rPr lang="en-US" sz="3600" b="1" i="1">
                                <a:effectLst/>
                                <a:latin typeface="Cambria Math" panose="02040503050406030204" pitchFamily="18" charset="0"/>
                                <a:ea typeface="Calibri" panose="020F0502020204030204" pitchFamily="34" charset="0"/>
                                <a:cs typeface="Arial" panose="020B0604020202020204" pitchFamily="34" charset="0"/>
                              </a:rPr>
                              <m:t>𝑵𝒐</m:t>
                            </m:r>
                          </m:den>
                        </m:f>
                      </m:e>
                    </m:rad>
                    <m:r>
                      <a:rPr lang="en-US" sz="3600" b="1" i="1">
                        <a:effectLst/>
                        <a:latin typeface="Cambria Math" panose="02040503050406030204" pitchFamily="18" charset="0"/>
                        <a:ea typeface="Calibri" panose="020F0502020204030204" pitchFamily="34" charset="0"/>
                        <a:cs typeface="Arial" panose="020B0604020202020204" pitchFamily="34" charset="0"/>
                      </a:rPr>
                      <m:t>)</m:t>
                    </m:r>
                  </m:oMath>
                </a14:m>
                <a:r>
                  <a:rPr lang="en-US" sz="3600" b="1" dirty="0">
                    <a:effectLst/>
                    <a:latin typeface="Times New Roman" panose="02020603050405020304" pitchFamily="18" charset="0"/>
                    <a:ea typeface="Calibri" panose="020F0502020204030204" pitchFamily="34" charset="0"/>
                    <a:cs typeface="Arial" panose="020B0604020202020204" pitchFamily="34" charset="0"/>
                  </a:rPr>
                  <a:t> = </a:t>
                </a:r>
                <a:r>
                  <a:rPr lang="en-US" dirty="0"/>
                  <a:t> </a:t>
                </a:r>
                <a:r>
                  <a:rPr lang="en-US" sz="3200" b="1" dirty="0"/>
                  <a:t>0.07868</a:t>
                </a:r>
                <a:endParaRPr lang="en-US" sz="3200" b="1" dirty="0">
                  <a:effectLst/>
                  <a:latin typeface="Times New Roman" panose="02020603050405020304" pitchFamily="18" charset="0"/>
                  <a:ea typeface="Calibri" panose="020F0502020204030204" pitchFamily="34" charset="0"/>
                  <a:cs typeface="Arial" panose="020B0604020202020204" pitchFamily="34" charset="0"/>
                </a:endParaRPr>
              </a:p>
              <a:p>
                <a:endParaRPr lang="en-US" sz="3200" b="1" dirty="0">
                  <a:latin typeface="Times New Roman" panose="02020603050405020304" pitchFamily="18" charset="0"/>
                  <a:cs typeface="Times New Roman" panose="02020603050405020304" pitchFamily="18" charset="0"/>
                </a:endParaRPr>
              </a:p>
            </p:txBody>
          </p:sp>
        </mc:Choice>
        <mc:Fallback xmlns="">
          <p:sp>
            <p:nvSpPr>
              <p:cNvPr id="4" name="Text Placeholder 3">
                <a:extLst>
                  <a:ext uri="{FF2B5EF4-FFF2-40B4-BE49-F238E27FC236}">
                    <a16:creationId xmlns:a16="http://schemas.microsoft.com/office/drawing/2014/main" id="{91A3FE77-4659-8FE8-ADD1-7B689CA0D9FE}"/>
                  </a:ext>
                </a:extLst>
              </p:cNvPr>
              <p:cNvSpPr>
                <a:spLocks noGrp="1" noRot="1" noChangeAspect="1" noMove="1" noResize="1" noEditPoints="1" noAdjustHandles="1" noChangeArrowheads="1" noChangeShapeType="1" noTextEdit="1"/>
              </p:cNvSpPr>
              <p:nvPr>
                <p:ph type="body" sz="half" idx="2"/>
              </p:nvPr>
            </p:nvSpPr>
            <p:spPr>
              <a:xfrm>
                <a:off x="816692" y="2663313"/>
                <a:ext cx="9965864" cy="1531373"/>
              </a:xfrm>
              <a:blipFill>
                <a:blip r:embed="rId3"/>
                <a:stretch>
                  <a:fillRect l="-1162" b="-5976"/>
                </a:stretch>
              </a:blipFill>
            </p:spPr>
            <p:txBody>
              <a:bodyPr/>
              <a:lstStyle/>
              <a:p>
                <a:r>
                  <a:rPr lang="en-US">
                    <a:noFill/>
                  </a:rPr>
                  <a:t> </a:t>
                </a:r>
              </a:p>
            </p:txBody>
          </p:sp>
        </mc:Fallback>
      </mc:AlternateContent>
    </p:spTree>
    <p:extLst>
      <p:ext uri="{BB962C8B-B14F-4D97-AF65-F5344CB8AC3E}">
        <p14:creationId xmlns:p14="http://schemas.microsoft.com/office/powerpoint/2010/main" val="2435099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FE75D-85D9-330E-5BDD-EDBFE2C7E3FF}"/>
              </a:ext>
            </a:extLst>
          </p:cNvPr>
          <p:cNvSpPr>
            <a:spLocks noGrp="1"/>
          </p:cNvSpPr>
          <p:nvPr>
            <p:ph type="title"/>
          </p:nvPr>
        </p:nvSpPr>
        <p:spPr>
          <a:xfrm>
            <a:off x="838200" y="1592160"/>
            <a:ext cx="10515600" cy="3471453"/>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Autofit/>
          </a:bodyPr>
          <a:lstStyle/>
          <a:p>
            <a:br>
              <a:rPr lang="en-US" sz="4000" b="1" i="0" u="none" strike="noStrike" baseline="0" dirty="0">
                <a:latin typeface="Times New Roman" panose="02020603050405020304" pitchFamily="18" charset="0"/>
              </a:rPr>
            </a:br>
            <a:r>
              <a:rPr lang="en-US" sz="4000" b="1" i="0" u="none" strike="noStrike" baseline="0" dirty="0">
                <a:latin typeface="Times New Roman" panose="02020603050405020304" pitchFamily="18" charset="0"/>
              </a:rPr>
              <a:t>5. Compare the input and output power spectral densities and explain the reason for the similarity or/ differences when Es/No = 0 dB</a:t>
            </a:r>
            <a:br>
              <a:rPr lang="en-US" sz="4000" b="1" i="0" u="none" strike="noStrike" baseline="0" dirty="0">
                <a:latin typeface="Times New Roman" panose="02020603050405020304" pitchFamily="18" charset="0"/>
              </a:rPr>
            </a:br>
            <a:endParaRPr lang="en-US" sz="4000" b="1" dirty="0"/>
          </a:p>
        </p:txBody>
      </p:sp>
    </p:spTree>
    <p:extLst>
      <p:ext uri="{BB962C8B-B14F-4D97-AF65-F5344CB8AC3E}">
        <p14:creationId xmlns:p14="http://schemas.microsoft.com/office/powerpoint/2010/main" val="1088532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2F253-7432-D7D5-C8D8-7E4F4D766526}"/>
              </a:ext>
            </a:extLst>
          </p:cNvPr>
          <p:cNvSpPr>
            <a:spLocks noGrp="1"/>
          </p:cNvSpPr>
          <p:nvPr>
            <p:ph type="title"/>
          </p:nvPr>
        </p:nvSpPr>
        <p:spPr>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lstStyle/>
          <a:p>
            <a:pPr algn="ctr"/>
            <a:r>
              <a:rPr lang="en-US" dirty="0"/>
              <a:t>6. Plot Es/No corresponding to BER from </a:t>
            </a:r>
            <a:br>
              <a:rPr lang="en-US" dirty="0"/>
            </a:br>
            <a:r>
              <a:rPr lang="en-US" dirty="0"/>
              <a:t>-10dB to 7dB</a:t>
            </a:r>
          </a:p>
        </p:txBody>
      </p:sp>
      <p:pic>
        <p:nvPicPr>
          <p:cNvPr id="4" name="Content Placeholder 3">
            <a:extLst>
              <a:ext uri="{FF2B5EF4-FFF2-40B4-BE49-F238E27FC236}">
                <a16:creationId xmlns:a16="http://schemas.microsoft.com/office/drawing/2014/main" id="{B6A78924-BF62-F1D4-5CE4-1C6CC8197B2C}"/>
              </a:ext>
            </a:extLst>
          </p:cNvPr>
          <p:cNvPicPr>
            <a:picLocks noGrp="1" noChangeAspect="1"/>
          </p:cNvPicPr>
          <p:nvPr>
            <p:ph idx="1"/>
          </p:nvPr>
        </p:nvPicPr>
        <p:blipFill>
          <a:blip r:embed="rId2"/>
          <a:stretch>
            <a:fillRect/>
          </a:stretch>
        </p:blipFill>
        <p:spPr>
          <a:xfrm>
            <a:off x="3898504" y="2366963"/>
            <a:ext cx="4394991" cy="3424237"/>
          </a:xfrm>
          <a:prstGeom prst="rect">
            <a:avLst/>
          </a:prstGeom>
        </p:spPr>
      </p:pic>
    </p:spTree>
    <p:extLst>
      <p:ext uri="{BB962C8B-B14F-4D97-AF65-F5344CB8AC3E}">
        <p14:creationId xmlns:p14="http://schemas.microsoft.com/office/powerpoint/2010/main" val="136455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61F17D-9D88-46A4-ACF9-3E89D85C6B71}"/>
              </a:ext>
            </a:extLst>
          </p:cNvPr>
          <p:cNvSpPr>
            <a:spLocks noGrp="1"/>
          </p:cNvSpPr>
          <p:nvPr>
            <p:ph type="subTitle" idx="1"/>
          </p:nvPr>
        </p:nvSpPr>
        <p:spPr>
          <a:xfrm>
            <a:off x="204716" y="354843"/>
            <a:ext cx="3261815" cy="1228300"/>
          </a:xfrm>
        </p:spPr>
        <p:txBody>
          <a:bodyPr>
            <a:normAutofit/>
          </a:bodyPr>
          <a:lstStyle/>
          <a:p>
            <a:pPr algn="l"/>
            <a:r>
              <a:rPr lang="en-US" dirty="0"/>
              <a:t>👨🏻‍🏫</a:t>
            </a:r>
            <a:r>
              <a:rPr lang="en-US" sz="3200" b="1" dirty="0"/>
              <a:t>Theory</a:t>
            </a:r>
          </a:p>
        </p:txBody>
      </p:sp>
      <p:sp>
        <p:nvSpPr>
          <p:cNvPr id="4" name="TextBox 3">
            <a:extLst>
              <a:ext uri="{FF2B5EF4-FFF2-40B4-BE49-F238E27FC236}">
                <a16:creationId xmlns:a16="http://schemas.microsoft.com/office/drawing/2014/main" id="{4EB466CE-79D3-4579-A3A2-0B9D26E11858}"/>
              </a:ext>
            </a:extLst>
          </p:cNvPr>
          <p:cNvSpPr txBox="1"/>
          <p:nvPr/>
        </p:nvSpPr>
        <p:spPr>
          <a:xfrm>
            <a:off x="668740" y="1774210"/>
            <a:ext cx="9307773" cy="4093428"/>
          </a:xfrm>
          <a:prstGeom prst="rect">
            <a:avLst/>
          </a:prstGeom>
          <a:noFill/>
        </p:spPr>
        <p:txBody>
          <a:bodyPr wrap="square" rtlCol="0">
            <a:spAutoFit/>
          </a:bodyPr>
          <a:lstStyle/>
          <a:p>
            <a:r>
              <a:rPr lang="en-US" sz="2000" dirty="0"/>
              <a:t>Data can be represented either by analog or digital signal. Line coding is a scheme in which digital data is converted into digital signals, so we have a set of discrete integers for example, then we present them in a discrete signal which have several discrete values represented by voltages.</a:t>
            </a:r>
          </a:p>
          <a:p>
            <a:r>
              <a:rPr lang="en-US" sz="2000" dirty="0"/>
              <a:t>After representing these data values then encoding them into signals, these signals are to be recreated in the other side of the demodulation, then after that decoding them to the original data again.</a:t>
            </a:r>
          </a:p>
          <a:p>
            <a:r>
              <a:rPr lang="en-US" sz="2000" dirty="0"/>
              <a:t>Here we consider polar non-return to zero baseband transmission,  in this type of transmission, after encoding data, hence we have zeroes and ones, then ones usually represented by positive values, and zeroes are represented usually by negative values, so unlike the return to zero, signals here stay at the same signal, and don’t return to zero at the half of the period of transmission that bit, also this scheme needs synchronization, because NRZ is not a self-clocking signal.</a:t>
            </a:r>
          </a:p>
        </p:txBody>
      </p:sp>
    </p:spTree>
    <p:extLst>
      <p:ext uri="{BB962C8B-B14F-4D97-AF65-F5344CB8AC3E}">
        <p14:creationId xmlns:p14="http://schemas.microsoft.com/office/powerpoint/2010/main" val="1028197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0D6FD26B-BFA5-43D8-9E22-DCCD67E8970A}"/>
              </a:ext>
            </a:extLst>
          </p:cNvPr>
          <p:cNvSpPr txBox="1">
            <a:spLocks/>
          </p:cNvSpPr>
          <p:nvPr/>
        </p:nvSpPr>
        <p:spPr>
          <a:xfrm>
            <a:off x="-81886" y="777921"/>
            <a:ext cx="3302758" cy="1378427"/>
          </a:xfrm>
          <a:prstGeom prst="rect">
            <a:avLst/>
          </a:prstGeom>
        </p:spPr>
        <p:txBody>
          <a:bodyPr>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dirty="0">
                <a:solidFill>
                  <a:schemeClr val="bg1">
                    <a:lumMod val="50000"/>
                  </a:schemeClr>
                </a:solidFill>
              </a:rPr>
              <a:t>👨🏻‍🏫</a:t>
            </a:r>
            <a:r>
              <a:rPr lang="en-US" sz="3200" b="1" dirty="0">
                <a:solidFill>
                  <a:schemeClr val="bg1">
                    <a:lumMod val="50000"/>
                  </a:schemeClr>
                </a:solidFill>
              </a:rPr>
              <a:t>Polar NRZ-L</a:t>
            </a:r>
          </a:p>
        </p:txBody>
      </p:sp>
      <p:sp>
        <p:nvSpPr>
          <p:cNvPr id="12" name="TextBox 11">
            <a:extLst>
              <a:ext uri="{FF2B5EF4-FFF2-40B4-BE49-F238E27FC236}">
                <a16:creationId xmlns:a16="http://schemas.microsoft.com/office/drawing/2014/main" id="{6CFFBDA1-042F-4872-81D4-0EA1EB8CD503}"/>
              </a:ext>
            </a:extLst>
          </p:cNvPr>
          <p:cNvSpPr txBox="1"/>
          <p:nvPr/>
        </p:nvSpPr>
        <p:spPr>
          <a:xfrm>
            <a:off x="614149" y="1555845"/>
            <a:ext cx="9212239" cy="1200329"/>
          </a:xfrm>
          <a:prstGeom prst="rect">
            <a:avLst/>
          </a:prstGeom>
          <a:noFill/>
        </p:spPr>
        <p:txBody>
          <a:bodyPr wrap="square" rtlCol="0">
            <a:spAutoFit/>
          </a:bodyPr>
          <a:lstStyle/>
          <a:p>
            <a:r>
              <a:rPr lang="en-US"/>
              <a:t>In this transmission the binary data may be presented by high voltage signals for the ones and negative voltages for the zeroes, or the opposite, for example the following figure shows how to represent the data 10110101, here we consider positive voltages for zeroes and negative voltages for ones.</a:t>
            </a:r>
          </a:p>
        </p:txBody>
      </p:sp>
      <p:pic>
        <p:nvPicPr>
          <p:cNvPr id="13" name="Picture 12">
            <a:extLst>
              <a:ext uri="{FF2B5EF4-FFF2-40B4-BE49-F238E27FC236}">
                <a16:creationId xmlns:a16="http://schemas.microsoft.com/office/drawing/2014/main" id="{409F57EE-563F-4CF3-BA4A-B5B7F16E334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1941" y="3306203"/>
            <a:ext cx="4708477" cy="2630573"/>
          </a:xfrm>
          <a:prstGeom prst="rect">
            <a:avLst/>
          </a:prstGeom>
          <a:noFill/>
        </p:spPr>
      </p:pic>
    </p:spTree>
    <p:extLst>
      <p:ext uri="{BB962C8B-B14F-4D97-AF65-F5344CB8AC3E}">
        <p14:creationId xmlns:p14="http://schemas.microsoft.com/office/powerpoint/2010/main" val="3912145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44A1CBC7-0C05-4B65-99E7-98281E44F9EC}"/>
              </a:ext>
            </a:extLst>
          </p:cNvPr>
          <p:cNvSpPr txBox="1">
            <a:spLocks/>
          </p:cNvSpPr>
          <p:nvPr/>
        </p:nvSpPr>
        <p:spPr>
          <a:xfrm>
            <a:off x="-81886" y="777921"/>
            <a:ext cx="3302758" cy="1378427"/>
          </a:xfrm>
          <a:prstGeom prst="rect">
            <a:avLst/>
          </a:prstGeom>
        </p:spPr>
        <p:txBody>
          <a:bodyPr>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dirty="0">
                <a:solidFill>
                  <a:schemeClr val="bg1">
                    <a:lumMod val="50000"/>
                  </a:schemeClr>
                </a:solidFill>
              </a:rPr>
              <a:t>👨🏻‍🏫</a:t>
            </a:r>
            <a:r>
              <a:rPr lang="en-US" sz="3200" b="1" dirty="0">
                <a:solidFill>
                  <a:schemeClr val="bg1">
                    <a:lumMod val="50000"/>
                  </a:schemeClr>
                </a:solidFill>
              </a:rPr>
              <a:t>Polar NRZ-I</a:t>
            </a:r>
          </a:p>
        </p:txBody>
      </p:sp>
      <p:sp>
        <p:nvSpPr>
          <p:cNvPr id="5" name="TextBox 4">
            <a:extLst>
              <a:ext uri="{FF2B5EF4-FFF2-40B4-BE49-F238E27FC236}">
                <a16:creationId xmlns:a16="http://schemas.microsoft.com/office/drawing/2014/main" id="{434B5B71-FBCF-4D22-9D09-00EDE7900FF3}"/>
              </a:ext>
            </a:extLst>
          </p:cNvPr>
          <p:cNvSpPr txBox="1"/>
          <p:nvPr/>
        </p:nvSpPr>
        <p:spPr>
          <a:xfrm>
            <a:off x="818865" y="1695732"/>
            <a:ext cx="9512490" cy="1200329"/>
          </a:xfrm>
          <a:prstGeom prst="rect">
            <a:avLst/>
          </a:prstGeom>
          <a:noFill/>
        </p:spPr>
        <p:txBody>
          <a:bodyPr wrap="square" rtlCol="0">
            <a:spAutoFit/>
          </a:bodyPr>
          <a:lstStyle/>
          <a:p>
            <a:r>
              <a:rPr lang="en-US"/>
              <a:t>In this type of transmission, the ones are representing the change or the transmission, and the zeroes representing no transmission, or in other words, when we transmit zeroes we don’t change the signal, and when we transit ones we change the signal from high to low or from low to high, as in the following example, assuming positive logic.</a:t>
            </a:r>
          </a:p>
        </p:txBody>
      </p:sp>
      <p:pic>
        <p:nvPicPr>
          <p:cNvPr id="6" name="Picture 5">
            <a:extLst>
              <a:ext uri="{FF2B5EF4-FFF2-40B4-BE49-F238E27FC236}">
                <a16:creationId xmlns:a16="http://schemas.microsoft.com/office/drawing/2014/main" id="{66AE2D2B-1776-419A-BDCD-620429A4032F}"/>
              </a:ext>
            </a:extLst>
          </p:cNvPr>
          <p:cNvPicPr/>
          <p:nvPr/>
        </p:nvPicPr>
        <p:blipFill>
          <a:blip r:embed="rId2"/>
          <a:stretch>
            <a:fillRect/>
          </a:stretch>
        </p:blipFill>
        <p:spPr>
          <a:xfrm>
            <a:off x="2509954" y="3343628"/>
            <a:ext cx="6347441" cy="2736451"/>
          </a:xfrm>
          <a:prstGeom prst="rect">
            <a:avLst/>
          </a:prstGeom>
        </p:spPr>
      </p:pic>
    </p:spTree>
    <p:extLst>
      <p:ext uri="{BB962C8B-B14F-4D97-AF65-F5344CB8AC3E}">
        <p14:creationId xmlns:p14="http://schemas.microsoft.com/office/powerpoint/2010/main" val="1255671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25A0572C-D433-48F2-B82E-D96B2234E87F}"/>
              </a:ext>
            </a:extLst>
          </p:cNvPr>
          <p:cNvSpPr txBox="1">
            <a:spLocks/>
          </p:cNvSpPr>
          <p:nvPr/>
        </p:nvSpPr>
        <p:spPr>
          <a:xfrm>
            <a:off x="-81887" y="777921"/>
            <a:ext cx="7219665" cy="1378427"/>
          </a:xfrm>
          <a:prstGeom prst="rect">
            <a:avLst/>
          </a:prstGeom>
        </p:spPr>
        <p:txBody>
          <a:bodyPr>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dirty="0">
                <a:solidFill>
                  <a:schemeClr val="bg1">
                    <a:lumMod val="50000"/>
                  </a:schemeClr>
                </a:solidFill>
              </a:rPr>
              <a:t>👨🏻‍🏫</a:t>
            </a:r>
            <a:r>
              <a:rPr lang="en-US" sz="3200" b="1" dirty="0">
                <a:solidFill>
                  <a:schemeClr val="bg1">
                    <a:lumMod val="50000"/>
                  </a:schemeClr>
                </a:solidFill>
              </a:rPr>
              <a:t>Additive White Gaussian Noise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1AD7228-A0BB-4665-9C21-1F4AD9249426}"/>
                  </a:ext>
                </a:extLst>
              </p:cNvPr>
              <p:cNvSpPr txBox="1"/>
              <p:nvPr/>
            </p:nvSpPr>
            <p:spPr>
              <a:xfrm>
                <a:off x="682388" y="1405720"/>
                <a:ext cx="10563367" cy="2933239"/>
              </a:xfrm>
              <a:prstGeom prst="rect">
                <a:avLst/>
              </a:prstGeom>
              <a:noFill/>
            </p:spPr>
            <p:txBody>
              <a:bodyPr wrap="square" rtlCol="0">
                <a:spAutoFit/>
              </a:bodyPr>
              <a:lstStyle/>
              <a:p>
                <a:r>
                  <a:rPr lang="en-US" dirty="0"/>
                  <a:t>When transmitting signals in channel, we encounter some interference this can be from other signals, and there is usually some noise that also interfere the signal from other sources which known as Additive White Gaussian Noise AWGN, which comes from natural noise sources such as the thermal vibrations of atoms in a conductor, shot noise, black-body radiation.</a:t>
                </a:r>
              </a:p>
              <a:p>
                <a:r>
                  <a:rPr lang="en-US" dirty="0"/>
                  <a:t>The summation of many random processes will tend to have distribution called Gaussian or Normal Distribution, so the noise N which we have in this project will act as a probability distribution function for error.</a:t>
                </a:r>
              </a:p>
              <a:p>
                <a:r>
                  <a:rPr lang="en-US" dirty="0"/>
                  <a:t>The receiver on the other hand has to decide if the signal is the same as the transmitted one, such that the probability or error is minimized, the receiver which satisfies this condition is knows as the optimum receiver.</a:t>
                </a:r>
              </a:p>
              <a:p>
                <a:r>
                  <a:rPr lang="en-US" dirty="0"/>
                  <a:t>Let’s consider a digital binary communication system, where bits 1 and 0 are represented by the signals S1(t) and -S(t), for this case E1 = E2 = E = </a:t>
                </a:r>
                <a14:m>
                  <m:oMath xmlns:m="http://schemas.openxmlformats.org/officeDocument/2006/math">
                    <m:nary>
                      <m:naryPr>
                        <m:limLoc m:val="subSup"/>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𝜏</m:t>
                        </m:r>
                      </m:sup>
                      <m:e>
                        <m:r>
                          <a:rPr lang="en-US" i="1">
                            <a:latin typeface="Cambria Math" panose="02040503050406030204" pitchFamily="18" charset="0"/>
                          </a:rPr>
                          <m:t>𝑆</m:t>
                        </m:r>
                        <m:r>
                          <a:rPr lang="en-US" i="1">
                            <a:latin typeface="Cambria Math" panose="02040503050406030204" pitchFamily="18" charset="0"/>
                          </a:rPr>
                          <m:t>1(</m:t>
                        </m:r>
                        <m:r>
                          <a:rPr lang="en-US" i="1">
                            <a:latin typeface="Cambria Math" panose="02040503050406030204" pitchFamily="18" charset="0"/>
                          </a:rPr>
                          <m:t>𝑡</m:t>
                        </m:r>
                        <m:r>
                          <a:rPr lang="en-US" i="1">
                            <a:latin typeface="Cambria Math" panose="02040503050406030204" pitchFamily="18" charset="0"/>
                          </a:rPr>
                          <m:t>)^2</m:t>
                        </m:r>
                        <m:r>
                          <a:rPr lang="en-US" i="1">
                            <a:latin typeface="Cambria Math" panose="02040503050406030204" pitchFamily="18" charset="0"/>
                          </a:rPr>
                          <m:t>𝑑𝑡</m:t>
                        </m:r>
                      </m:e>
                    </m:nary>
                  </m:oMath>
                </a14:m>
                <a:endParaRPr lang="en-US" dirty="0"/>
              </a:p>
            </p:txBody>
          </p:sp>
        </mc:Choice>
        <mc:Fallback xmlns="">
          <p:sp>
            <p:nvSpPr>
              <p:cNvPr id="7" name="TextBox 6">
                <a:extLst>
                  <a:ext uri="{FF2B5EF4-FFF2-40B4-BE49-F238E27FC236}">
                    <a16:creationId xmlns:a16="http://schemas.microsoft.com/office/drawing/2014/main" id="{E1AD7228-A0BB-4665-9C21-1F4AD9249426}"/>
                  </a:ext>
                </a:extLst>
              </p:cNvPr>
              <p:cNvSpPr txBox="1">
                <a:spLocks noRot="1" noChangeAspect="1" noMove="1" noResize="1" noEditPoints="1" noAdjustHandles="1" noChangeArrowheads="1" noChangeShapeType="1" noTextEdit="1"/>
              </p:cNvSpPr>
              <p:nvPr/>
            </p:nvSpPr>
            <p:spPr>
              <a:xfrm>
                <a:off x="682388" y="1405720"/>
                <a:ext cx="10563367" cy="2933239"/>
              </a:xfrm>
              <a:prstGeom prst="rect">
                <a:avLst/>
              </a:prstGeom>
              <a:blipFill>
                <a:blip r:embed="rId2"/>
                <a:stretch>
                  <a:fillRect l="-519" t="-1247" r="-866" b="-26403"/>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1BBCCF7F-B813-4C6B-BFD5-A02B271CE5CF}"/>
              </a:ext>
            </a:extLst>
          </p:cNvPr>
          <p:cNvPicPr/>
          <p:nvPr/>
        </p:nvPicPr>
        <p:blipFill>
          <a:blip r:embed="rId3"/>
          <a:stretch>
            <a:fillRect/>
          </a:stretch>
        </p:blipFill>
        <p:spPr>
          <a:xfrm>
            <a:off x="1257229" y="4664757"/>
            <a:ext cx="3082759" cy="1312962"/>
          </a:xfrm>
          <a:prstGeom prst="rect">
            <a:avLst/>
          </a:prstGeom>
        </p:spPr>
      </p:pic>
      <p:pic>
        <p:nvPicPr>
          <p:cNvPr id="9" name="Picture 8">
            <a:extLst>
              <a:ext uri="{FF2B5EF4-FFF2-40B4-BE49-F238E27FC236}">
                <a16:creationId xmlns:a16="http://schemas.microsoft.com/office/drawing/2014/main" id="{DCEBC06D-E392-4F51-B0C4-C90BC4BBBCAA}"/>
              </a:ext>
            </a:extLst>
          </p:cNvPr>
          <p:cNvPicPr/>
          <p:nvPr/>
        </p:nvPicPr>
        <p:blipFill>
          <a:blip r:embed="rId4"/>
          <a:stretch>
            <a:fillRect/>
          </a:stretch>
        </p:blipFill>
        <p:spPr>
          <a:xfrm>
            <a:off x="8373328" y="5111920"/>
            <a:ext cx="1504950" cy="680720"/>
          </a:xfrm>
          <a:prstGeom prst="rect">
            <a:avLst/>
          </a:prstGeom>
        </p:spPr>
      </p:pic>
      <p:pic>
        <p:nvPicPr>
          <p:cNvPr id="10" name="Picture 9">
            <a:extLst>
              <a:ext uri="{FF2B5EF4-FFF2-40B4-BE49-F238E27FC236}">
                <a16:creationId xmlns:a16="http://schemas.microsoft.com/office/drawing/2014/main" id="{D8080111-A869-4BBF-8081-2A950A9CD486}"/>
              </a:ext>
            </a:extLst>
          </p:cNvPr>
          <p:cNvPicPr/>
          <p:nvPr/>
        </p:nvPicPr>
        <p:blipFill>
          <a:blip r:embed="rId5"/>
          <a:stretch>
            <a:fillRect/>
          </a:stretch>
        </p:blipFill>
        <p:spPr>
          <a:xfrm>
            <a:off x="4970613" y="4621065"/>
            <a:ext cx="2481065" cy="1643257"/>
          </a:xfrm>
          <a:prstGeom prst="rect">
            <a:avLst/>
          </a:prstGeom>
        </p:spPr>
      </p:pic>
    </p:spTree>
    <p:extLst>
      <p:ext uri="{BB962C8B-B14F-4D97-AF65-F5344CB8AC3E}">
        <p14:creationId xmlns:p14="http://schemas.microsoft.com/office/powerpoint/2010/main" val="810065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93B70-55B2-CBD7-A4D5-F279326C818F}"/>
              </a:ext>
            </a:extLst>
          </p:cNvPr>
          <p:cNvSpPr>
            <a:spLocks noGrp="1"/>
          </p:cNvSpPr>
          <p:nvPr>
            <p:ph type="title"/>
          </p:nvPr>
        </p:nvSpPr>
        <p:spPr>
          <a:xfrm>
            <a:off x="838200" y="365125"/>
            <a:ext cx="10515600" cy="5671881"/>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a:bodyPr>
          <a:lstStyle/>
          <a:p>
            <a:br>
              <a:rPr lang="en-US" sz="1800" b="0" i="0" u="none" strike="noStrike" baseline="0" dirty="0">
                <a:solidFill>
                  <a:schemeClr val="bg1">
                    <a:lumMod val="50000"/>
                  </a:schemeClr>
                </a:solidFill>
                <a:latin typeface="Times New Roman" panose="02020603050405020304" pitchFamily="18" charset="0"/>
              </a:rPr>
            </a:br>
            <a:r>
              <a:rPr lang="en-US" sz="4000" b="1" i="0" u="none" strike="noStrike" baseline="0" dirty="0">
                <a:solidFill>
                  <a:schemeClr val="tx1"/>
                </a:solidFill>
                <a:latin typeface="Times New Roman" panose="02020603050405020304" pitchFamily="18" charset="0"/>
              </a:rPr>
              <a:t>1. Build your complete system using Simulink, subject to the specifications given in table 1. </a:t>
            </a:r>
            <a:br>
              <a:rPr lang="en-US" sz="2000" b="1" i="0" u="none" strike="noStrike" baseline="0" dirty="0">
                <a:solidFill>
                  <a:schemeClr val="bg1">
                    <a:lumMod val="50000"/>
                  </a:schemeClr>
                </a:solidFill>
                <a:latin typeface="Times New Roman" panose="02020603050405020304" pitchFamily="18" charset="0"/>
              </a:rPr>
            </a:br>
            <a:endParaRPr lang="en-US" b="1" dirty="0">
              <a:solidFill>
                <a:schemeClr val="bg1">
                  <a:lumMod val="50000"/>
                </a:schemeClr>
              </a:solidFill>
            </a:endParaRPr>
          </a:p>
        </p:txBody>
      </p:sp>
    </p:spTree>
    <p:extLst>
      <p:ext uri="{BB962C8B-B14F-4D97-AF65-F5344CB8AC3E}">
        <p14:creationId xmlns:p14="http://schemas.microsoft.com/office/powerpoint/2010/main" val="4251398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631E4-5E18-6FA4-E208-8A3CF3E3641E}"/>
              </a:ext>
            </a:extLst>
          </p:cNvPr>
          <p:cNvSpPr>
            <a:spLocks noGrp="1"/>
          </p:cNvSpPr>
          <p:nvPr>
            <p:ph type="title"/>
          </p:nvPr>
        </p:nvSpPr>
        <p:spPr/>
        <p:txBody>
          <a:bodyPr/>
          <a:lstStyle/>
          <a:p>
            <a:r>
              <a:rPr lang="en-US" dirty="0"/>
              <a:t>Block diagram of the system</a:t>
            </a:r>
          </a:p>
        </p:txBody>
      </p:sp>
      <p:pic>
        <p:nvPicPr>
          <p:cNvPr id="4" name="Content Placeholder 3">
            <a:extLst>
              <a:ext uri="{FF2B5EF4-FFF2-40B4-BE49-F238E27FC236}">
                <a16:creationId xmlns:a16="http://schemas.microsoft.com/office/drawing/2014/main" id="{04D3278B-DD07-0E29-BC72-AF89EB25FB19}"/>
              </a:ext>
            </a:extLst>
          </p:cNvPr>
          <p:cNvPicPr>
            <a:picLocks noGrp="1" noChangeAspect="1"/>
          </p:cNvPicPr>
          <p:nvPr>
            <p:ph idx="1"/>
          </p:nvPr>
        </p:nvPicPr>
        <p:blipFill>
          <a:blip r:embed="rId2"/>
          <a:stretch>
            <a:fillRect/>
          </a:stretch>
        </p:blipFill>
        <p:spPr>
          <a:xfrm>
            <a:off x="1948372" y="2366963"/>
            <a:ext cx="8295256" cy="3424237"/>
          </a:xfrm>
          <a:prstGeom prst="rect">
            <a:avLst/>
          </a:prstGeom>
        </p:spPr>
      </p:pic>
    </p:spTree>
    <p:extLst>
      <p:ext uri="{BB962C8B-B14F-4D97-AF65-F5344CB8AC3E}">
        <p14:creationId xmlns:p14="http://schemas.microsoft.com/office/powerpoint/2010/main" val="3678567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429D3-7E2D-0D19-4BBA-D0BBD26AB7C1}"/>
              </a:ext>
            </a:extLst>
          </p:cNvPr>
          <p:cNvSpPr>
            <a:spLocks noGrp="1"/>
          </p:cNvSpPr>
          <p:nvPr>
            <p:ph type="title"/>
          </p:nvPr>
        </p:nvSpPr>
        <p:spPr>
          <a:xfrm>
            <a:off x="936523" y="518652"/>
            <a:ext cx="10515600" cy="5820696"/>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Autofit/>
          </a:bodyPr>
          <a:lstStyle/>
          <a:p>
            <a:br>
              <a:rPr lang="en-US" sz="4000" b="1" i="0" u="none" strike="noStrike" baseline="0" dirty="0">
                <a:solidFill>
                  <a:srgbClr val="000000"/>
                </a:solidFill>
                <a:latin typeface="Times New Roman" panose="02020603050405020304" pitchFamily="18" charset="0"/>
              </a:rPr>
            </a:br>
            <a:r>
              <a:rPr lang="en-US" sz="4000" b="1" i="0" u="none" strike="noStrike" baseline="0" dirty="0">
                <a:latin typeface="Times New Roman" panose="02020603050405020304" pitchFamily="18" charset="0"/>
              </a:rPr>
              <a:t>2. </a:t>
            </a:r>
            <a:r>
              <a:rPr lang="en-US" sz="4000" i="0" u="none" strike="noStrike" baseline="0" dirty="0">
                <a:latin typeface="Times New Roman" panose="02020603050405020304" pitchFamily="18" charset="0"/>
              </a:rPr>
              <a:t>Set</a:t>
            </a:r>
            <a:r>
              <a:rPr lang="en-US" sz="4000" b="1" i="0" u="none" strike="noStrike" baseline="0" dirty="0">
                <a:latin typeface="Times New Roman" panose="02020603050405020304" pitchFamily="18" charset="0"/>
              </a:rPr>
              <a:t> M = 2, </a:t>
            </a:r>
            <a:r>
              <a:rPr lang="en-US" sz="4000" i="0" u="none" strike="noStrike" baseline="0" dirty="0">
                <a:latin typeface="Times New Roman" panose="02020603050405020304" pitchFamily="18" charset="0"/>
              </a:rPr>
              <a:t>the simulation time to </a:t>
            </a:r>
            <a:r>
              <a:rPr lang="en-US" sz="4000" b="1" i="0" u="none" strike="noStrike" baseline="0" dirty="0">
                <a:latin typeface="Times New Roman" panose="02020603050405020304" pitchFamily="18" charset="0"/>
              </a:rPr>
              <a:t>1 sec </a:t>
            </a:r>
            <a:r>
              <a:rPr lang="en-US" sz="4000" i="0" u="none" strike="noStrike" baseline="0" dirty="0">
                <a:latin typeface="Times New Roman" panose="02020603050405020304" pitchFamily="18" charset="0"/>
              </a:rPr>
              <a:t>and </a:t>
            </a:r>
            <a:r>
              <a:rPr lang="en-US" sz="4000" b="1" i="0" u="none" strike="noStrike" baseline="0" dirty="0">
                <a:latin typeface="Times New Roman" panose="02020603050405020304" pitchFamily="18" charset="0"/>
              </a:rPr>
              <a:t>Es/No = - 5 </a:t>
            </a:r>
            <a:r>
              <a:rPr lang="en-US" sz="4000" b="1" i="0" u="none" strike="noStrike" baseline="0" dirty="0" err="1">
                <a:latin typeface="Times New Roman" panose="02020603050405020304" pitchFamily="18" charset="0"/>
              </a:rPr>
              <a:t>dB.</a:t>
            </a:r>
            <a:r>
              <a:rPr lang="en-US" sz="4000" b="1" i="0" u="none" strike="noStrike" baseline="0" dirty="0">
                <a:latin typeface="Times New Roman" panose="02020603050405020304" pitchFamily="18" charset="0"/>
              </a:rPr>
              <a:t> </a:t>
            </a:r>
            <a:r>
              <a:rPr lang="en-US" sz="4000" i="0" u="none" strike="noStrike" baseline="0" dirty="0">
                <a:latin typeface="Times New Roman" panose="02020603050405020304" pitchFamily="18" charset="0"/>
              </a:rPr>
              <a:t>Run the program and </a:t>
            </a:r>
            <a:r>
              <a:rPr lang="en-US" sz="4000" b="1" i="0" u="none" strike="noStrike" baseline="0" dirty="0">
                <a:latin typeface="Times New Roman" panose="02020603050405020304" pitchFamily="18" charset="0"/>
              </a:rPr>
              <a:t>compare the input data sequence to the output data sequence.</a:t>
            </a:r>
            <a:br>
              <a:rPr lang="en-US" sz="4000" b="1" i="0" u="none" strike="noStrike" baseline="0" dirty="0">
                <a:solidFill>
                  <a:srgbClr val="323232"/>
                </a:solidFill>
                <a:latin typeface="Times New Roman" panose="02020603050405020304" pitchFamily="18" charset="0"/>
              </a:rPr>
            </a:br>
            <a:endParaRPr lang="en-US" sz="4000" b="1" dirty="0"/>
          </a:p>
        </p:txBody>
      </p:sp>
    </p:spTree>
    <p:extLst>
      <p:ext uri="{BB962C8B-B14F-4D97-AF65-F5344CB8AC3E}">
        <p14:creationId xmlns:p14="http://schemas.microsoft.com/office/powerpoint/2010/main" val="3747448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EFDC9-A910-31FF-15F4-BCD154760033}"/>
              </a:ext>
            </a:extLst>
          </p:cNvPr>
          <p:cNvSpPr>
            <a:spLocks noGrp="1"/>
          </p:cNvSpPr>
          <p:nvPr>
            <p:ph type="title"/>
          </p:nvPr>
        </p:nvSpPr>
        <p:spPr/>
        <p:txBody>
          <a:bodyPr/>
          <a:lstStyle/>
          <a:p>
            <a:pPr algn="ctr"/>
            <a:r>
              <a:rPr lang="en-US" dirty="0"/>
              <a:t>Input vs output</a:t>
            </a:r>
          </a:p>
        </p:txBody>
      </p:sp>
      <p:pic>
        <p:nvPicPr>
          <p:cNvPr id="4" name="Content Placeholder 3">
            <a:extLst>
              <a:ext uri="{FF2B5EF4-FFF2-40B4-BE49-F238E27FC236}">
                <a16:creationId xmlns:a16="http://schemas.microsoft.com/office/drawing/2014/main" id="{594D37FC-4466-9B27-FC85-AA8E3CB21C3F}"/>
              </a:ext>
            </a:extLst>
          </p:cNvPr>
          <p:cNvPicPr>
            <a:picLocks noGrp="1" noChangeAspect="1"/>
          </p:cNvPicPr>
          <p:nvPr>
            <p:ph idx="1"/>
          </p:nvPr>
        </p:nvPicPr>
        <p:blipFill>
          <a:blip r:embed="rId2"/>
          <a:stretch>
            <a:fillRect/>
          </a:stretch>
        </p:blipFill>
        <p:spPr>
          <a:xfrm>
            <a:off x="2371430" y="2101492"/>
            <a:ext cx="7449140" cy="3424237"/>
          </a:xfrm>
          <a:prstGeom prst="rect">
            <a:avLst/>
          </a:prstGeom>
        </p:spPr>
      </p:pic>
    </p:spTree>
    <p:extLst>
      <p:ext uri="{BB962C8B-B14F-4D97-AF65-F5344CB8AC3E}">
        <p14:creationId xmlns:p14="http://schemas.microsoft.com/office/powerpoint/2010/main" val="145945769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56</TotalTime>
  <Words>712</Words>
  <Application>Microsoft Office PowerPoint</Application>
  <PresentationFormat>Widescreen</PresentationFormat>
  <Paragraphs>28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Cambria Math</vt:lpstr>
      <vt:lpstr>Times New Roman</vt:lpstr>
      <vt:lpstr>Tw Cen MT</vt:lpstr>
      <vt:lpstr>Droplet</vt:lpstr>
      <vt:lpstr>PowerPoint Presentation</vt:lpstr>
      <vt:lpstr>PowerPoint Presentation</vt:lpstr>
      <vt:lpstr>PowerPoint Presentation</vt:lpstr>
      <vt:lpstr>PowerPoint Presentation</vt:lpstr>
      <vt:lpstr>PowerPoint Presentation</vt:lpstr>
      <vt:lpstr> 1. Build your complete system using Simulink, subject to the specifications given in table 1.  </vt:lpstr>
      <vt:lpstr>Block diagram of the system</vt:lpstr>
      <vt:lpstr> 2. Set M = 2, the simulation time to 1 sec and Es/No = - 5 dB. Run the program and compare the input data sequence to the output data sequence. </vt:lpstr>
      <vt:lpstr>Input vs output</vt:lpstr>
      <vt:lpstr> 3. What is the 90% and 95% power bandwidth of the baseband signal in Hz? </vt:lpstr>
      <vt:lpstr> 4. Set the simulation time to 1000 sec and Es/No = 0 DB. Run the program and obtain the probability of error. Compare this value with the theoretical result. </vt:lpstr>
      <vt:lpstr>Experimental probability of error:</vt:lpstr>
      <vt:lpstr> 5. Compare the input and output power spectral densities and explain the reason for the similarity or/ differences when Es/No = 0 dB </vt:lpstr>
      <vt:lpstr>6. Plot Es/No corresponding to BER from  -10dB to 7dB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1. Build your complete system using Simulink, subject to the specifications given in table 1.  </dc:title>
  <dc:creator>mahmoud nobani</dc:creator>
  <cp:lastModifiedBy>mahmoud nobani</cp:lastModifiedBy>
  <cp:revision>7</cp:revision>
  <dcterms:created xsi:type="dcterms:W3CDTF">2022-06-12T17:00:50Z</dcterms:created>
  <dcterms:modified xsi:type="dcterms:W3CDTF">2022-06-13T13:35:52Z</dcterms:modified>
</cp:coreProperties>
</file>