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4630400" cy="8229600"/>
  <p:notesSz cx="8229600" cy="14630400"/>
  <p:embeddedFontLst>
    <p:embeddedFont>
      <p:font typeface="DM Sans Medium" pitchFamily="34" charset="0"/>
      <p:bold r:id="rId15"/>
    </p:embeddedFont>
    <p:embeddedFont>
      <p:font typeface="DM Sans Medium" pitchFamily="34" charset="-122"/>
      <p:bold r:id="rId16"/>
    </p:embeddedFont>
    <p:embeddedFont>
      <p:font typeface="DM Sans Medium" pitchFamily="34" charset="-120"/>
      <p:bold r:id="rId17"/>
    </p:embeddedFont>
    <p:embeddedFont>
      <p:font typeface="Inter" panose="02000503000000020004" pitchFamily="34" charset="0"/>
      <p:bold r:id="rId18"/>
    </p:embeddedFont>
    <p:embeddedFont>
      <p:font typeface="Inter" panose="02000503000000020004" pitchFamily="34" charset="-122"/>
      <p:bold r:id="rId19"/>
    </p:embeddedFont>
    <p:embeddedFont>
      <p:font typeface="Inter" panose="02000503000000020004" pitchFamily="34" charset="-120"/>
      <p:bold r:id="rId20"/>
    </p:embeddedFont>
    <p:embeddedFont>
      <p:font typeface="Calibri" panose="020F0502020204030204" charset="0"/>
      <p:regular r:id="rId21"/>
      <p:bold r:id="rId22"/>
      <p:italic r:id="rId23"/>
      <p:boldItalic r:id="rId24"/>
    </p:embeddedFont>
  </p:embeddedFont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font" Target="fonts/font10.fntdata"/><Relationship Id="rId23" Type="http://schemas.openxmlformats.org/officeDocument/2006/relationships/font" Target="fonts/font9.fntdata"/><Relationship Id="rId22" Type="http://schemas.openxmlformats.org/officeDocument/2006/relationships/font" Target="fonts/font8.fntdata"/><Relationship Id="rId21" Type="http://schemas.openxmlformats.org/officeDocument/2006/relationships/font" Target="fonts/font7.fntdata"/><Relationship Id="rId20" Type="http://schemas.openxmlformats.org/officeDocument/2006/relationships/font" Target="fonts/font6.fntdata"/><Relationship Id="rId2" Type="http://schemas.openxmlformats.org/officeDocument/2006/relationships/theme" Target="theme/theme1.xml"/><Relationship Id="rId19" Type="http://schemas.openxmlformats.org/officeDocument/2006/relationships/font" Target="fonts/font5.fntdata"/><Relationship Id="rId18" Type="http://schemas.openxmlformats.org/officeDocument/2006/relationships/font" Target="fonts/font4.fntdata"/><Relationship Id="rId17" Type="http://schemas.openxmlformats.org/officeDocument/2006/relationships/font" Target="fonts/font3.fntdata"/><Relationship Id="rId16" Type="http://schemas.openxmlformats.org/officeDocument/2006/relationships/font" Target="fonts/font2.fntdata"/><Relationship Id="rId15" Type="http://schemas.openxmlformats.org/officeDocument/2006/relationships/font" Target="fonts/font1.fntdata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E2DB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8F5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E2DB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8F5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E2DB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8F5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E2DB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8F5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E2DB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8F5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E2DB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8F5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E2DB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8F5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E2DB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8F5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8F5">
              <a:alpha val="85000"/>
            </a:srgbClr>
          </a:solidFill>
        </p:spPr>
      </p:sp>
      <p:sp>
        <p:nvSpPr>
          <p:cNvPr id="4" name="Text 1"/>
          <p:cNvSpPr/>
          <p:nvPr/>
        </p:nvSpPr>
        <p:spPr>
          <a:xfrm>
            <a:off x="864037" y="1615202"/>
            <a:ext cx="12902327" cy="154305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6050"/>
              </a:lnSpc>
              <a:buNone/>
            </a:pPr>
            <a:r>
              <a:rPr lang="en-US" sz="48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Test Summary Report – OrangeHRM (Manual Testing Phase)</a:t>
            </a:r>
            <a:endParaRPr lang="en-US" sz="4850" dirty="0"/>
          </a:p>
        </p:txBody>
      </p:sp>
      <p:sp>
        <p:nvSpPr>
          <p:cNvPr id="5" name="Text 2"/>
          <p:cNvSpPr/>
          <p:nvPr/>
        </p:nvSpPr>
        <p:spPr>
          <a:xfrm>
            <a:off x="864037" y="3528536"/>
            <a:ext cx="12902327" cy="39504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161613"/>
                </a:solidFill>
                <a:latin typeface="Inter" panose="02000503000000020004" pitchFamily="34" charset="0"/>
                <a:ea typeface="Inter" panose="02000503000000020004" pitchFamily="34" charset="-122"/>
                <a:cs typeface="Inter" panose="02000503000000020004" pitchFamily="34" charset="-120"/>
              </a:rPr>
              <a:t>Project Name: OrangeHRM</a:t>
            </a:r>
            <a:endParaRPr lang="en-US" sz="1900" dirty="0"/>
          </a:p>
        </p:txBody>
      </p:sp>
      <p:sp>
        <p:nvSpPr>
          <p:cNvPr id="6" name="Text 3"/>
          <p:cNvSpPr/>
          <p:nvPr/>
        </p:nvSpPr>
        <p:spPr>
          <a:xfrm>
            <a:off x="864037" y="4201239"/>
            <a:ext cx="12902327" cy="39504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161613"/>
                </a:solidFill>
                <a:latin typeface="Inter" panose="02000503000000020004" pitchFamily="34" charset="0"/>
                <a:ea typeface="Inter" panose="02000503000000020004" pitchFamily="34" charset="-122"/>
                <a:cs typeface="Inter" panose="02000503000000020004" pitchFamily="34" charset="-120"/>
              </a:rPr>
              <a:t>Testing Type: Manual Testing</a:t>
            </a:r>
            <a:endParaRPr lang="en-US" sz="1900" dirty="0"/>
          </a:p>
        </p:txBody>
      </p:sp>
      <p:sp>
        <p:nvSpPr>
          <p:cNvPr id="7" name="Text 4"/>
          <p:cNvSpPr/>
          <p:nvPr/>
        </p:nvSpPr>
        <p:spPr>
          <a:xfrm>
            <a:off x="864037" y="4873943"/>
            <a:ext cx="12902327" cy="39504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161613"/>
                </a:solidFill>
                <a:latin typeface="Inter" panose="02000503000000020004" pitchFamily="34" charset="0"/>
                <a:ea typeface="Inter" panose="02000503000000020004" pitchFamily="34" charset="-122"/>
                <a:cs typeface="Inter" panose="02000503000000020004" pitchFamily="34" charset="-120"/>
              </a:rPr>
              <a:t>Test Phase: Phase 1 – Manual Execution</a:t>
            </a:r>
            <a:endParaRPr lang="en-US" sz="1900" dirty="0"/>
          </a:p>
        </p:txBody>
      </p:sp>
      <p:sp>
        <p:nvSpPr>
          <p:cNvPr id="8" name="Text 5"/>
          <p:cNvSpPr/>
          <p:nvPr/>
        </p:nvSpPr>
        <p:spPr>
          <a:xfrm>
            <a:off x="864037" y="5546646"/>
            <a:ext cx="12902327" cy="39504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161613"/>
                </a:solidFill>
                <a:latin typeface="Inter" panose="02000503000000020004" pitchFamily="34" charset="0"/>
                <a:ea typeface="Inter" panose="02000503000000020004" pitchFamily="34" charset="-122"/>
                <a:cs typeface="Inter" panose="02000503000000020004" pitchFamily="34" charset="-120"/>
              </a:rPr>
              <a:t>Test Period: [</a:t>
            </a:r>
            <a:r>
              <a:rPr lang="en-US" sz="1900" b="1" dirty="0">
                <a:solidFill>
                  <a:srgbClr val="161613"/>
                </a:solidFill>
                <a:latin typeface="Inter" panose="02000503000000020004" pitchFamily="34" charset="0"/>
                <a:ea typeface="Inter" panose="02000503000000020004" pitchFamily="34" charset="-122"/>
                <a:cs typeface="Inter" panose="02000503000000020004" pitchFamily="34" charset="-120"/>
              </a:rPr>
              <a:t>12 April 2025</a:t>
            </a:r>
            <a:r>
              <a:rPr lang="en-US" sz="1900" dirty="0">
                <a:solidFill>
                  <a:srgbClr val="161613"/>
                </a:solidFill>
                <a:latin typeface="Inter" panose="02000503000000020004" pitchFamily="34" charset="0"/>
                <a:ea typeface="Inter" panose="02000503000000020004" pitchFamily="34" charset="-122"/>
                <a:cs typeface="Inter" panose="02000503000000020004" pitchFamily="34" charset="-120"/>
              </a:rPr>
              <a:t>]</a:t>
            </a:r>
            <a:endParaRPr lang="en-US" sz="1900" dirty="0"/>
          </a:p>
        </p:txBody>
      </p:sp>
      <p:sp>
        <p:nvSpPr>
          <p:cNvPr id="9" name="Text 6"/>
          <p:cNvSpPr/>
          <p:nvPr/>
        </p:nvSpPr>
        <p:spPr>
          <a:xfrm>
            <a:off x="864037" y="6219349"/>
            <a:ext cx="12902327" cy="39504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161613"/>
                </a:solidFill>
                <a:latin typeface="Inter" panose="02000503000000020004" pitchFamily="34" charset="0"/>
                <a:ea typeface="Inter" panose="02000503000000020004" pitchFamily="34" charset="-122"/>
                <a:cs typeface="Inter" panose="02000503000000020004" pitchFamily="34" charset="-120"/>
              </a:rPr>
              <a:t>Tester Name: []</a:t>
            </a:r>
            <a:endParaRPr lang="en-US" sz="19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796528"/>
            <a:ext cx="7469029" cy="77152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6050"/>
              </a:lnSpc>
              <a:buNone/>
            </a:pPr>
            <a:r>
              <a:rPr lang="en-US" sz="48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Manual Execution Metrics</a:t>
            </a:r>
            <a:endParaRPr lang="en-US" sz="4850" dirty="0"/>
          </a:p>
        </p:txBody>
      </p:sp>
      <p:sp>
        <p:nvSpPr>
          <p:cNvPr id="3" name="Shape 1"/>
          <p:cNvSpPr/>
          <p:nvPr/>
        </p:nvSpPr>
        <p:spPr>
          <a:xfrm>
            <a:off x="864037" y="2061805"/>
            <a:ext cx="12902327" cy="5371148"/>
          </a:xfrm>
          <a:prstGeom prst="roundRect">
            <a:avLst>
              <a:gd name="adj" fmla="val 689"/>
            </a:avLst>
          </a:prstGeom>
          <a:noFill/>
          <a:ln w="1524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879277" y="2077045"/>
            <a:ext cx="12871847" cy="706517"/>
          </a:xfrm>
          <a:prstGeom prst="rect">
            <a:avLst/>
          </a:prstGeom>
          <a:solidFill>
            <a:srgbClr val="FFFFFF">
              <a:alpha val="4000"/>
            </a:srgbClr>
          </a:solidFill>
        </p:spPr>
      </p:sp>
      <p:sp>
        <p:nvSpPr>
          <p:cNvPr id="5" name="Text 3"/>
          <p:cNvSpPr/>
          <p:nvPr/>
        </p:nvSpPr>
        <p:spPr>
          <a:xfrm>
            <a:off x="1126093" y="2232779"/>
            <a:ext cx="5938480" cy="39504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161613"/>
                </a:solidFill>
                <a:latin typeface="Inter" panose="02000503000000020004" pitchFamily="34" charset="0"/>
                <a:ea typeface="Inter" panose="02000503000000020004" pitchFamily="34" charset="-122"/>
                <a:cs typeface="Inter" panose="02000503000000020004" pitchFamily="34" charset="-120"/>
              </a:rPr>
              <a:t>Total Planned Test Cases</a:t>
            </a:r>
            <a:endParaRPr lang="en-US" sz="1900" dirty="0"/>
          </a:p>
        </p:txBody>
      </p:sp>
      <p:sp>
        <p:nvSpPr>
          <p:cNvPr id="6" name="Text 4"/>
          <p:cNvSpPr/>
          <p:nvPr/>
        </p:nvSpPr>
        <p:spPr>
          <a:xfrm>
            <a:off x="7565827" y="2232779"/>
            <a:ext cx="5938480" cy="39504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161613"/>
                </a:solidFill>
                <a:latin typeface="Inter" panose="02000503000000020004" pitchFamily="34" charset="0"/>
                <a:ea typeface="Inter" panose="02000503000000020004" pitchFamily="34" charset="-122"/>
                <a:cs typeface="Inter" panose="02000503000000020004" pitchFamily="34" charset="-120"/>
              </a:rPr>
              <a:t>21</a:t>
            </a:r>
            <a:endParaRPr lang="en-US" sz="1900" dirty="0"/>
          </a:p>
        </p:txBody>
      </p:sp>
      <p:sp>
        <p:nvSpPr>
          <p:cNvPr id="7" name="Shape 5"/>
          <p:cNvSpPr/>
          <p:nvPr/>
        </p:nvSpPr>
        <p:spPr>
          <a:xfrm>
            <a:off x="879277" y="2783562"/>
            <a:ext cx="12871847" cy="706517"/>
          </a:xfrm>
          <a:prstGeom prst="rect">
            <a:avLst/>
          </a:prstGeom>
          <a:solidFill>
            <a:srgbClr val="000000">
              <a:alpha val="4000"/>
            </a:srgbClr>
          </a:solidFill>
        </p:spPr>
      </p:sp>
      <p:sp>
        <p:nvSpPr>
          <p:cNvPr id="8" name="Text 6"/>
          <p:cNvSpPr/>
          <p:nvPr/>
        </p:nvSpPr>
        <p:spPr>
          <a:xfrm>
            <a:off x="1126093" y="2939296"/>
            <a:ext cx="5938480" cy="39504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161613"/>
                </a:solidFill>
                <a:latin typeface="Inter" panose="02000503000000020004" pitchFamily="34" charset="0"/>
                <a:ea typeface="Inter" panose="02000503000000020004" pitchFamily="34" charset="-122"/>
                <a:cs typeface="Inter" panose="02000503000000020004" pitchFamily="34" charset="-120"/>
              </a:rPr>
              <a:t>Total Executed Test Cases</a:t>
            </a:r>
            <a:endParaRPr lang="en-US" sz="1900" dirty="0"/>
          </a:p>
        </p:txBody>
      </p:sp>
      <p:sp>
        <p:nvSpPr>
          <p:cNvPr id="9" name="Text 7"/>
          <p:cNvSpPr/>
          <p:nvPr/>
        </p:nvSpPr>
        <p:spPr>
          <a:xfrm>
            <a:off x="7565827" y="2939296"/>
            <a:ext cx="5938480" cy="39504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161613"/>
                </a:solidFill>
                <a:latin typeface="Inter" panose="02000503000000020004" pitchFamily="34" charset="0"/>
                <a:ea typeface="Inter" panose="02000503000000020004" pitchFamily="34" charset="-122"/>
                <a:cs typeface="Inter" panose="02000503000000020004" pitchFamily="34" charset="-120"/>
              </a:rPr>
              <a:t>21</a:t>
            </a:r>
            <a:endParaRPr lang="en-US" sz="1900" dirty="0"/>
          </a:p>
        </p:txBody>
      </p:sp>
      <p:sp>
        <p:nvSpPr>
          <p:cNvPr id="10" name="Shape 8"/>
          <p:cNvSpPr/>
          <p:nvPr/>
        </p:nvSpPr>
        <p:spPr>
          <a:xfrm>
            <a:off x="879277" y="3490079"/>
            <a:ext cx="12871847" cy="706517"/>
          </a:xfrm>
          <a:prstGeom prst="rect">
            <a:avLst/>
          </a:prstGeom>
          <a:solidFill>
            <a:srgbClr val="FFFFFF">
              <a:alpha val="4000"/>
            </a:srgbClr>
          </a:solidFill>
        </p:spPr>
      </p:sp>
      <p:sp>
        <p:nvSpPr>
          <p:cNvPr id="11" name="Text 9"/>
          <p:cNvSpPr/>
          <p:nvPr/>
        </p:nvSpPr>
        <p:spPr>
          <a:xfrm>
            <a:off x="1126093" y="3645813"/>
            <a:ext cx="5938480" cy="39504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161613"/>
                </a:solidFill>
                <a:latin typeface="Inter" panose="02000503000000020004" pitchFamily="34" charset="0"/>
                <a:ea typeface="Inter" panose="02000503000000020004" pitchFamily="34" charset="-122"/>
                <a:cs typeface="Inter" panose="02000503000000020004" pitchFamily="34" charset="-120"/>
              </a:rPr>
              <a:t>Test Case Coverage %</a:t>
            </a:r>
            <a:endParaRPr lang="en-US" sz="1900" dirty="0"/>
          </a:p>
        </p:txBody>
      </p:sp>
      <p:sp>
        <p:nvSpPr>
          <p:cNvPr id="12" name="Text 10"/>
          <p:cNvSpPr/>
          <p:nvPr/>
        </p:nvSpPr>
        <p:spPr>
          <a:xfrm>
            <a:off x="7565827" y="3645813"/>
            <a:ext cx="5938480" cy="39504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161613"/>
                </a:solidFill>
                <a:latin typeface="Inter" panose="02000503000000020004" pitchFamily="34" charset="0"/>
                <a:ea typeface="Inter" panose="02000503000000020004" pitchFamily="34" charset="-122"/>
                <a:cs typeface="Inter" panose="02000503000000020004" pitchFamily="34" charset="-120"/>
              </a:rPr>
              <a:t>100%</a:t>
            </a:r>
            <a:endParaRPr lang="en-US" sz="1900" dirty="0"/>
          </a:p>
        </p:txBody>
      </p:sp>
      <p:sp>
        <p:nvSpPr>
          <p:cNvPr id="13" name="Shape 11"/>
          <p:cNvSpPr/>
          <p:nvPr/>
        </p:nvSpPr>
        <p:spPr>
          <a:xfrm>
            <a:off x="879277" y="4196596"/>
            <a:ext cx="12871847" cy="706517"/>
          </a:xfrm>
          <a:prstGeom prst="rect">
            <a:avLst/>
          </a:prstGeom>
          <a:solidFill>
            <a:srgbClr val="000000">
              <a:alpha val="4000"/>
            </a:srgbClr>
          </a:solidFill>
        </p:spPr>
      </p:sp>
      <p:sp>
        <p:nvSpPr>
          <p:cNvPr id="14" name="Text 12"/>
          <p:cNvSpPr/>
          <p:nvPr/>
        </p:nvSpPr>
        <p:spPr>
          <a:xfrm>
            <a:off x="1126093" y="4352330"/>
            <a:ext cx="5938480" cy="39504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161613"/>
                </a:solidFill>
                <a:latin typeface="Inter" panose="02000503000000020004" pitchFamily="34" charset="0"/>
                <a:ea typeface="Inter" panose="02000503000000020004" pitchFamily="34" charset="-122"/>
                <a:cs typeface="Inter" panose="02000503000000020004" pitchFamily="34" charset="-120"/>
              </a:rPr>
              <a:t>Total Passed Test Cases</a:t>
            </a:r>
            <a:endParaRPr lang="en-US" sz="1900" dirty="0"/>
          </a:p>
        </p:txBody>
      </p:sp>
      <p:sp>
        <p:nvSpPr>
          <p:cNvPr id="15" name="Text 13"/>
          <p:cNvSpPr/>
          <p:nvPr/>
        </p:nvSpPr>
        <p:spPr>
          <a:xfrm>
            <a:off x="7565827" y="4352330"/>
            <a:ext cx="5938480" cy="39504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161613"/>
                </a:solidFill>
                <a:latin typeface="Inter" panose="02000503000000020004" pitchFamily="34" charset="0"/>
                <a:ea typeface="Inter" panose="02000503000000020004" pitchFamily="34" charset="-122"/>
                <a:cs typeface="Inter" panose="02000503000000020004" pitchFamily="34" charset="-120"/>
              </a:rPr>
              <a:t>17</a:t>
            </a:r>
            <a:endParaRPr lang="en-US" sz="1900" dirty="0"/>
          </a:p>
        </p:txBody>
      </p:sp>
      <p:sp>
        <p:nvSpPr>
          <p:cNvPr id="16" name="Shape 14"/>
          <p:cNvSpPr/>
          <p:nvPr/>
        </p:nvSpPr>
        <p:spPr>
          <a:xfrm>
            <a:off x="879277" y="4903113"/>
            <a:ext cx="12871847" cy="706517"/>
          </a:xfrm>
          <a:prstGeom prst="rect">
            <a:avLst/>
          </a:prstGeom>
          <a:solidFill>
            <a:srgbClr val="FFFFFF">
              <a:alpha val="4000"/>
            </a:srgbClr>
          </a:solidFill>
        </p:spPr>
      </p:sp>
      <p:sp>
        <p:nvSpPr>
          <p:cNvPr id="17" name="Text 15"/>
          <p:cNvSpPr/>
          <p:nvPr/>
        </p:nvSpPr>
        <p:spPr>
          <a:xfrm>
            <a:off x="1126093" y="5058847"/>
            <a:ext cx="5938480" cy="39504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161613"/>
                </a:solidFill>
                <a:latin typeface="Inter" panose="02000503000000020004" pitchFamily="34" charset="0"/>
                <a:ea typeface="Inter" panose="02000503000000020004" pitchFamily="34" charset="-122"/>
                <a:cs typeface="Inter" panose="02000503000000020004" pitchFamily="34" charset="-120"/>
              </a:rPr>
              <a:t>Total Failed Test Cases</a:t>
            </a:r>
            <a:endParaRPr lang="en-US" sz="1900" dirty="0"/>
          </a:p>
        </p:txBody>
      </p:sp>
      <p:sp>
        <p:nvSpPr>
          <p:cNvPr id="18" name="Text 16"/>
          <p:cNvSpPr/>
          <p:nvPr/>
        </p:nvSpPr>
        <p:spPr>
          <a:xfrm>
            <a:off x="7565827" y="5058847"/>
            <a:ext cx="5938480" cy="39504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161613"/>
                </a:solidFill>
                <a:latin typeface="Inter" panose="02000503000000020004" pitchFamily="34" charset="0"/>
                <a:ea typeface="Inter" panose="02000503000000020004" pitchFamily="34" charset="-122"/>
                <a:cs typeface="Inter" panose="02000503000000020004" pitchFamily="34" charset="-120"/>
              </a:rPr>
              <a:t>4</a:t>
            </a:r>
            <a:endParaRPr lang="en-US" sz="1900" dirty="0"/>
          </a:p>
        </p:txBody>
      </p:sp>
      <p:sp>
        <p:nvSpPr>
          <p:cNvPr id="19" name="Shape 17"/>
          <p:cNvSpPr/>
          <p:nvPr/>
        </p:nvSpPr>
        <p:spPr>
          <a:xfrm>
            <a:off x="879277" y="5609630"/>
            <a:ext cx="12871847" cy="706517"/>
          </a:xfrm>
          <a:prstGeom prst="rect">
            <a:avLst/>
          </a:prstGeom>
          <a:solidFill>
            <a:srgbClr val="000000">
              <a:alpha val="4000"/>
            </a:srgbClr>
          </a:solidFill>
        </p:spPr>
      </p:sp>
      <p:sp>
        <p:nvSpPr>
          <p:cNvPr id="20" name="Text 18"/>
          <p:cNvSpPr/>
          <p:nvPr/>
        </p:nvSpPr>
        <p:spPr>
          <a:xfrm>
            <a:off x="1126093" y="5765363"/>
            <a:ext cx="5938480" cy="39504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161613"/>
                </a:solidFill>
                <a:latin typeface="Inter" panose="02000503000000020004" pitchFamily="34" charset="0"/>
                <a:ea typeface="Inter" panose="02000503000000020004" pitchFamily="34" charset="-122"/>
                <a:cs typeface="Inter" panose="02000503000000020004" pitchFamily="34" charset="-120"/>
              </a:rPr>
              <a:t>Total Reported Bugs</a:t>
            </a:r>
            <a:endParaRPr lang="en-US" sz="1900" dirty="0"/>
          </a:p>
        </p:txBody>
      </p:sp>
      <p:sp>
        <p:nvSpPr>
          <p:cNvPr id="21" name="Text 19"/>
          <p:cNvSpPr/>
          <p:nvPr/>
        </p:nvSpPr>
        <p:spPr>
          <a:xfrm>
            <a:off x="7565827" y="5765363"/>
            <a:ext cx="5938480" cy="39504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161613"/>
                </a:solidFill>
                <a:latin typeface="Inter" panose="02000503000000020004" pitchFamily="34" charset="0"/>
                <a:ea typeface="Inter" panose="02000503000000020004" pitchFamily="34" charset="-122"/>
                <a:cs typeface="Inter" panose="02000503000000020004" pitchFamily="34" charset="-120"/>
              </a:rPr>
              <a:t>4</a:t>
            </a:r>
            <a:endParaRPr lang="en-US" sz="1900" dirty="0"/>
          </a:p>
        </p:txBody>
      </p:sp>
      <p:sp>
        <p:nvSpPr>
          <p:cNvPr id="22" name="Shape 20"/>
          <p:cNvSpPr/>
          <p:nvPr/>
        </p:nvSpPr>
        <p:spPr>
          <a:xfrm>
            <a:off x="879277" y="6316147"/>
            <a:ext cx="12871847" cy="1101566"/>
          </a:xfrm>
          <a:prstGeom prst="rect">
            <a:avLst/>
          </a:prstGeom>
          <a:solidFill>
            <a:srgbClr val="FFFFFF">
              <a:alpha val="4000"/>
            </a:srgbClr>
          </a:solidFill>
        </p:spPr>
      </p:sp>
      <p:sp>
        <p:nvSpPr>
          <p:cNvPr id="23" name="Text 21"/>
          <p:cNvSpPr/>
          <p:nvPr/>
        </p:nvSpPr>
        <p:spPr>
          <a:xfrm>
            <a:off x="1126093" y="6471880"/>
            <a:ext cx="5938480" cy="39504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161613"/>
                </a:solidFill>
                <a:latin typeface="Inter" panose="02000503000000020004" pitchFamily="34" charset="0"/>
                <a:ea typeface="Inter" panose="02000503000000020004" pitchFamily="34" charset="-122"/>
                <a:cs typeface="Inter" panose="02000503000000020004" pitchFamily="34" charset="-120"/>
              </a:rPr>
              <a:t>Remarks</a:t>
            </a:r>
            <a:endParaRPr lang="en-US" sz="1900" dirty="0"/>
          </a:p>
        </p:txBody>
      </p:sp>
      <p:sp>
        <p:nvSpPr>
          <p:cNvPr id="24" name="Text 22"/>
          <p:cNvSpPr/>
          <p:nvPr/>
        </p:nvSpPr>
        <p:spPr>
          <a:xfrm>
            <a:off x="7565827" y="6471880"/>
            <a:ext cx="5938480" cy="79009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161613"/>
                </a:solidFill>
                <a:latin typeface="Inter" panose="02000503000000020004" pitchFamily="34" charset="0"/>
                <a:ea typeface="Inter" panose="02000503000000020004" pitchFamily="34" charset="-122"/>
                <a:cs typeface="Inter" panose="02000503000000020004" pitchFamily="34" charset="-120"/>
              </a:rPr>
              <a:t>Issues found in leave request approvals and payroll modules.</a:t>
            </a:r>
            <a:endParaRPr lang="en-US" sz="1900" dirty="0"/>
          </a:p>
        </p:txBody>
      </p:sp>
      <p:sp>
        <p:nvSpPr>
          <p:cNvPr id="25" name="Text Box 24"/>
          <p:cNvSpPr txBox="1"/>
          <p:nvPr/>
        </p:nvSpPr>
        <p:spPr>
          <a:xfrm>
            <a:off x="14093825" y="7929880"/>
            <a:ext cx="4876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1066205"/>
            <a:ext cx="6172200" cy="77152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6050"/>
              </a:lnSpc>
              <a:buNone/>
            </a:pPr>
            <a:r>
              <a:rPr lang="en-US" sz="48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Bug Summary</a:t>
            </a:r>
            <a:endParaRPr lang="en-US" sz="4850" dirty="0"/>
          </a:p>
        </p:txBody>
      </p:sp>
      <p:sp>
        <p:nvSpPr>
          <p:cNvPr id="3" name="Shape 1"/>
          <p:cNvSpPr/>
          <p:nvPr/>
        </p:nvSpPr>
        <p:spPr>
          <a:xfrm>
            <a:off x="864037" y="2331482"/>
            <a:ext cx="12902327" cy="4831794"/>
          </a:xfrm>
          <a:prstGeom prst="roundRect">
            <a:avLst>
              <a:gd name="adj" fmla="val 766"/>
            </a:avLst>
          </a:prstGeom>
          <a:noFill/>
          <a:ln w="1524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879277" y="2346722"/>
            <a:ext cx="12870537" cy="706517"/>
          </a:xfrm>
          <a:prstGeom prst="rect">
            <a:avLst/>
          </a:prstGeom>
          <a:solidFill>
            <a:srgbClr val="FFFFFF">
              <a:alpha val="4000"/>
            </a:srgbClr>
          </a:solidFill>
        </p:spPr>
      </p:sp>
      <p:sp>
        <p:nvSpPr>
          <p:cNvPr id="5" name="Text 3"/>
          <p:cNvSpPr/>
          <p:nvPr/>
        </p:nvSpPr>
        <p:spPr>
          <a:xfrm>
            <a:off x="1127522" y="2502456"/>
            <a:ext cx="3792260" cy="39504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161613"/>
                </a:solidFill>
                <a:latin typeface="Inter" panose="02000503000000020004" pitchFamily="34" charset="0"/>
                <a:ea typeface="Inter" panose="02000503000000020004" pitchFamily="34" charset="-122"/>
                <a:cs typeface="Inter" panose="02000503000000020004" pitchFamily="34" charset="-120"/>
              </a:rPr>
              <a:t>Severity</a:t>
            </a:r>
            <a:endParaRPr lang="en-US" sz="1900" dirty="0"/>
          </a:p>
        </p:txBody>
      </p:sp>
      <p:sp>
        <p:nvSpPr>
          <p:cNvPr id="6" name="Text 4"/>
          <p:cNvSpPr/>
          <p:nvPr/>
        </p:nvSpPr>
        <p:spPr>
          <a:xfrm>
            <a:off x="5421035" y="2502456"/>
            <a:ext cx="3788450" cy="39504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161613"/>
                </a:solidFill>
                <a:latin typeface="Inter" panose="02000503000000020004" pitchFamily="34" charset="0"/>
                <a:ea typeface="Inter" panose="02000503000000020004" pitchFamily="34" charset="-122"/>
                <a:cs typeface="Inter" panose="02000503000000020004" pitchFamily="34" charset="-120"/>
              </a:rPr>
              <a:t>Count</a:t>
            </a:r>
            <a:endParaRPr lang="en-US" sz="1900" dirty="0"/>
          </a:p>
        </p:txBody>
      </p:sp>
      <p:sp>
        <p:nvSpPr>
          <p:cNvPr id="7" name="Text 5"/>
          <p:cNvSpPr/>
          <p:nvPr/>
        </p:nvSpPr>
        <p:spPr>
          <a:xfrm>
            <a:off x="9710738" y="2502456"/>
            <a:ext cx="3792260" cy="39504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161613"/>
                </a:solidFill>
                <a:latin typeface="Inter" panose="02000503000000020004" pitchFamily="34" charset="0"/>
                <a:ea typeface="Inter" panose="02000503000000020004" pitchFamily="34" charset="-122"/>
                <a:cs typeface="Inter" panose="02000503000000020004" pitchFamily="34" charset="-120"/>
              </a:rPr>
              <a:t>Description</a:t>
            </a:r>
            <a:endParaRPr lang="en-US" sz="1900" dirty="0"/>
          </a:p>
        </p:txBody>
      </p:sp>
      <p:sp>
        <p:nvSpPr>
          <p:cNvPr id="8" name="Shape 6"/>
          <p:cNvSpPr/>
          <p:nvPr/>
        </p:nvSpPr>
        <p:spPr>
          <a:xfrm>
            <a:off x="879277" y="3053239"/>
            <a:ext cx="12870537" cy="1496616"/>
          </a:xfrm>
          <a:prstGeom prst="rect">
            <a:avLst/>
          </a:prstGeom>
          <a:solidFill>
            <a:srgbClr val="000000">
              <a:alpha val="4000"/>
            </a:srgbClr>
          </a:solidFill>
        </p:spPr>
      </p:sp>
      <p:sp>
        <p:nvSpPr>
          <p:cNvPr id="9" name="Text 7"/>
          <p:cNvSpPr/>
          <p:nvPr/>
        </p:nvSpPr>
        <p:spPr>
          <a:xfrm>
            <a:off x="1127522" y="3208973"/>
            <a:ext cx="3792260" cy="39504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161613"/>
                </a:solidFill>
                <a:latin typeface="Inter" panose="02000503000000020004" pitchFamily="34" charset="0"/>
                <a:ea typeface="Inter" panose="02000503000000020004" pitchFamily="34" charset="-122"/>
                <a:cs typeface="Inter" panose="02000503000000020004" pitchFamily="34" charset="-120"/>
              </a:rPr>
              <a:t>High</a:t>
            </a:r>
            <a:endParaRPr lang="en-US" sz="1900" dirty="0"/>
          </a:p>
        </p:txBody>
      </p:sp>
      <p:sp>
        <p:nvSpPr>
          <p:cNvPr id="10" name="Text 8"/>
          <p:cNvSpPr/>
          <p:nvPr/>
        </p:nvSpPr>
        <p:spPr>
          <a:xfrm>
            <a:off x="5421035" y="3208973"/>
            <a:ext cx="3788450" cy="39504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161613"/>
                </a:solidFill>
                <a:latin typeface="Inter" panose="02000503000000020004" pitchFamily="34" charset="0"/>
                <a:ea typeface="Inter" panose="02000503000000020004" pitchFamily="34" charset="-122"/>
                <a:cs typeface="Inter" panose="02000503000000020004" pitchFamily="34" charset="-120"/>
              </a:rPr>
              <a:t>1</a:t>
            </a:r>
            <a:endParaRPr lang="en-US" sz="1900" dirty="0"/>
          </a:p>
        </p:txBody>
      </p:sp>
      <p:sp>
        <p:nvSpPr>
          <p:cNvPr id="11" name="Text 9"/>
          <p:cNvSpPr/>
          <p:nvPr/>
        </p:nvSpPr>
        <p:spPr>
          <a:xfrm>
            <a:off x="9710738" y="3208973"/>
            <a:ext cx="3792260" cy="118514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161613"/>
                </a:solidFill>
                <a:latin typeface="Inter" panose="02000503000000020004" pitchFamily="34" charset="0"/>
                <a:ea typeface="Inter" panose="02000503000000020004" pitchFamily="34" charset="-122"/>
                <a:cs typeface="Inter" panose="02000503000000020004" pitchFamily="34" charset="-120"/>
              </a:rPr>
              <a:t>Critical issue in leave approval process affecting daily operations.</a:t>
            </a:r>
            <a:endParaRPr lang="en-US" sz="1900" dirty="0"/>
          </a:p>
        </p:txBody>
      </p:sp>
      <p:sp>
        <p:nvSpPr>
          <p:cNvPr id="12" name="Shape 10"/>
          <p:cNvSpPr/>
          <p:nvPr/>
        </p:nvSpPr>
        <p:spPr>
          <a:xfrm>
            <a:off x="879277" y="4549854"/>
            <a:ext cx="12870537" cy="1496616"/>
          </a:xfrm>
          <a:prstGeom prst="rect">
            <a:avLst/>
          </a:prstGeom>
          <a:solidFill>
            <a:srgbClr val="FFFFFF">
              <a:alpha val="4000"/>
            </a:srgbClr>
          </a:solidFill>
        </p:spPr>
      </p:sp>
      <p:sp>
        <p:nvSpPr>
          <p:cNvPr id="13" name="Text 11"/>
          <p:cNvSpPr/>
          <p:nvPr/>
        </p:nvSpPr>
        <p:spPr>
          <a:xfrm>
            <a:off x="1127522" y="4705588"/>
            <a:ext cx="3792260" cy="39504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161613"/>
                </a:solidFill>
                <a:latin typeface="Inter" panose="02000503000000020004" pitchFamily="34" charset="0"/>
                <a:ea typeface="Inter" panose="02000503000000020004" pitchFamily="34" charset="-122"/>
                <a:cs typeface="Inter" panose="02000503000000020004" pitchFamily="34" charset="-120"/>
              </a:rPr>
              <a:t>Medium</a:t>
            </a:r>
            <a:endParaRPr lang="en-US" sz="1900" dirty="0"/>
          </a:p>
        </p:txBody>
      </p:sp>
      <p:sp>
        <p:nvSpPr>
          <p:cNvPr id="14" name="Text 12"/>
          <p:cNvSpPr/>
          <p:nvPr/>
        </p:nvSpPr>
        <p:spPr>
          <a:xfrm>
            <a:off x="5421035" y="4705588"/>
            <a:ext cx="3788450" cy="39504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161613"/>
                </a:solidFill>
                <a:latin typeface="Inter" panose="02000503000000020004" pitchFamily="34" charset="0"/>
                <a:ea typeface="Inter" panose="02000503000000020004" pitchFamily="34" charset="-122"/>
                <a:cs typeface="Inter" panose="02000503000000020004" pitchFamily="34" charset="-120"/>
              </a:rPr>
              <a:t>2</a:t>
            </a:r>
            <a:endParaRPr lang="en-US" sz="1900" dirty="0"/>
          </a:p>
        </p:txBody>
      </p:sp>
      <p:sp>
        <p:nvSpPr>
          <p:cNvPr id="15" name="Text 13"/>
          <p:cNvSpPr/>
          <p:nvPr/>
        </p:nvSpPr>
        <p:spPr>
          <a:xfrm>
            <a:off x="9710738" y="4705588"/>
            <a:ext cx="3792260" cy="118514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161613"/>
                </a:solidFill>
                <a:latin typeface="Inter" panose="02000503000000020004" pitchFamily="34" charset="0"/>
                <a:ea typeface="Inter" panose="02000503000000020004" pitchFamily="34" charset="-122"/>
                <a:cs typeface="Inter" panose="02000503000000020004" pitchFamily="34" charset="-120"/>
              </a:rPr>
              <a:t>Issues in payroll and performance review management.</a:t>
            </a:r>
            <a:endParaRPr lang="en-US" sz="1900" dirty="0"/>
          </a:p>
        </p:txBody>
      </p:sp>
      <p:sp>
        <p:nvSpPr>
          <p:cNvPr id="16" name="Shape 14"/>
          <p:cNvSpPr/>
          <p:nvPr/>
        </p:nvSpPr>
        <p:spPr>
          <a:xfrm>
            <a:off x="879277" y="6046470"/>
            <a:ext cx="12870537" cy="1101566"/>
          </a:xfrm>
          <a:prstGeom prst="rect">
            <a:avLst/>
          </a:prstGeom>
          <a:solidFill>
            <a:srgbClr val="000000">
              <a:alpha val="4000"/>
            </a:srgbClr>
          </a:solidFill>
        </p:spPr>
      </p:sp>
      <p:sp>
        <p:nvSpPr>
          <p:cNvPr id="17" name="Text 15"/>
          <p:cNvSpPr/>
          <p:nvPr/>
        </p:nvSpPr>
        <p:spPr>
          <a:xfrm>
            <a:off x="1127522" y="6202204"/>
            <a:ext cx="3792260" cy="39504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161613"/>
                </a:solidFill>
                <a:latin typeface="Inter" panose="02000503000000020004" pitchFamily="34" charset="0"/>
                <a:ea typeface="Inter" panose="02000503000000020004" pitchFamily="34" charset="-122"/>
                <a:cs typeface="Inter" panose="02000503000000020004" pitchFamily="34" charset="-120"/>
              </a:rPr>
              <a:t>Low</a:t>
            </a:r>
            <a:endParaRPr lang="en-US" sz="1900" dirty="0"/>
          </a:p>
        </p:txBody>
      </p:sp>
      <p:sp>
        <p:nvSpPr>
          <p:cNvPr id="18" name="Text 16"/>
          <p:cNvSpPr/>
          <p:nvPr/>
        </p:nvSpPr>
        <p:spPr>
          <a:xfrm>
            <a:off x="5421035" y="6202204"/>
            <a:ext cx="3788450" cy="39504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161613"/>
                </a:solidFill>
                <a:latin typeface="Inter" panose="02000503000000020004" pitchFamily="34" charset="0"/>
                <a:ea typeface="Inter" panose="02000503000000020004" pitchFamily="34" charset="-122"/>
                <a:cs typeface="Inter" panose="02000503000000020004" pitchFamily="34" charset="-120"/>
              </a:rPr>
              <a:t>1</a:t>
            </a:r>
            <a:endParaRPr lang="en-US" sz="1900" dirty="0"/>
          </a:p>
        </p:txBody>
      </p:sp>
      <p:sp>
        <p:nvSpPr>
          <p:cNvPr id="19" name="Text 17"/>
          <p:cNvSpPr/>
          <p:nvPr/>
        </p:nvSpPr>
        <p:spPr>
          <a:xfrm>
            <a:off x="9710738" y="6202204"/>
            <a:ext cx="3792260" cy="79009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161613"/>
                </a:solidFill>
                <a:latin typeface="Inter" panose="02000503000000020004" pitchFamily="34" charset="0"/>
                <a:ea typeface="Inter" panose="02000503000000020004" pitchFamily="34" charset="-122"/>
                <a:cs typeface="Inter" panose="02000503000000020004" pitchFamily="34" charset="-120"/>
              </a:rPr>
              <a:t>Minor display issue in employee records view.</a:t>
            </a:r>
            <a:endParaRPr lang="en-US" sz="19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72095" y="446008"/>
            <a:ext cx="5542836" cy="50684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3950"/>
              </a:lnSpc>
              <a:buNone/>
            </a:pPr>
            <a:r>
              <a:rPr lang="en-US" sz="31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Test Case Status Distribution</a:t>
            </a:r>
            <a:endParaRPr lang="en-US" sz="31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2095" y="1277183"/>
            <a:ext cx="13486209" cy="7359610"/>
          </a:xfrm>
          <a:prstGeom prst="rect">
            <a:avLst/>
          </a:prstGeom>
        </p:spPr>
      </p:pic>
      <p:sp>
        <p:nvSpPr>
          <p:cNvPr id="4" name="Shape 1"/>
          <p:cNvSpPr/>
          <p:nvPr/>
        </p:nvSpPr>
        <p:spPr>
          <a:xfrm>
            <a:off x="6456521" y="8667274"/>
            <a:ext cx="162163" cy="162163"/>
          </a:xfrm>
          <a:prstGeom prst="roundRect">
            <a:avLst>
              <a:gd name="adj" fmla="val 11278"/>
            </a:avLst>
          </a:prstGeom>
          <a:solidFill>
            <a:srgbClr val="232329"/>
          </a:solidFill>
        </p:spPr>
      </p:sp>
      <p:sp>
        <p:nvSpPr>
          <p:cNvPr id="5" name="Text 2"/>
          <p:cNvSpPr/>
          <p:nvPr/>
        </p:nvSpPr>
        <p:spPr>
          <a:xfrm>
            <a:off x="6679644" y="8667274"/>
            <a:ext cx="559356" cy="16216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1250"/>
              </a:lnSpc>
              <a:buNone/>
            </a:pPr>
            <a:r>
              <a:rPr lang="en-US" sz="1250" dirty="0">
                <a:solidFill>
                  <a:srgbClr val="161613"/>
                </a:solidFill>
                <a:latin typeface="Inter" panose="02000503000000020004" pitchFamily="34" charset="0"/>
                <a:ea typeface="Inter" panose="02000503000000020004" pitchFamily="34" charset="-122"/>
                <a:cs typeface="Inter" panose="02000503000000020004" pitchFamily="34" charset="-120"/>
              </a:rPr>
              <a:t>Passed</a:t>
            </a:r>
            <a:endParaRPr lang="en-US" sz="1250" dirty="0"/>
          </a:p>
        </p:txBody>
      </p:sp>
      <p:sp>
        <p:nvSpPr>
          <p:cNvPr id="6" name="Shape 3"/>
          <p:cNvSpPr/>
          <p:nvPr/>
        </p:nvSpPr>
        <p:spPr>
          <a:xfrm>
            <a:off x="7391400" y="8667274"/>
            <a:ext cx="162163" cy="162163"/>
          </a:xfrm>
          <a:prstGeom prst="roundRect">
            <a:avLst>
              <a:gd name="adj" fmla="val 11278"/>
            </a:avLst>
          </a:prstGeom>
          <a:solidFill>
            <a:srgbClr val="77778B"/>
          </a:solidFill>
        </p:spPr>
      </p:sp>
      <p:sp>
        <p:nvSpPr>
          <p:cNvPr id="7" name="Text 4"/>
          <p:cNvSpPr/>
          <p:nvPr/>
        </p:nvSpPr>
        <p:spPr>
          <a:xfrm>
            <a:off x="7614523" y="8667274"/>
            <a:ext cx="454938" cy="16216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1250"/>
              </a:lnSpc>
              <a:buNone/>
            </a:pPr>
            <a:r>
              <a:rPr lang="en-US" sz="1250" dirty="0">
                <a:solidFill>
                  <a:srgbClr val="161613"/>
                </a:solidFill>
                <a:latin typeface="Inter" panose="02000503000000020004" pitchFamily="34" charset="0"/>
                <a:ea typeface="Inter" panose="02000503000000020004" pitchFamily="34" charset="-122"/>
                <a:cs typeface="Inter" panose="02000503000000020004" pitchFamily="34" charset="-120"/>
              </a:rPr>
              <a:t>Failed</a:t>
            </a:r>
            <a:endParaRPr lang="en-US" sz="1250" dirty="0"/>
          </a:p>
        </p:txBody>
      </p:sp>
      <p:sp>
        <p:nvSpPr>
          <p:cNvPr id="8" name="Text 5"/>
          <p:cNvSpPr/>
          <p:nvPr/>
        </p:nvSpPr>
        <p:spPr>
          <a:xfrm>
            <a:off x="572095" y="9011841"/>
            <a:ext cx="13486209" cy="518874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161613"/>
                </a:solidFill>
                <a:latin typeface="Inter" panose="02000503000000020004" pitchFamily="34" charset="0"/>
                <a:ea typeface="Inter" panose="02000503000000020004" pitchFamily="34" charset="-122"/>
                <a:cs typeface="Inter" panose="02000503000000020004" pitchFamily="34" charset="-120"/>
              </a:rPr>
              <a:t>The chart illustrates the distribution of test case results from the manual testing phase. With 17 passed test cases and 4 failed test cases, the system demonstrates an 81% success rate in the initial testing phase.</a:t>
            </a:r>
            <a:endParaRPr lang="en-US" sz="12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64037" y="1818799"/>
            <a:ext cx="6172200" cy="77152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6050"/>
              </a:lnSpc>
              <a:buNone/>
            </a:pPr>
            <a:r>
              <a:rPr lang="en-US" sz="48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Observations</a:t>
            </a:r>
            <a:endParaRPr lang="en-US" sz="4850" dirty="0"/>
          </a:p>
        </p:txBody>
      </p:sp>
      <p:sp>
        <p:nvSpPr>
          <p:cNvPr id="4" name="Shape 1"/>
          <p:cNvSpPr/>
          <p:nvPr/>
        </p:nvSpPr>
        <p:spPr>
          <a:xfrm>
            <a:off x="864037" y="3238262"/>
            <a:ext cx="555427" cy="555427"/>
          </a:xfrm>
          <a:prstGeom prst="roundRect">
            <a:avLst>
              <a:gd name="adj" fmla="val 6668"/>
            </a:avLst>
          </a:prstGeom>
          <a:solidFill>
            <a:srgbClr val="EDEBE3"/>
          </a:solidFill>
        </p:spPr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548" y="3284458"/>
            <a:ext cx="370284" cy="462915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1666280" y="3238262"/>
            <a:ext cx="3086100" cy="38576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4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Stable Functionality</a:t>
            </a:r>
            <a:endParaRPr lang="en-US" sz="2400" dirty="0"/>
          </a:p>
        </p:txBody>
      </p:sp>
      <p:sp>
        <p:nvSpPr>
          <p:cNvPr id="7" name="Text 3"/>
          <p:cNvSpPr/>
          <p:nvPr/>
        </p:nvSpPr>
        <p:spPr>
          <a:xfrm>
            <a:off x="1666280" y="3772138"/>
            <a:ext cx="6613684" cy="79009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161613"/>
                </a:solidFill>
                <a:latin typeface="Inter" panose="02000503000000020004" pitchFamily="34" charset="0"/>
                <a:ea typeface="Inter" panose="02000503000000020004" pitchFamily="34" charset="-122"/>
                <a:cs typeface="Inter" panose="02000503000000020004" pitchFamily="34" charset="-120"/>
              </a:rPr>
              <a:t>Login/logout and employee records functionalities were stable.</a:t>
            </a:r>
            <a:endParaRPr lang="en-US" sz="1900" dirty="0"/>
          </a:p>
        </p:txBody>
      </p:sp>
      <p:sp>
        <p:nvSpPr>
          <p:cNvPr id="8" name="Shape 4"/>
          <p:cNvSpPr/>
          <p:nvPr/>
        </p:nvSpPr>
        <p:spPr>
          <a:xfrm>
            <a:off x="864037" y="5086707"/>
            <a:ext cx="555427" cy="555427"/>
          </a:xfrm>
          <a:prstGeom prst="roundRect">
            <a:avLst>
              <a:gd name="adj" fmla="val 6668"/>
            </a:avLst>
          </a:prstGeom>
          <a:solidFill>
            <a:srgbClr val="EDEBE3"/>
          </a:solidFill>
        </p:spPr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548" y="5132903"/>
            <a:ext cx="370284" cy="462915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1666280" y="5086707"/>
            <a:ext cx="3086100" cy="38576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4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Problem Areas</a:t>
            </a:r>
            <a:endParaRPr lang="en-US" sz="2400" dirty="0"/>
          </a:p>
        </p:txBody>
      </p:sp>
      <p:sp>
        <p:nvSpPr>
          <p:cNvPr id="11" name="Text 6"/>
          <p:cNvSpPr/>
          <p:nvPr/>
        </p:nvSpPr>
        <p:spPr>
          <a:xfrm>
            <a:off x="1666280" y="5620583"/>
            <a:ext cx="6613684" cy="79009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161613"/>
                </a:solidFill>
                <a:latin typeface="Inter" panose="02000503000000020004" pitchFamily="34" charset="0"/>
                <a:ea typeface="Inter" panose="02000503000000020004" pitchFamily="34" charset="-122"/>
                <a:cs typeface="Inter" panose="02000503000000020004" pitchFamily="34" charset="-120"/>
              </a:rPr>
              <a:t>Defects were mainly found in leave request approvals and payroll modules.</a:t>
            </a:r>
            <a:endParaRPr lang="en-US" sz="19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1948458"/>
            <a:ext cx="6172200" cy="77152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6050"/>
              </a:lnSpc>
              <a:buNone/>
            </a:pPr>
            <a:r>
              <a:rPr lang="en-US" sz="48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Recommendations</a:t>
            </a:r>
            <a:endParaRPr lang="en-US" sz="4850" dirty="0"/>
          </a:p>
        </p:txBody>
      </p:sp>
      <p:sp>
        <p:nvSpPr>
          <p:cNvPr id="3" name="Shape 1"/>
          <p:cNvSpPr/>
          <p:nvPr/>
        </p:nvSpPr>
        <p:spPr>
          <a:xfrm>
            <a:off x="864037" y="3954304"/>
            <a:ext cx="4053840" cy="246817"/>
          </a:xfrm>
          <a:prstGeom prst="roundRect">
            <a:avLst>
              <a:gd name="adj" fmla="val 15004"/>
            </a:avLst>
          </a:prstGeom>
          <a:solidFill>
            <a:srgbClr val="EDEBE3"/>
          </a:solidFill>
        </p:spPr>
      </p:sp>
      <p:sp>
        <p:nvSpPr>
          <p:cNvPr id="4" name="Text 2"/>
          <p:cNvSpPr/>
          <p:nvPr/>
        </p:nvSpPr>
        <p:spPr>
          <a:xfrm>
            <a:off x="864037" y="4571405"/>
            <a:ext cx="4053840" cy="77152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4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Prioritize High-Severity Fixes</a:t>
            </a:r>
            <a:endParaRPr lang="en-US" sz="2400" dirty="0"/>
          </a:p>
        </p:txBody>
      </p:sp>
      <p:sp>
        <p:nvSpPr>
          <p:cNvPr id="5" name="Text 3"/>
          <p:cNvSpPr/>
          <p:nvPr/>
        </p:nvSpPr>
        <p:spPr>
          <a:xfrm>
            <a:off x="864037" y="5491043"/>
            <a:ext cx="4053840" cy="79009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161613"/>
                </a:solidFill>
                <a:latin typeface="Inter" panose="02000503000000020004" pitchFamily="34" charset="0"/>
                <a:ea typeface="Inter" panose="02000503000000020004" pitchFamily="34" charset="-122"/>
                <a:cs typeface="Inter" panose="02000503000000020004" pitchFamily="34" charset="-120"/>
              </a:rPr>
              <a:t>Prioritize fixing the high-severity defect in leave approvals.</a:t>
            </a:r>
            <a:endParaRPr lang="en-US" sz="1900" dirty="0"/>
          </a:p>
        </p:txBody>
      </p:sp>
      <p:sp>
        <p:nvSpPr>
          <p:cNvPr id="6" name="Shape 4"/>
          <p:cNvSpPr/>
          <p:nvPr/>
        </p:nvSpPr>
        <p:spPr>
          <a:xfrm>
            <a:off x="5288161" y="3584019"/>
            <a:ext cx="4053959" cy="246817"/>
          </a:xfrm>
          <a:prstGeom prst="roundRect">
            <a:avLst>
              <a:gd name="adj" fmla="val 15004"/>
            </a:avLst>
          </a:prstGeom>
          <a:solidFill>
            <a:srgbClr val="EDEBE3"/>
          </a:solidFill>
        </p:spPr>
      </p:sp>
      <p:sp>
        <p:nvSpPr>
          <p:cNvPr id="7" name="Text 5"/>
          <p:cNvSpPr/>
          <p:nvPr/>
        </p:nvSpPr>
        <p:spPr>
          <a:xfrm>
            <a:off x="5288161" y="4201120"/>
            <a:ext cx="3086100" cy="38576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4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Conduct Retesting</a:t>
            </a:r>
            <a:endParaRPr lang="en-US" sz="2400" dirty="0"/>
          </a:p>
        </p:txBody>
      </p:sp>
      <p:sp>
        <p:nvSpPr>
          <p:cNvPr id="8" name="Text 6"/>
          <p:cNvSpPr/>
          <p:nvPr/>
        </p:nvSpPr>
        <p:spPr>
          <a:xfrm>
            <a:off x="5288161" y="4734997"/>
            <a:ext cx="4053959" cy="79009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161613"/>
                </a:solidFill>
                <a:latin typeface="Inter" panose="02000503000000020004" pitchFamily="34" charset="0"/>
                <a:ea typeface="Inter" panose="02000503000000020004" pitchFamily="34" charset="-122"/>
                <a:cs typeface="Inter" panose="02000503000000020004" pitchFamily="34" charset="-120"/>
              </a:rPr>
              <a:t>Retest leave request and payroll modules after bug fixes.</a:t>
            </a:r>
            <a:endParaRPr lang="en-US" sz="1900" dirty="0"/>
          </a:p>
        </p:txBody>
      </p:sp>
      <p:sp>
        <p:nvSpPr>
          <p:cNvPr id="9" name="Shape 7"/>
          <p:cNvSpPr/>
          <p:nvPr/>
        </p:nvSpPr>
        <p:spPr>
          <a:xfrm>
            <a:off x="9712404" y="3213735"/>
            <a:ext cx="4053959" cy="246817"/>
          </a:xfrm>
          <a:prstGeom prst="roundRect">
            <a:avLst>
              <a:gd name="adj" fmla="val 15004"/>
            </a:avLst>
          </a:prstGeom>
          <a:solidFill>
            <a:srgbClr val="EDEBE3"/>
          </a:solidFill>
        </p:spPr>
      </p:sp>
      <p:sp>
        <p:nvSpPr>
          <p:cNvPr id="10" name="Text 8"/>
          <p:cNvSpPr/>
          <p:nvPr/>
        </p:nvSpPr>
        <p:spPr>
          <a:xfrm>
            <a:off x="9712404" y="3830836"/>
            <a:ext cx="4053959" cy="77152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4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Implement Additional Testing</a:t>
            </a:r>
            <a:endParaRPr lang="en-US" sz="2400" dirty="0"/>
          </a:p>
        </p:txBody>
      </p:sp>
      <p:sp>
        <p:nvSpPr>
          <p:cNvPr id="11" name="Text 9"/>
          <p:cNvSpPr/>
          <p:nvPr/>
        </p:nvSpPr>
        <p:spPr>
          <a:xfrm>
            <a:off x="9712404" y="4750475"/>
            <a:ext cx="4053959" cy="118514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161613"/>
                </a:solidFill>
                <a:latin typeface="Inter" panose="02000503000000020004" pitchFamily="34" charset="0"/>
                <a:ea typeface="Inter" panose="02000503000000020004" pitchFamily="34" charset="-122"/>
                <a:cs typeface="Inter" panose="02000503000000020004" pitchFamily="34" charset="-120"/>
              </a:rPr>
              <a:t>Consider automated testing for critical modules to prevent regression issues.</a:t>
            </a:r>
            <a:endParaRPr lang="en-US" sz="19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2141458"/>
            <a:ext cx="7053620" cy="77152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6050"/>
              </a:lnSpc>
              <a:buNone/>
            </a:pPr>
            <a:r>
              <a:rPr lang="en-US" sz="48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Module Status Overview</a:t>
            </a:r>
            <a:endParaRPr lang="en-US" sz="4850" dirty="0"/>
          </a:p>
        </p:txBody>
      </p:sp>
      <p:sp>
        <p:nvSpPr>
          <p:cNvPr id="3" name="Text 1"/>
          <p:cNvSpPr/>
          <p:nvPr/>
        </p:nvSpPr>
        <p:spPr>
          <a:xfrm>
            <a:off x="864037" y="3530084"/>
            <a:ext cx="3086100" cy="38576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4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Stable Modules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864037" y="4162663"/>
            <a:ext cx="6150054" cy="39504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100"/>
              </a:lnSpc>
              <a:buSzPct val="100000"/>
              <a:buChar char="•"/>
            </a:pPr>
            <a:r>
              <a:rPr lang="en-US" sz="1900" dirty="0">
                <a:solidFill>
                  <a:srgbClr val="161613"/>
                </a:solidFill>
                <a:latin typeface="Inter" panose="02000503000000020004" pitchFamily="34" charset="0"/>
                <a:ea typeface="Inter" panose="02000503000000020004" pitchFamily="34" charset="-122"/>
                <a:cs typeface="Inter" panose="02000503000000020004" pitchFamily="34" charset="-120"/>
              </a:rPr>
              <a:t>Login/Logout System</a:t>
            </a:r>
            <a:endParaRPr lang="en-US" sz="1900" dirty="0"/>
          </a:p>
        </p:txBody>
      </p:sp>
      <p:sp>
        <p:nvSpPr>
          <p:cNvPr id="5" name="Text 3"/>
          <p:cNvSpPr/>
          <p:nvPr/>
        </p:nvSpPr>
        <p:spPr>
          <a:xfrm>
            <a:off x="864037" y="4644033"/>
            <a:ext cx="6150054" cy="39504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100"/>
              </a:lnSpc>
              <a:buSzPct val="100000"/>
              <a:buChar char="•"/>
            </a:pPr>
            <a:r>
              <a:rPr lang="en-US" sz="1900" dirty="0">
                <a:solidFill>
                  <a:srgbClr val="161613"/>
                </a:solidFill>
                <a:latin typeface="Inter" panose="02000503000000020004" pitchFamily="34" charset="0"/>
                <a:ea typeface="Inter" panose="02000503000000020004" pitchFamily="34" charset="-122"/>
                <a:cs typeface="Inter" panose="02000503000000020004" pitchFamily="34" charset="-120"/>
              </a:rPr>
              <a:t>Employee Records Management</a:t>
            </a:r>
            <a:endParaRPr lang="en-US" sz="1900" dirty="0"/>
          </a:p>
        </p:txBody>
      </p:sp>
      <p:sp>
        <p:nvSpPr>
          <p:cNvPr id="6" name="Text 4"/>
          <p:cNvSpPr/>
          <p:nvPr/>
        </p:nvSpPr>
        <p:spPr>
          <a:xfrm>
            <a:off x="864037" y="5125403"/>
            <a:ext cx="6150054" cy="39504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100"/>
              </a:lnSpc>
              <a:buSzPct val="100000"/>
              <a:buChar char="•"/>
            </a:pPr>
            <a:r>
              <a:rPr lang="en-US" sz="1900" dirty="0">
                <a:solidFill>
                  <a:srgbClr val="161613"/>
                </a:solidFill>
                <a:latin typeface="Inter" panose="02000503000000020004" pitchFamily="34" charset="0"/>
                <a:ea typeface="Inter" panose="02000503000000020004" pitchFamily="34" charset="-122"/>
                <a:cs typeface="Inter" panose="02000503000000020004" pitchFamily="34" charset="-120"/>
              </a:rPr>
              <a:t>User Authentication</a:t>
            </a:r>
            <a:endParaRPr lang="en-US" sz="1900" dirty="0"/>
          </a:p>
        </p:txBody>
      </p:sp>
      <p:sp>
        <p:nvSpPr>
          <p:cNvPr id="7" name="Text 5"/>
          <p:cNvSpPr/>
          <p:nvPr/>
        </p:nvSpPr>
        <p:spPr>
          <a:xfrm>
            <a:off x="864037" y="5606772"/>
            <a:ext cx="6150054" cy="39504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100"/>
              </a:lnSpc>
              <a:buSzPct val="100000"/>
              <a:buChar char="•"/>
            </a:pPr>
            <a:r>
              <a:rPr lang="en-US" sz="1900" dirty="0">
                <a:solidFill>
                  <a:srgbClr val="161613"/>
                </a:solidFill>
                <a:latin typeface="Inter" panose="02000503000000020004" pitchFamily="34" charset="0"/>
                <a:ea typeface="Inter" panose="02000503000000020004" pitchFamily="34" charset="-122"/>
                <a:cs typeface="Inter" panose="02000503000000020004" pitchFamily="34" charset="-120"/>
              </a:rPr>
              <a:t>Dashboard Interface</a:t>
            </a:r>
            <a:endParaRPr lang="en-US" sz="1900" dirty="0"/>
          </a:p>
        </p:txBody>
      </p:sp>
      <p:sp>
        <p:nvSpPr>
          <p:cNvPr id="8" name="Text 6"/>
          <p:cNvSpPr/>
          <p:nvPr/>
        </p:nvSpPr>
        <p:spPr>
          <a:xfrm>
            <a:off x="7623929" y="3530084"/>
            <a:ext cx="4125873" cy="38576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4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Modules Requiring Attention</a:t>
            </a:r>
            <a:endParaRPr lang="en-US" sz="2400" dirty="0"/>
          </a:p>
        </p:txBody>
      </p:sp>
      <p:sp>
        <p:nvSpPr>
          <p:cNvPr id="9" name="Text 7"/>
          <p:cNvSpPr/>
          <p:nvPr/>
        </p:nvSpPr>
        <p:spPr>
          <a:xfrm>
            <a:off x="7623929" y="4162663"/>
            <a:ext cx="6150054" cy="39504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100"/>
              </a:lnSpc>
              <a:buSzPct val="100000"/>
              <a:buChar char="•"/>
            </a:pPr>
            <a:r>
              <a:rPr lang="en-US" sz="1900" dirty="0">
                <a:solidFill>
                  <a:srgbClr val="161613"/>
                </a:solidFill>
                <a:latin typeface="Inter" panose="02000503000000020004" pitchFamily="34" charset="0"/>
                <a:ea typeface="Inter" panose="02000503000000020004" pitchFamily="34" charset="-122"/>
                <a:cs typeface="Inter" panose="02000503000000020004" pitchFamily="34" charset="-120"/>
              </a:rPr>
              <a:t>Leave Request Approvals</a:t>
            </a:r>
            <a:endParaRPr lang="en-US" sz="1900" dirty="0"/>
          </a:p>
        </p:txBody>
      </p:sp>
      <p:sp>
        <p:nvSpPr>
          <p:cNvPr id="10" name="Text 8"/>
          <p:cNvSpPr/>
          <p:nvPr/>
        </p:nvSpPr>
        <p:spPr>
          <a:xfrm>
            <a:off x="7623929" y="4644033"/>
            <a:ext cx="6150054" cy="39504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100"/>
              </a:lnSpc>
              <a:buSzPct val="100000"/>
              <a:buChar char="•"/>
            </a:pPr>
            <a:r>
              <a:rPr lang="en-US" sz="1900" dirty="0">
                <a:solidFill>
                  <a:srgbClr val="161613"/>
                </a:solidFill>
                <a:latin typeface="Inter" panose="02000503000000020004" pitchFamily="34" charset="0"/>
                <a:ea typeface="Inter" panose="02000503000000020004" pitchFamily="34" charset="-122"/>
                <a:cs typeface="Inter" panose="02000503000000020004" pitchFamily="34" charset="-120"/>
              </a:rPr>
              <a:t>Payroll Processing</a:t>
            </a:r>
            <a:endParaRPr lang="en-US" sz="1900" dirty="0"/>
          </a:p>
        </p:txBody>
      </p:sp>
      <p:sp>
        <p:nvSpPr>
          <p:cNvPr id="11" name="Text 9"/>
          <p:cNvSpPr/>
          <p:nvPr/>
        </p:nvSpPr>
        <p:spPr>
          <a:xfrm>
            <a:off x="7623929" y="5125403"/>
            <a:ext cx="6150054" cy="39504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100"/>
              </a:lnSpc>
              <a:buSzPct val="100000"/>
              <a:buChar char="•"/>
            </a:pPr>
            <a:r>
              <a:rPr lang="en-US" sz="1900" dirty="0">
                <a:solidFill>
                  <a:srgbClr val="161613"/>
                </a:solidFill>
                <a:latin typeface="Inter" panose="02000503000000020004" pitchFamily="34" charset="0"/>
                <a:ea typeface="Inter" panose="02000503000000020004" pitchFamily="34" charset="-122"/>
                <a:cs typeface="Inter" panose="02000503000000020004" pitchFamily="34" charset="-120"/>
              </a:rPr>
              <a:t>Performance Review Management</a:t>
            </a:r>
            <a:endParaRPr lang="en-US" sz="1900" dirty="0"/>
          </a:p>
        </p:txBody>
      </p:sp>
      <p:sp>
        <p:nvSpPr>
          <p:cNvPr id="12" name="Text 10"/>
          <p:cNvSpPr/>
          <p:nvPr/>
        </p:nvSpPr>
        <p:spPr>
          <a:xfrm>
            <a:off x="7623929" y="5606772"/>
            <a:ext cx="6150054" cy="39504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100"/>
              </a:lnSpc>
              <a:buSzPct val="100000"/>
              <a:buChar char="•"/>
            </a:pPr>
            <a:r>
              <a:rPr lang="en-US" sz="1900" dirty="0">
                <a:solidFill>
                  <a:srgbClr val="161613"/>
                </a:solidFill>
                <a:latin typeface="Inter" panose="02000503000000020004" pitchFamily="34" charset="0"/>
                <a:ea typeface="Inter" panose="02000503000000020004" pitchFamily="34" charset="-122"/>
                <a:cs typeface="Inter" panose="02000503000000020004" pitchFamily="34" charset="-120"/>
              </a:rPr>
              <a:t>Employee Records Display</a:t>
            </a:r>
            <a:endParaRPr lang="en-US" sz="19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2077998"/>
            <a:ext cx="6172200" cy="77152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6050"/>
              </a:lnSpc>
              <a:buNone/>
            </a:pPr>
            <a:r>
              <a:rPr lang="en-US" sz="48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Conclusion</a:t>
            </a:r>
            <a:endParaRPr lang="en-US" sz="4850" dirty="0"/>
          </a:p>
        </p:txBody>
      </p:sp>
      <p:sp>
        <p:nvSpPr>
          <p:cNvPr id="3" name="Text 1"/>
          <p:cNvSpPr/>
          <p:nvPr/>
        </p:nvSpPr>
        <p:spPr>
          <a:xfrm>
            <a:off x="1234321" y="3620929"/>
            <a:ext cx="12532043" cy="79009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161613"/>
                </a:solidFill>
                <a:latin typeface="Inter" panose="02000503000000020004" pitchFamily="34" charset="0"/>
                <a:ea typeface="Inter" panose="02000503000000020004" pitchFamily="34" charset="-122"/>
                <a:cs typeface="Inter" panose="02000503000000020004" pitchFamily="34" charset="-120"/>
              </a:rPr>
              <a:t>OrangeHRM appears to be mostly stable and reliable. However, attention is needed to resolve the identified defects, particularly those affecting leave approvals and payroll tasks, to enhance user experience.</a:t>
            </a:r>
            <a:endParaRPr lang="en-US" sz="1900" dirty="0"/>
          </a:p>
        </p:txBody>
      </p:sp>
      <p:sp>
        <p:nvSpPr>
          <p:cNvPr id="4" name="Shape 2"/>
          <p:cNvSpPr/>
          <p:nvPr/>
        </p:nvSpPr>
        <p:spPr>
          <a:xfrm>
            <a:off x="864037" y="3343275"/>
            <a:ext cx="30480" cy="1345406"/>
          </a:xfrm>
          <a:prstGeom prst="rect">
            <a:avLst/>
          </a:prstGeom>
          <a:solidFill>
            <a:srgbClr val="28282F"/>
          </a:solidFill>
        </p:spPr>
      </p:sp>
      <p:sp>
        <p:nvSpPr>
          <p:cNvPr id="5" name="Text 3"/>
          <p:cNvSpPr/>
          <p:nvPr/>
        </p:nvSpPr>
        <p:spPr>
          <a:xfrm>
            <a:off x="864037" y="4966335"/>
            <a:ext cx="12902327" cy="118514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161613"/>
                </a:solidFill>
                <a:latin typeface="Inter" panose="02000503000000020004" pitchFamily="34" charset="0"/>
                <a:ea typeface="Inter" panose="02000503000000020004" pitchFamily="34" charset="-122"/>
                <a:cs typeface="Inter" panose="02000503000000020004" pitchFamily="34" charset="-120"/>
              </a:rPr>
              <a:t>The manual testing phase has successfully identified key areas for improvement while confirming the stability of core functionalities. With a focused approach to addressing the identified issues, particularly in the leave approval and payroll modules, the OrangeHRM system can achieve greater reliability and user satisfaction.</a:t>
            </a:r>
            <a:endParaRPr lang="en-US" sz="19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2146</Words>
  <Application>WPS Slides</Application>
  <PresentationFormat>On-screen Show (16:9)</PresentationFormat>
  <Paragraphs>128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1" baseType="lpstr">
      <vt:lpstr>Arial</vt:lpstr>
      <vt:lpstr>SimSun</vt:lpstr>
      <vt:lpstr>Wingdings</vt:lpstr>
      <vt:lpstr>DM Sans Medium</vt:lpstr>
      <vt:lpstr>DM Sans Medium</vt:lpstr>
      <vt:lpstr>DM Sans Medium</vt:lpstr>
      <vt:lpstr>Inter</vt:lpstr>
      <vt:lpstr>Inter</vt:lpstr>
      <vt:lpstr>Inter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POP</cp:lastModifiedBy>
  <cp:revision>2</cp:revision>
  <dcterms:created xsi:type="dcterms:W3CDTF">2025-04-16T15:17:00Z</dcterms:created>
  <dcterms:modified xsi:type="dcterms:W3CDTF">2025-04-16T17:01:05Z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C5E065FC49B34648AA88325B104EAEF7_12</vt:lpwstr>
  </property>
  <property fmtid="{D5CDD505-2E9C-101B-9397-08002B2CF9AE}" pid="3" name="KSOProductBuildVer">
    <vt:lpwstr>1033-12.2.0.20795</vt:lpwstr>
  </property>
</Properties>
</file>