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1" r:id="rId3"/>
    <p:sldId id="304" r:id="rId4"/>
    <p:sldId id="305" r:id="rId5"/>
    <p:sldId id="302" r:id="rId6"/>
    <p:sldId id="292" r:id="rId7"/>
    <p:sldId id="299" r:id="rId8"/>
    <p:sldId id="293" r:id="rId9"/>
    <p:sldId id="303" r:id="rId10"/>
    <p:sldId id="294" r:id="rId11"/>
    <p:sldId id="295" r:id="rId12"/>
    <p:sldId id="298" r:id="rId13"/>
    <p:sldId id="306" r:id="rId14"/>
    <p:sldId id="308" r:id="rId15"/>
    <p:sldId id="3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93AA3-C558-43F4-6D06-05CD9D3400E4}" v="773" dt="2020-09-03T19:00:54.840"/>
    <p1510:client id="{200A9D3A-9E13-4684-B0AD-7D08DE6C2655}" v="1389" dt="2020-09-09T17:10:04.266"/>
    <p1510:client id="{46939D6A-37DF-4C04-9B86-1EB7CBE0A54E}" v="2468" dt="2020-08-18T20:17:01.770"/>
    <p1510:client id="{54CB63D3-78A5-48CB-D257-E39CA13A8F4F}" v="884" dt="2020-09-05T15:47:09.988"/>
    <p1510:client id="{61C1C762-C03A-4053-451B-8070439F80A2}" v="4602" dt="2020-09-02T17:51:58.636"/>
    <p1510:client id="{8932D3E1-632B-405A-A373-97B46602D121}" v="8" dt="2020-08-17T16:17:58.773"/>
    <p1510:client id="{9C3DE039-BF12-40C1-AC5B-0B3E07FD60C8}" v="342" dt="2020-08-17T16:04:45.399"/>
    <p1510:client id="{A80F3C76-3A2B-486E-B678-E783AA815537}" v="709" dt="2020-08-15T20:53:15.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8789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1372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0157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616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694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0511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5581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0310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219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0752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9/11/2020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5113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9/11/2020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16325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NP Internship</a:t>
            </a:r>
          </a:p>
        </p:txBody>
      </p:sp>
      <p:sp>
        <p:nvSpPr>
          <p:cNvPr id="3" name="Subtitle 2"/>
          <p:cNvSpPr>
            <a:spLocks noGrp="1"/>
          </p:cNvSpPr>
          <p:nvPr>
            <p:ph type="subTitle" idx="1"/>
          </p:nvPr>
        </p:nvSpPr>
        <p:spPr/>
        <p:txBody>
          <a:bodyPr>
            <a:normAutofit/>
          </a:bodyPr>
          <a:lstStyle/>
          <a:p>
            <a:r>
              <a:rPr lang="en-US" sz="4400" dirty="0"/>
              <a:t>Final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3855-8E63-4454-B0B1-7FA913B620D9}"/>
              </a:ext>
            </a:extLst>
          </p:cNvPr>
          <p:cNvSpPr>
            <a:spLocks noGrp="1"/>
          </p:cNvSpPr>
          <p:nvPr>
            <p:ph type="title"/>
          </p:nvPr>
        </p:nvSpPr>
        <p:spPr/>
        <p:txBody>
          <a:bodyPr/>
          <a:lstStyle/>
          <a:p>
            <a:r>
              <a:rPr lang="en-US" dirty="0"/>
              <a:t>Class Diagram</a:t>
            </a:r>
          </a:p>
        </p:txBody>
      </p:sp>
      <p:pic>
        <p:nvPicPr>
          <p:cNvPr id="6" name="Picture 6" descr="A screenshot of a cell phone&#10;&#10;Description automatically generated">
            <a:extLst>
              <a:ext uri="{FF2B5EF4-FFF2-40B4-BE49-F238E27FC236}">
                <a16:creationId xmlns:a16="http://schemas.microsoft.com/office/drawing/2014/main" id="{8E6AD50A-B42B-4DD8-BFDD-54721E7F4DF9}"/>
              </a:ext>
            </a:extLst>
          </p:cNvPr>
          <p:cNvPicPr>
            <a:picLocks noGrp="1" noChangeAspect="1"/>
          </p:cNvPicPr>
          <p:nvPr>
            <p:ph idx="1"/>
          </p:nvPr>
        </p:nvPicPr>
        <p:blipFill>
          <a:blip r:embed="rId2"/>
          <a:stretch>
            <a:fillRect/>
          </a:stretch>
        </p:blipFill>
        <p:spPr>
          <a:xfrm>
            <a:off x="3997855" y="1619441"/>
            <a:ext cx="7058025" cy="3609975"/>
          </a:xfrm>
        </p:spPr>
      </p:pic>
    </p:spTree>
    <p:extLst>
      <p:ext uri="{BB962C8B-B14F-4D97-AF65-F5344CB8AC3E}">
        <p14:creationId xmlns:p14="http://schemas.microsoft.com/office/powerpoint/2010/main" val="118166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7D48-2F3A-4C94-8034-8EE19EEEC4B5}"/>
              </a:ext>
            </a:extLst>
          </p:cNvPr>
          <p:cNvSpPr>
            <a:spLocks noGrp="1"/>
          </p:cNvSpPr>
          <p:nvPr>
            <p:ph type="title"/>
          </p:nvPr>
        </p:nvSpPr>
        <p:spPr/>
        <p:txBody>
          <a:bodyPr/>
          <a:lstStyle/>
          <a:p>
            <a:r>
              <a:rPr lang="en-US" dirty="0"/>
              <a:t>State </a:t>
            </a:r>
            <a:r>
              <a:rPr lang="en-US"/>
              <a:t>Machine </a:t>
            </a:r>
          </a:p>
        </p:txBody>
      </p:sp>
      <p:pic>
        <p:nvPicPr>
          <p:cNvPr id="5" name="Picture 5" descr="A close up of a map&#10;&#10;Description automatically generated">
            <a:extLst>
              <a:ext uri="{FF2B5EF4-FFF2-40B4-BE49-F238E27FC236}">
                <a16:creationId xmlns:a16="http://schemas.microsoft.com/office/drawing/2014/main" id="{3E95E147-30D9-4F95-881B-16068EB1B4AD}"/>
              </a:ext>
            </a:extLst>
          </p:cNvPr>
          <p:cNvPicPr>
            <a:picLocks noGrp="1" noChangeAspect="1"/>
          </p:cNvPicPr>
          <p:nvPr>
            <p:ph idx="1"/>
          </p:nvPr>
        </p:nvPicPr>
        <p:blipFill>
          <a:blip r:embed="rId2"/>
          <a:stretch>
            <a:fillRect/>
          </a:stretch>
        </p:blipFill>
        <p:spPr>
          <a:xfrm>
            <a:off x="4712230" y="1105091"/>
            <a:ext cx="5629275" cy="4638675"/>
          </a:xfrm>
        </p:spPr>
      </p:pic>
    </p:spTree>
    <p:extLst>
      <p:ext uri="{BB962C8B-B14F-4D97-AF65-F5344CB8AC3E}">
        <p14:creationId xmlns:p14="http://schemas.microsoft.com/office/powerpoint/2010/main" val="426767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BCBB-2116-40AF-8EE2-886E689EA0A1}"/>
              </a:ext>
            </a:extLst>
          </p:cNvPr>
          <p:cNvSpPr>
            <a:spLocks noGrp="1"/>
          </p:cNvSpPr>
          <p:nvPr>
            <p:ph type="title"/>
          </p:nvPr>
        </p:nvSpPr>
        <p:spPr/>
        <p:txBody>
          <a:bodyPr/>
          <a:lstStyle/>
          <a:p>
            <a:r>
              <a:rPr lang="en-US" dirty="0"/>
              <a:t>Sequence Diagram :</a:t>
            </a:r>
          </a:p>
        </p:txBody>
      </p:sp>
      <p:pic>
        <p:nvPicPr>
          <p:cNvPr id="5" name="Picture 5" descr="A picture containing bird&#10;&#10;Description automatically generated">
            <a:extLst>
              <a:ext uri="{FF2B5EF4-FFF2-40B4-BE49-F238E27FC236}">
                <a16:creationId xmlns:a16="http://schemas.microsoft.com/office/drawing/2014/main" id="{9FC5DA30-0CF5-4353-A404-857B053098D9}"/>
              </a:ext>
            </a:extLst>
          </p:cNvPr>
          <p:cNvPicPr>
            <a:picLocks noGrp="1" noChangeAspect="1"/>
          </p:cNvPicPr>
          <p:nvPr>
            <p:ph idx="1"/>
          </p:nvPr>
        </p:nvPicPr>
        <p:blipFill>
          <a:blip r:embed="rId2"/>
          <a:stretch>
            <a:fillRect/>
          </a:stretch>
        </p:blipFill>
        <p:spPr>
          <a:xfrm>
            <a:off x="4283605" y="1467041"/>
            <a:ext cx="6486525" cy="3914775"/>
          </a:xfrm>
        </p:spPr>
      </p:pic>
    </p:spTree>
    <p:extLst>
      <p:ext uri="{BB962C8B-B14F-4D97-AF65-F5344CB8AC3E}">
        <p14:creationId xmlns:p14="http://schemas.microsoft.com/office/powerpoint/2010/main" val="18700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BCBB-2116-40AF-8EE2-886E689EA0A1}"/>
              </a:ext>
            </a:extLst>
          </p:cNvPr>
          <p:cNvSpPr>
            <a:spLocks noGrp="1"/>
          </p:cNvSpPr>
          <p:nvPr>
            <p:ph type="title"/>
          </p:nvPr>
        </p:nvSpPr>
        <p:spPr/>
        <p:txBody>
          <a:bodyPr/>
          <a:lstStyle/>
          <a:p>
            <a:r>
              <a:rPr lang="en-US"/>
              <a:t>Corner Cases :</a:t>
            </a:r>
          </a:p>
        </p:txBody>
      </p:sp>
      <p:sp>
        <p:nvSpPr>
          <p:cNvPr id="4" name="Content Placeholder 3">
            <a:extLst>
              <a:ext uri="{FF2B5EF4-FFF2-40B4-BE49-F238E27FC236}">
                <a16:creationId xmlns:a16="http://schemas.microsoft.com/office/drawing/2014/main" id="{B06F9E60-7E81-4849-85BD-7D7E7E575C02}"/>
              </a:ext>
            </a:extLst>
          </p:cNvPr>
          <p:cNvSpPr>
            <a:spLocks noGrp="1"/>
          </p:cNvSpPr>
          <p:nvPr>
            <p:ph idx="1"/>
          </p:nvPr>
        </p:nvSpPr>
        <p:spPr/>
        <p:txBody>
          <a:bodyPr/>
          <a:lstStyle/>
          <a:p>
            <a:pPr marL="457200" indent="-457200">
              <a:buAutoNum type="arabicPeriod"/>
            </a:pPr>
            <a:r>
              <a:rPr lang="en-US">
                <a:ea typeface="+mn-lt"/>
                <a:cs typeface="+mn-lt"/>
              </a:rPr>
              <a:t>Case 1 :The user press the increase button after reaching 100% speed, the systems will not response in this case.</a:t>
            </a:r>
            <a:endParaRPr lang="en-US" dirty="0"/>
          </a:p>
          <a:p>
            <a:pPr marL="457200" indent="-457200">
              <a:buAutoNum type="arabicPeriod"/>
            </a:pPr>
            <a:r>
              <a:rPr lang="en-US"/>
              <a:t>Case 2 :The user press the decrease button after reaching 0%</a:t>
            </a:r>
            <a:r>
              <a:rPr lang="en-US" dirty="0"/>
              <a:t> </a:t>
            </a:r>
            <a:r>
              <a:rPr lang="en-US"/>
              <a:t>speed, the systems will not response in this case.</a:t>
            </a:r>
            <a:endParaRPr lang="en-US" dirty="0"/>
          </a:p>
          <a:p>
            <a:endParaRPr lang="en-US" dirty="0"/>
          </a:p>
        </p:txBody>
      </p:sp>
    </p:spTree>
    <p:extLst>
      <p:ext uri="{BB962C8B-B14F-4D97-AF65-F5344CB8AC3E}">
        <p14:creationId xmlns:p14="http://schemas.microsoft.com/office/powerpoint/2010/main" val="27833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BCBB-2116-40AF-8EE2-886E689EA0A1}"/>
              </a:ext>
            </a:extLst>
          </p:cNvPr>
          <p:cNvSpPr>
            <a:spLocks noGrp="1"/>
          </p:cNvSpPr>
          <p:nvPr>
            <p:ph type="title"/>
          </p:nvPr>
        </p:nvSpPr>
        <p:spPr/>
        <p:txBody>
          <a:bodyPr/>
          <a:lstStyle/>
          <a:p>
            <a:r>
              <a:rPr lang="en-US"/>
              <a:t>Testing :</a:t>
            </a:r>
          </a:p>
        </p:txBody>
      </p:sp>
      <p:sp>
        <p:nvSpPr>
          <p:cNvPr id="4" name="Content Placeholder 3">
            <a:extLst>
              <a:ext uri="{FF2B5EF4-FFF2-40B4-BE49-F238E27FC236}">
                <a16:creationId xmlns:a16="http://schemas.microsoft.com/office/drawing/2014/main" id="{B06F9E60-7E81-4849-85BD-7D7E7E575C02}"/>
              </a:ext>
            </a:extLst>
          </p:cNvPr>
          <p:cNvSpPr>
            <a:spLocks noGrp="1"/>
          </p:cNvSpPr>
          <p:nvPr>
            <p:ph idx="1"/>
          </p:nvPr>
        </p:nvSpPr>
        <p:spPr/>
        <p:txBody>
          <a:bodyPr/>
          <a:lstStyle/>
          <a:p>
            <a:pPr marL="0" indent="0">
              <a:buNone/>
            </a:pPr>
            <a:r>
              <a:rPr lang="en-US" dirty="0"/>
              <a:t>The system is full tested 100% as showen in the videos attached </a:t>
            </a:r>
            <a:r>
              <a:rPr lang="en-US"/>
              <a:t>with the submissions.</a:t>
            </a:r>
            <a:endParaRPr lang="en-US" dirty="0"/>
          </a:p>
          <a:p>
            <a:endParaRPr lang="en-US" dirty="0"/>
          </a:p>
        </p:txBody>
      </p:sp>
    </p:spTree>
    <p:extLst>
      <p:ext uri="{BB962C8B-B14F-4D97-AF65-F5344CB8AC3E}">
        <p14:creationId xmlns:p14="http://schemas.microsoft.com/office/powerpoint/2010/main" val="192771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BCBB-2116-40AF-8EE2-886E689EA0A1}"/>
              </a:ext>
            </a:extLst>
          </p:cNvPr>
          <p:cNvSpPr>
            <a:spLocks noGrp="1"/>
          </p:cNvSpPr>
          <p:nvPr>
            <p:ph type="title"/>
          </p:nvPr>
        </p:nvSpPr>
        <p:spPr/>
        <p:txBody>
          <a:bodyPr/>
          <a:lstStyle/>
          <a:p>
            <a:r>
              <a:rPr lang="en-US"/>
              <a:t>Roles :</a:t>
            </a:r>
          </a:p>
        </p:txBody>
      </p:sp>
      <p:sp>
        <p:nvSpPr>
          <p:cNvPr id="4" name="Content Placeholder 3">
            <a:extLst>
              <a:ext uri="{FF2B5EF4-FFF2-40B4-BE49-F238E27FC236}">
                <a16:creationId xmlns:a16="http://schemas.microsoft.com/office/drawing/2014/main" id="{B06F9E60-7E81-4849-85BD-7D7E7E575C02}"/>
              </a:ext>
            </a:extLst>
          </p:cNvPr>
          <p:cNvSpPr>
            <a:spLocks noGrp="1"/>
          </p:cNvSpPr>
          <p:nvPr>
            <p:ph idx="1"/>
          </p:nvPr>
        </p:nvSpPr>
        <p:spPr/>
        <p:txBody>
          <a:bodyPr/>
          <a:lstStyle/>
          <a:p>
            <a:r>
              <a:rPr lang="en-US"/>
              <a:t>Mahmoud Osama(Team Leader) : participated </a:t>
            </a:r>
            <a:r>
              <a:rPr lang="en-US">
                <a:ea typeface="+mn-lt"/>
                <a:cs typeface="+mn-lt"/>
              </a:rPr>
              <a:t>in all modules </a:t>
            </a:r>
            <a:endParaRPr lang="en-US"/>
          </a:p>
          <a:p>
            <a:r>
              <a:rPr lang="en-US"/>
              <a:t>Jehad said: </a:t>
            </a:r>
            <a:r>
              <a:rPr lang="en-US">
                <a:ea typeface="+mn-lt"/>
                <a:cs typeface="+mn-lt"/>
              </a:rPr>
              <a:t>participated </a:t>
            </a:r>
            <a:r>
              <a:rPr lang="en-US"/>
              <a:t>in all modules .</a:t>
            </a:r>
            <a:endParaRPr lang="en-US" dirty="0"/>
          </a:p>
          <a:p>
            <a:r>
              <a:rPr lang="en-US"/>
              <a:t>Nourhan Ramadan : </a:t>
            </a:r>
            <a:r>
              <a:rPr lang="en-US" dirty="0">
                <a:ea typeface="+mn-lt"/>
                <a:cs typeface="+mn-lt"/>
              </a:rPr>
              <a:t> </a:t>
            </a:r>
            <a:r>
              <a:rPr lang="en-US"/>
              <a:t>participated </a:t>
            </a:r>
            <a:r>
              <a:rPr lang="en-US">
                <a:ea typeface="+mn-lt"/>
                <a:cs typeface="+mn-lt"/>
              </a:rPr>
              <a:t>in all modules .</a:t>
            </a:r>
            <a:endParaRPr lang="en-US" dirty="0"/>
          </a:p>
          <a:p>
            <a:r>
              <a:rPr lang="en-US"/>
              <a:t>Doaa Mohmed : </a:t>
            </a:r>
            <a:r>
              <a:rPr lang="en-US" dirty="0">
                <a:ea typeface="+mn-lt"/>
                <a:cs typeface="+mn-lt"/>
              </a:rPr>
              <a:t> </a:t>
            </a:r>
            <a:r>
              <a:rPr lang="en-US"/>
              <a:t>participated </a:t>
            </a:r>
            <a:r>
              <a:rPr lang="en-US">
                <a:ea typeface="+mn-lt"/>
                <a:cs typeface="+mn-lt"/>
              </a:rPr>
              <a:t>in all modules. </a:t>
            </a:r>
          </a:p>
          <a:p>
            <a:r>
              <a:rPr lang="en-US">
                <a:ea typeface="+mn-lt"/>
                <a:cs typeface="+mn-lt"/>
              </a:rPr>
              <a:t>Marty Fadi :  participated in all modules .</a:t>
            </a:r>
            <a:endParaRPr lang="en-US" dirty="0">
              <a:ea typeface="+mn-lt"/>
              <a:cs typeface="+mn-lt"/>
            </a:endParaRPr>
          </a:p>
          <a:p>
            <a:endParaRPr lang="en-US" dirty="0"/>
          </a:p>
        </p:txBody>
      </p:sp>
    </p:spTree>
    <p:extLst>
      <p:ext uri="{BB962C8B-B14F-4D97-AF65-F5344CB8AC3E}">
        <p14:creationId xmlns:p14="http://schemas.microsoft.com/office/powerpoint/2010/main" val="157091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B2C1-5CF7-4EA5-A2CB-2ED6E5F1F44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A334013-5EA5-4D8C-9AC5-0C3CF4225EF2}"/>
              </a:ext>
            </a:extLst>
          </p:cNvPr>
          <p:cNvSpPr>
            <a:spLocks noGrp="1"/>
          </p:cNvSpPr>
          <p:nvPr>
            <p:ph idx="1"/>
          </p:nvPr>
        </p:nvSpPr>
        <p:spPr/>
        <p:txBody>
          <a:bodyPr/>
          <a:lstStyle/>
          <a:p>
            <a:pPr marL="0" indent="0">
              <a:buNone/>
            </a:pPr>
            <a:r>
              <a:rPr lang="en-US" sz="2400" dirty="0">
                <a:latin typeface="Calibri"/>
                <a:cs typeface="Calibri"/>
              </a:rPr>
              <a:t>    In this project we supposed to control the speed of a DC motor by using PWM module and Timer, we send the speed by UART from another ECU that take the speed by External interrupts and on the receiver ECU we Display the speed.</a:t>
            </a:r>
          </a:p>
        </p:txBody>
      </p:sp>
    </p:spTree>
    <p:extLst>
      <p:ext uri="{BB962C8B-B14F-4D97-AF65-F5344CB8AC3E}">
        <p14:creationId xmlns:p14="http://schemas.microsoft.com/office/powerpoint/2010/main" val="189724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B2C1-5CF7-4EA5-A2CB-2ED6E5F1F446}"/>
              </a:ext>
            </a:extLst>
          </p:cNvPr>
          <p:cNvSpPr>
            <a:spLocks noGrp="1"/>
          </p:cNvSpPr>
          <p:nvPr>
            <p:ph type="title"/>
          </p:nvPr>
        </p:nvSpPr>
        <p:spPr/>
        <p:txBody>
          <a:bodyPr/>
          <a:lstStyle/>
          <a:p>
            <a:r>
              <a:rPr lang="en-US">
                <a:ea typeface="+mj-lt"/>
                <a:cs typeface="+mj-lt"/>
              </a:rPr>
              <a:t>Functional Requirements</a:t>
            </a:r>
            <a:endParaRPr lang="en-US"/>
          </a:p>
        </p:txBody>
      </p:sp>
      <p:sp>
        <p:nvSpPr>
          <p:cNvPr id="3" name="Content Placeholder 2">
            <a:extLst>
              <a:ext uri="{FF2B5EF4-FFF2-40B4-BE49-F238E27FC236}">
                <a16:creationId xmlns:a16="http://schemas.microsoft.com/office/drawing/2014/main" id="{CA334013-5EA5-4D8C-9AC5-0C3CF4225EF2}"/>
              </a:ext>
            </a:extLst>
          </p:cNvPr>
          <p:cNvSpPr>
            <a:spLocks noGrp="1"/>
          </p:cNvSpPr>
          <p:nvPr>
            <p:ph idx="1"/>
          </p:nvPr>
        </p:nvSpPr>
        <p:spPr/>
        <p:txBody>
          <a:bodyPr/>
          <a:lstStyle/>
          <a:p>
            <a:pPr marL="457200" indent="-457200">
              <a:buAutoNum type="arabicPeriod"/>
            </a:pPr>
            <a:r>
              <a:rPr lang="en-US" sz="2400">
                <a:latin typeface="Calibri"/>
                <a:cs typeface="Calibri"/>
              </a:rPr>
              <a:t>Use 2 Push Buttons to Control Speed using External Interrupts.</a:t>
            </a:r>
          </a:p>
          <a:p>
            <a:pPr marL="457200" indent="-457200">
              <a:buAutoNum type="arabicPeriod"/>
            </a:pPr>
            <a:r>
              <a:rPr lang="en-US" sz="2400">
                <a:latin typeface="Calibri"/>
                <a:cs typeface="Calibri"/>
              </a:rPr>
              <a:t>Use Uart Communication to send speed from one Ecu to another.</a:t>
            </a:r>
          </a:p>
          <a:p>
            <a:pPr marL="457200" indent="-457200">
              <a:buAutoNum type="arabicPeriod"/>
            </a:pPr>
            <a:r>
              <a:rPr lang="en-US" sz="2400">
                <a:latin typeface="Calibri"/>
                <a:cs typeface="Calibri"/>
              </a:rPr>
              <a:t>Display the Received speed on LCD .</a:t>
            </a:r>
          </a:p>
          <a:p>
            <a:pPr marL="457200" indent="-457200">
              <a:buAutoNum type="arabicPeriod"/>
            </a:pPr>
            <a:r>
              <a:rPr lang="en-US" sz="2400">
                <a:latin typeface="Calibri"/>
                <a:cs typeface="Calibri"/>
              </a:rPr>
              <a:t>Control the Motor Using SW PWM Module Based on Timer Interrupt.</a:t>
            </a:r>
          </a:p>
        </p:txBody>
      </p:sp>
    </p:spTree>
    <p:extLst>
      <p:ext uri="{BB962C8B-B14F-4D97-AF65-F5344CB8AC3E}">
        <p14:creationId xmlns:p14="http://schemas.microsoft.com/office/powerpoint/2010/main" val="184198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B2C1-5CF7-4EA5-A2CB-2ED6E5F1F446}"/>
              </a:ext>
            </a:extLst>
          </p:cNvPr>
          <p:cNvSpPr>
            <a:spLocks noGrp="1"/>
          </p:cNvSpPr>
          <p:nvPr>
            <p:ph type="title"/>
          </p:nvPr>
        </p:nvSpPr>
        <p:spPr/>
        <p:txBody>
          <a:bodyPr/>
          <a:lstStyle/>
          <a:p>
            <a:r>
              <a:rPr lang="en-US"/>
              <a:t>NonFunctional Requirements</a:t>
            </a:r>
          </a:p>
        </p:txBody>
      </p:sp>
      <p:sp>
        <p:nvSpPr>
          <p:cNvPr id="3" name="Content Placeholder 2">
            <a:extLst>
              <a:ext uri="{FF2B5EF4-FFF2-40B4-BE49-F238E27FC236}">
                <a16:creationId xmlns:a16="http://schemas.microsoft.com/office/drawing/2014/main" id="{CA334013-5EA5-4D8C-9AC5-0C3CF4225EF2}"/>
              </a:ext>
            </a:extLst>
          </p:cNvPr>
          <p:cNvSpPr>
            <a:spLocks noGrp="1"/>
          </p:cNvSpPr>
          <p:nvPr>
            <p:ph idx="1"/>
          </p:nvPr>
        </p:nvSpPr>
        <p:spPr/>
        <p:txBody>
          <a:bodyPr/>
          <a:lstStyle/>
          <a:p>
            <a:pPr marL="457200" indent="-457200">
              <a:buAutoNum type="arabicPeriod"/>
            </a:pPr>
            <a:r>
              <a:rPr lang="en-US" sz="2400">
                <a:latin typeface="Calibri"/>
                <a:cs typeface="Calibri"/>
              </a:rPr>
              <a:t>The system must be </a:t>
            </a:r>
            <a:r>
              <a:rPr lang="en-US" sz="2400">
                <a:ea typeface="+mn-lt"/>
                <a:cs typeface="+mn-lt"/>
              </a:rPr>
              <a:t>responsive</a:t>
            </a:r>
            <a:endParaRPr lang="en-US">
              <a:latin typeface="Corbel" panose="020B0503020204020204"/>
              <a:cs typeface="Calibri"/>
            </a:endParaRPr>
          </a:p>
          <a:p>
            <a:pPr marL="457200" indent="-457200">
              <a:buAutoNum type="arabicPeriod"/>
            </a:pPr>
            <a:r>
              <a:rPr lang="en-US" sz="2400">
                <a:latin typeface="Calibri"/>
                <a:cs typeface="Calibri"/>
              </a:rPr>
              <a:t>The system must be small in size</a:t>
            </a:r>
          </a:p>
          <a:p>
            <a:pPr marL="457200" indent="-457200">
              <a:buAutoNum type="arabicPeriod"/>
            </a:pPr>
            <a:r>
              <a:rPr lang="en-US" sz="2400">
                <a:latin typeface="Calibri"/>
                <a:cs typeface="Calibri"/>
              </a:rPr>
              <a:t>The Code must be readable </a:t>
            </a:r>
          </a:p>
          <a:p>
            <a:pPr marL="457200" indent="-457200">
              <a:buAutoNum type="arabicPeriod"/>
            </a:pPr>
            <a:r>
              <a:rPr lang="en-US" sz="2400">
                <a:latin typeface="Calibri"/>
                <a:cs typeface="Calibri"/>
              </a:rPr>
              <a:t>The modules must be portable </a:t>
            </a:r>
            <a:endParaRPr lang="en-US" sz="2400" dirty="0">
              <a:latin typeface="Calibri"/>
              <a:cs typeface="Calibri"/>
            </a:endParaRPr>
          </a:p>
          <a:p>
            <a:pPr marL="457200" indent="-457200">
              <a:buAutoNum type="arabicPeriod"/>
            </a:pPr>
            <a:r>
              <a:rPr lang="en-US" sz="2400">
                <a:latin typeface="Calibri"/>
                <a:cs typeface="Calibri"/>
              </a:rPr>
              <a:t>The code must be reusable </a:t>
            </a:r>
          </a:p>
          <a:p>
            <a:pPr marL="457200" indent="-457200">
              <a:buAutoNum type="arabicPeriod"/>
            </a:pPr>
            <a:r>
              <a:rPr lang="en-US" sz="2400">
                <a:latin typeface="Calibri"/>
                <a:cs typeface="Calibri"/>
              </a:rPr>
              <a:t>The code must be Extendable </a:t>
            </a:r>
          </a:p>
          <a:p>
            <a:pPr marL="457200" indent="-457200">
              <a:buAutoNum type="arabicPeriod"/>
            </a:pPr>
            <a:r>
              <a:rPr lang="en-US" sz="2400">
                <a:latin typeface="Calibri"/>
                <a:cs typeface="Calibri"/>
              </a:rPr>
              <a:t>The Code must be testable </a:t>
            </a:r>
          </a:p>
          <a:p>
            <a:pPr marL="457200" indent="-457200">
              <a:buAutoNum type="arabicPeriod"/>
            </a:pPr>
            <a:endParaRPr lang="en-US" sz="2400" dirty="0">
              <a:latin typeface="Calibri"/>
              <a:cs typeface="Calibri"/>
            </a:endParaRPr>
          </a:p>
        </p:txBody>
      </p:sp>
    </p:spTree>
    <p:extLst>
      <p:ext uri="{BB962C8B-B14F-4D97-AF65-F5344CB8AC3E}">
        <p14:creationId xmlns:p14="http://schemas.microsoft.com/office/powerpoint/2010/main" val="358307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Static Design</a:t>
            </a:r>
          </a:p>
        </p:txBody>
      </p:sp>
      <p:sp>
        <p:nvSpPr>
          <p:cNvPr id="3" name="Subtitle 2"/>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43333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0D7C-C396-4CD6-B029-33C3FB5BCF88}"/>
              </a:ext>
            </a:extLst>
          </p:cNvPr>
          <p:cNvSpPr>
            <a:spLocks noGrp="1"/>
          </p:cNvSpPr>
          <p:nvPr>
            <p:ph type="title"/>
          </p:nvPr>
        </p:nvSpPr>
        <p:spPr>
          <a:xfrm>
            <a:off x="252919" y="1123837"/>
            <a:ext cx="3206274" cy="4601183"/>
          </a:xfrm>
        </p:spPr>
        <p:txBody>
          <a:bodyPr/>
          <a:lstStyle/>
          <a:p>
            <a:r>
              <a:rPr lang="en-US" dirty="0"/>
              <a:t>1.Layered </a:t>
            </a:r>
            <a:br>
              <a:rPr lang="en-US" dirty="0">
                <a:ea typeface="+mj-lt"/>
                <a:cs typeface="+mj-lt"/>
              </a:rPr>
            </a:br>
            <a:r>
              <a:rPr lang="en-US" dirty="0">
                <a:ea typeface="+mj-lt"/>
                <a:cs typeface="+mj-lt"/>
              </a:rPr>
              <a:t>Architecture</a:t>
            </a:r>
            <a:br>
              <a:rPr lang="en-US" dirty="0">
                <a:ea typeface="+mj-lt"/>
                <a:cs typeface="+mj-lt"/>
              </a:rPr>
            </a:br>
            <a:endParaRPr lang="en-US"/>
          </a:p>
        </p:txBody>
      </p:sp>
      <p:pic>
        <p:nvPicPr>
          <p:cNvPr id="6" name="Picture 6" descr="A screenshot of a cell phone&#10;&#10;Description automatically generated">
            <a:extLst>
              <a:ext uri="{FF2B5EF4-FFF2-40B4-BE49-F238E27FC236}">
                <a16:creationId xmlns:a16="http://schemas.microsoft.com/office/drawing/2014/main" id="{42D85331-E242-4D50-B7F2-C4AE35293A6F}"/>
              </a:ext>
            </a:extLst>
          </p:cNvPr>
          <p:cNvPicPr>
            <a:picLocks noGrp="1" noChangeAspect="1"/>
          </p:cNvPicPr>
          <p:nvPr>
            <p:ph idx="1"/>
          </p:nvPr>
        </p:nvPicPr>
        <p:blipFill>
          <a:blip r:embed="rId2"/>
          <a:stretch>
            <a:fillRect/>
          </a:stretch>
        </p:blipFill>
        <p:spPr>
          <a:xfrm>
            <a:off x="4616980" y="1657541"/>
            <a:ext cx="5819775" cy="3533775"/>
          </a:xfrm>
        </p:spPr>
      </p:pic>
    </p:spTree>
    <p:extLst>
      <p:ext uri="{BB962C8B-B14F-4D97-AF65-F5344CB8AC3E}">
        <p14:creationId xmlns:p14="http://schemas.microsoft.com/office/powerpoint/2010/main" val="9870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555B-1198-43C4-880C-FCF18A0CA83B}"/>
              </a:ext>
            </a:extLst>
          </p:cNvPr>
          <p:cNvSpPr>
            <a:spLocks noGrp="1"/>
          </p:cNvSpPr>
          <p:nvPr>
            <p:ph type="title"/>
          </p:nvPr>
        </p:nvSpPr>
        <p:spPr/>
        <p:txBody>
          <a:bodyPr/>
          <a:lstStyle/>
          <a:p>
            <a:r>
              <a:rPr lang="en-US" dirty="0"/>
              <a:t>BSW Components</a:t>
            </a:r>
          </a:p>
        </p:txBody>
      </p:sp>
      <p:sp>
        <p:nvSpPr>
          <p:cNvPr id="3" name="Content Placeholder 2">
            <a:extLst>
              <a:ext uri="{FF2B5EF4-FFF2-40B4-BE49-F238E27FC236}">
                <a16:creationId xmlns:a16="http://schemas.microsoft.com/office/drawing/2014/main" id="{C0D4071C-F873-471D-B6EE-13738C5B940E}"/>
              </a:ext>
            </a:extLst>
          </p:cNvPr>
          <p:cNvSpPr>
            <a:spLocks noGrp="1"/>
          </p:cNvSpPr>
          <p:nvPr>
            <p:ph idx="1"/>
          </p:nvPr>
        </p:nvSpPr>
        <p:spPr/>
        <p:txBody>
          <a:bodyPr/>
          <a:lstStyle/>
          <a:p>
            <a:pPr marL="342900" indent="-342900">
              <a:buFont typeface="Wingdings" pitchFamily="18" charset="2"/>
              <a:buChar char="v"/>
            </a:pPr>
            <a:r>
              <a:rPr lang="en-US" dirty="0"/>
              <a:t>ECUAL:</a:t>
            </a:r>
          </a:p>
          <a:p>
            <a:pPr marL="342900" indent="-342900"/>
            <a:r>
              <a:rPr lang="en-US" dirty="0"/>
              <a:t>Motor</a:t>
            </a:r>
          </a:p>
          <a:p>
            <a:pPr marL="342900" indent="-342900"/>
            <a:r>
              <a:rPr lang="en-US" dirty="0"/>
              <a:t>PWM</a:t>
            </a:r>
          </a:p>
          <a:p>
            <a:pPr marL="342900" indent="-342900"/>
            <a:r>
              <a:rPr lang="en-US" dirty="0"/>
              <a:t>LCD</a:t>
            </a:r>
          </a:p>
          <a:p>
            <a:pPr marL="342900" indent="-342900">
              <a:buFont typeface="Wingdings" pitchFamily="18" charset="2"/>
              <a:buChar char="v"/>
            </a:pPr>
            <a:r>
              <a:rPr lang="en-US" dirty="0"/>
              <a:t>MCAL</a:t>
            </a:r>
          </a:p>
          <a:p>
            <a:pPr marL="342900" indent="-342900"/>
            <a:r>
              <a:rPr lang="en-US" dirty="0"/>
              <a:t>DIO</a:t>
            </a:r>
          </a:p>
          <a:p>
            <a:pPr marL="342900" indent="-342900"/>
            <a:r>
              <a:rPr lang="en-US" dirty="0"/>
              <a:t>Timer</a:t>
            </a:r>
          </a:p>
          <a:p>
            <a:pPr marL="342900" indent="-342900"/>
            <a:r>
              <a:rPr lang="en-US" dirty="0"/>
              <a:t>UART</a:t>
            </a:r>
          </a:p>
          <a:p>
            <a:pPr marL="342900" indent="-342900"/>
            <a:r>
              <a:rPr lang="en-US" dirty="0"/>
              <a:t>Interrupts</a:t>
            </a:r>
          </a:p>
        </p:txBody>
      </p:sp>
    </p:spTree>
    <p:extLst>
      <p:ext uri="{BB962C8B-B14F-4D97-AF65-F5344CB8AC3E}">
        <p14:creationId xmlns:p14="http://schemas.microsoft.com/office/powerpoint/2010/main" val="216687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BD13-F7F5-4F31-B103-B7938EAC94F0}"/>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F2D93E69-261C-4969-B5E6-7007BF6BD544}"/>
              </a:ext>
            </a:extLst>
          </p:cNvPr>
          <p:cNvSpPr>
            <a:spLocks noGrp="1"/>
          </p:cNvSpPr>
          <p:nvPr>
            <p:ph idx="1"/>
          </p:nvPr>
        </p:nvSpPr>
        <p:spPr>
          <a:xfrm>
            <a:off x="3806255" y="816466"/>
            <a:ext cx="6243598" cy="5705102"/>
          </a:xfrm>
        </p:spPr>
        <p:txBody>
          <a:bodyPr vert="horz" lIns="91440" tIns="45720" rIns="91440" bIns="45720" rtlCol="0" anchor="t">
            <a:noAutofit/>
          </a:bodyPr>
          <a:lstStyle/>
          <a:p>
            <a:pPr marL="0" indent="0">
              <a:buNone/>
            </a:pPr>
            <a:r>
              <a:rPr lang="en-US" dirty="0">
                <a:latin typeface="Arial Black"/>
                <a:ea typeface="+mj-lt"/>
                <a:cs typeface="+mj-lt"/>
              </a:rPr>
              <a:t>📦Project
 ┣ 📂application</a:t>
            </a:r>
            <a:br>
              <a:rPr lang="en-US" dirty="0">
                <a:latin typeface="Arial Black"/>
              </a:rPr>
            </a:br>
            <a:r>
              <a:rPr lang="en-US" dirty="0">
                <a:latin typeface="Arial Black"/>
                <a:ea typeface="+mj-lt"/>
                <a:cs typeface="+mj-lt"/>
              </a:rPr>
              <a:t>┃ ┗📜main
 ┣ 📂EAL</a:t>
            </a:r>
            <a:br>
              <a:rPr lang="en-US" dirty="0">
                <a:latin typeface="Arial Black"/>
              </a:rPr>
            </a:br>
            <a:r>
              <a:rPr lang="en-US" dirty="0">
                <a:latin typeface="Arial Black"/>
                <a:ea typeface="+mj-lt"/>
                <a:cs typeface="+mj-lt"/>
              </a:rPr>
              <a:t>┃ ┣📜LCD</a:t>
            </a:r>
            <a:endParaRPr lang="en-US">
              <a:latin typeface="Corbel" panose="020B0503020204020204"/>
              <a:ea typeface="+mj-lt"/>
              <a:cs typeface="+mj-lt"/>
            </a:endParaRPr>
          </a:p>
          <a:p>
            <a:pPr marL="0" indent="0">
              <a:buNone/>
            </a:pPr>
            <a:r>
              <a:rPr lang="en-US" dirty="0">
                <a:latin typeface="Arial Black"/>
                <a:ea typeface="+mj-lt"/>
                <a:cs typeface="+mj-lt"/>
              </a:rPr>
              <a:t>┃ ┣📜Motor</a:t>
            </a:r>
          </a:p>
          <a:p>
            <a:pPr marL="0" indent="0">
              <a:buNone/>
            </a:pPr>
            <a:r>
              <a:rPr lang="en-US" dirty="0">
                <a:latin typeface="Arial Black"/>
                <a:ea typeface="+mj-lt"/>
                <a:cs typeface="+mj-lt"/>
              </a:rPr>
              <a:t>┃ ┗📜PWM</a:t>
            </a:r>
          </a:p>
          <a:p>
            <a:pPr marL="0" indent="0">
              <a:buNone/>
            </a:pPr>
            <a:r>
              <a:rPr lang="en-US" dirty="0">
                <a:latin typeface="Arial Black"/>
                <a:ea typeface="+mj-lt"/>
                <a:cs typeface="+mj-lt"/>
              </a:rPr>
              <a:t>┣ 📂MCAL
 ┃ ┣ 📜UART</a:t>
            </a:r>
          </a:p>
          <a:p>
            <a:pPr marL="0" indent="0">
              <a:buNone/>
            </a:pPr>
            <a:r>
              <a:rPr lang="en-US" dirty="0">
                <a:latin typeface="Arial Black"/>
                <a:ea typeface="+mj-lt"/>
                <a:cs typeface="+mj-lt"/>
              </a:rPr>
              <a:t>┃ ┣ 📜Timer</a:t>
            </a:r>
          </a:p>
          <a:p>
            <a:pPr>
              <a:buNone/>
            </a:pPr>
            <a:r>
              <a:rPr lang="en-US" dirty="0">
                <a:latin typeface="Arial Black"/>
                <a:ea typeface="+mj-lt"/>
                <a:cs typeface="+mj-lt"/>
              </a:rPr>
              <a:t>┃ ┣ 📜Interrupts</a:t>
            </a:r>
            <a:endParaRPr lang="en-US"/>
          </a:p>
          <a:p>
            <a:pPr marL="0" indent="0">
              <a:buNone/>
            </a:pPr>
            <a:r>
              <a:rPr lang="en-US" dirty="0">
                <a:latin typeface="Arial Black"/>
                <a:ea typeface="+mj-lt"/>
                <a:cs typeface="+mj-lt"/>
              </a:rPr>
              <a:t>┃ ┗ 📜DIO
┃ 
 ┗ 📂Infrastructure</a:t>
            </a:r>
          </a:p>
          <a:p>
            <a:pPr marL="0" indent="0">
              <a:buNone/>
            </a:pPr>
            <a:r>
              <a:rPr lang="en-US" sz="1200" dirty="0">
                <a:latin typeface="Arial Black"/>
                <a:ea typeface="+mj-lt"/>
                <a:cs typeface="+mj-lt"/>
              </a:rPr>
              <a:t>  </a:t>
            </a:r>
          </a:p>
        </p:txBody>
      </p:sp>
    </p:spTree>
    <p:extLst>
      <p:ext uri="{BB962C8B-B14F-4D97-AF65-F5344CB8AC3E}">
        <p14:creationId xmlns:p14="http://schemas.microsoft.com/office/powerpoint/2010/main" val="174262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Design</a:t>
            </a:r>
          </a:p>
        </p:txBody>
      </p:sp>
      <p:sp>
        <p:nvSpPr>
          <p:cNvPr id="3" name="Subtitle 2"/>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05129053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NP Internship</vt:lpstr>
      <vt:lpstr>Description</vt:lpstr>
      <vt:lpstr>Functional Requirements</vt:lpstr>
      <vt:lpstr>NonFunctional Requirements</vt:lpstr>
      <vt:lpstr>Static Design</vt:lpstr>
      <vt:lpstr>1.Layered  Architecture </vt:lpstr>
      <vt:lpstr>BSW Components</vt:lpstr>
      <vt:lpstr>Folder Structure</vt:lpstr>
      <vt:lpstr>Dynamic Design</vt:lpstr>
      <vt:lpstr>Class Diagram</vt:lpstr>
      <vt:lpstr>State Machine </vt:lpstr>
      <vt:lpstr>Sequence Diagram :</vt:lpstr>
      <vt:lpstr>Corner Cases :</vt:lpstr>
      <vt:lpstr>Testing :</vt:lpstr>
      <vt:lpstr>Roles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1870</cp:revision>
  <dcterms:created xsi:type="dcterms:W3CDTF">2020-08-15T20:31:44Z</dcterms:created>
  <dcterms:modified xsi:type="dcterms:W3CDTF">2020-09-11T18:51:08Z</dcterms:modified>
</cp:coreProperties>
</file>