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027-40B1-495F-98A5-859069CA34B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40EA-4682-470E-B51E-62F8ACD1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2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027-40B1-495F-98A5-859069CA34B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40EA-4682-470E-B51E-62F8ACD1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027-40B1-495F-98A5-859069CA34B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40EA-4682-470E-B51E-62F8ACD1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027-40B1-495F-98A5-859069CA34B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40EA-4682-470E-B51E-62F8ACD1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027-40B1-495F-98A5-859069CA34B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40EA-4682-470E-B51E-62F8ACD1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027-40B1-495F-98A5-859069CA34B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40EA-4682-470E-B51E-62F8ACD1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027-40B1-495F-98A5-859069CA34B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40EA-4682-470E-B51E-62F8ACD1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6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027-40B1-495F-98A5-859069CA34B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40EA-4682-470E-B51E-62F8ACD1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027-40B1-495F-98A5-859069CA34B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40EA-4682-470E-B51E-62F8ACD1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6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027-40B1-495F-98A5-859069CA34B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40EA-4682-470E-B51E-62F8ACD1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4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027-40B1-495F-98A5-859069CA34B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40EA-4682-470E-B51E-62F8ACD1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A027-40B1-495F-98A5-859069CA34B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40EA-4682-470E-B51E-62F8ACD1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5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gain_in_decision_tre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DT &amp; RF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5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4" name="Google Shape;195;p32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5656" y="1412776"/>
            <a:ext cx="6008351" cy="4713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63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99214" cy="37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98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9" y="260648"/>
            <a:ext cx="8802321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60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712583" cy="548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20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84008" cy="612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36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3" y="332656"/>
            <a:ext cx="7858125" cy="323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5" y="4581128"/>
            <a:ext cx="785812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35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9328"/>
            <a:ext cx="8640960" cy="5777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40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3568" y="1700808"/>
            <a:ext cx="7546032" cy="4425355"/>
          </a:xfrm>
        </p:spPr>
        <p:txBody>
          <a:bodyPr/>
          <a:lstStyle/>
          <a:p>
            <a:endParaRPr lang="ar-EG" dirty="0" smtClean="0"/>
          </a:p>
          <a:p>
            <a:endParaRPr lang="ar-EG" dirty="0"/>
          </a:p>
          <a:p>
            <a:endParaRPr lang="ar-EG" dirty="0" smtClean="0"/>
          </a:p>
          <a:p>
            <a:pPr marL="0" indent="0">
              <a:buNone/>
            </a:pPr>
            <a:endParaRPr lang="ar-EG" dirty="0" smtClean="0"/>
          </a:p>
          <a:p>
            <a:r>
              <a:rPr lang="en-US" dirty="0" smtClean="0"/>
              <a:t>Root Node is </a:t>
            </a:r>
            <a:r>
              <a:rPr lang="en-US" dirty="0" smtClean="0">
                <a:solidFill>
                  <a:srgbClr val="00B050"/>
                </a:solidFill>
              </a:rPr>
              <a:t>Outlook </a:t>
            </a:r>
            <a:r>
              <a:rPr lang="en-US" dirty="0" smtClean="0"/>
              <a:t>has high Gain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3845834" cy="225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601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9;p38"/>
          <p:cNvPicPr preferRelativeResize="0">
            <a:picLocks noGrp="1"/>
          </p:cNvPicPr>
          <p:nvPr>
            <p:ph idx="4294967295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9632" y="1124744"/>
            <a:ext cx="5990456" cy="23770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043608" y="4365104"/>
            <a:ext cx="7128792" cy="171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 smtClean="0">
                <a:highlight>
                  <a:srgbClr val="FFFFFF"/>
                </a:highlight>
              </a:rPr>
              <a:t>Now, we need to test dataset for custom subsets of outlook attribute.</a:t>
            </a:r>
          </a:p>
          <a:p>
            <a:pPr>
              <a:lnSpc>
                <a:spcPct val="115000"/>
              </a:lnSpc>
              <a:spcBef>
                <a:spcPts val="1625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709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Get Entropy for Outlook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Get Entropy for each level in the column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dirty="0" smtClean="0"/>
              <a:t>E(outlook = Sunny) = -⅖ log ⅖ - ⅗ log ⅗  = 0.971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dirty="0" smtClean="0"/>
              <a:t>E(outlook = overcast) = -1 log 1 - 0 log 0  = 0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dirty="0" smtClean="0"/>
              <a:t>E(outlook = rainy) = -⅗ log ⅗ - ⅖ log ⅖    = 0.971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9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CISION TREE IN PYTHON. Decision Tree is one of the most… | by Adithyavegi  | Analytics Vidhya | Medium">
            <a:extLst>
              <a:ext uri="{FF2B5EF4-FFF2-40B4-BE49-F238E27FC236}">
                <a16:creationId xmlns:a16="http://schemas.microsoft.com/office/drawing/2014/main" xmlns:lc="http://schemas.openxmlformats.org/drawingml/2006/lockedCanvas" xmlns="" id="{94E885A2-D54A-4518-9BA3-8C256F4AA62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6467723" cy="484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537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Decision tree</a:t>
            </a:r>
            <a:endParaRPr lang="en-US" dirty="0"/>
          </a:p>
        </p:txBody>
      </p:sp>
      <p:pic>
        <p:nvPicPr>
          <p:cNvPr id="4" name="Google Shape;242;p40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5656" y="1628800"/>
            <a:ext cx="6552728" cy="4392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58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Google Shape;248;p41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2534"/>
          <a:stretch/>
        </p:blipFill>
        <p:spPr>
          <a:xfrm>
            <a:off x="467544" y="1700808"/>
            <a:ext cx="8075240" cy="4248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104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53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536" y="908720"/>
            <a:ext cx="8253266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260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RANDOM FOREST?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Random forest (or random forests) is an ensemble classifier that consists of many decision trees and outputs the class that is the mode of the class's output by individual trees.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5983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Ensample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Combine (or ensemble) the models you have already seen in a way that makes the combination of these models better at predicting than the individual models.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Examples: </a:t>
            </a:r>
          </a:p>
          <a:p>
            <a:pPr marL="685800" lvl="1"/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Random Forests. </a:t>
            </a:r>
          </a:p>
          <a:p>
            <a:pPr marL="685800" lvl="1"/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Ada Boost. </a:t>
            </a:r>
          </a:p>
          <a:p>
            <a:pPr marL="685800" lvl="1"/>
            <a:r>
              <a:rPr lang="en-US" sz="1600" dirty="0" err="1" smtClean="0"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 lang="en-US" sz="2400" dirty="0"/>
          </a:p>
        </p:txBody>
      </p:sp>
      <p:pic>
        <p:nvPicPr>
          <p:cNvPr id="4" name="Google Shape;29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5856" y="2996952"/>
            <a:ext cx="5688632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959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924944"/>
            <a:ext cx="21387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smtClean="0"/>
              <a:t>Code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0988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decision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85115">
              <a:spcBef>
                <a:spcPts val="0"/>
              </a:spcBef>
              <a:buSzPts val="2000"/>
            </a:pPr>
            <a:r>
              <a:rPr lang="en-US" sz="2800" dirty="0" smtClean="0"/>
              <a:t>A decision tree is a tree where each node represents a feature(attribute)</a:t>
            </a:r>
          </a:p>
          <a:p>
            <a:pPr indent="0">
              <a:spcBef>
                <a:spcPts val="0"/>
              </a:spcBef>
              <a:buNone/>
            </a:pPr>
            <a:endParaRPr lang="en-US" sz="2800" dirty="0" smtClean="0"/>
          </a:p>
          <a:p>
            <a:pPr indent="-385115">
              <a:spcBef>
                <a:spcPts val="0"/>
              </a:spcBef>
              <a:buSzPts val="2000"/>
            </a:pPr>
            <a:r>
              <a:rPr lang="en-US" sz="2800" dirty="0" smtClean="0"/>
              <a:t>each link (</a:t>
            </a:r>
            <a:r>
              <a:rPr lang="en-US" sz="2800" b="1" dirty="0" smtClean="0"/>
              <a:t>branch</a:t>
            </a:r>
            <a:r>
              <a:rPr lang="en-US" sz="2800" dirty="0" smtClean="0"/>
              <a:t>) represents a decision(rule) 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 indent="-385115">
              <a:spcBef>
                <a:spcPts val="0"/>
              </a:spcBef>
              <a:buSzPts val="2000"/>
            </a:pPr>
            <a:r>
              <a:rPr lang="en-US" sz="2800" dirty="0" smtClean="0"/>
              <a:t>each </a:t>
            </a:r>
            <a:r>
              <a:rPr lang="en-US" sz="2800" b="1" dirty="0" smtClean="0"/>
              <a:t>leaf </a:t>
            </a:r>
            <a:r>
              <a:rPr lang="en-US" sz="2800" dirty="0" smtClean="0"/>
              <a:t>represents an outcome (categorical or continuous value).</a:t>
            </a:r>
          </a:p>
          <a:p>
            <a:endParaRPr lang="en-US" sz="2800" dirty="0"/>
          </a:p>
        </p:txBody>
      </p:sp>
      <p:pic>
        <p:nvPicPr>
          <p:cNvPr id="4" name="Google Shape;9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2088" y="4149080"/>
            <a:ext cx="2480272" cy="288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54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4" name="Google Shape;113;p19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r="931"/>
          <a:stretch/>
        </p:blipFill>
        <p:spPr>
          <a:xfrm>
            <a:off x="683568" y="1340768"/>
            <a:ext cx="6479271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4;p19"/>
          <p:cNvPicPr preferRelativeResize="0"/>
          <p:nvPr/>
        </p:nvPicPr>
        <p:blipFill rotWithShape="1">
          <a:blip r:embed="rId3">
            <a:alphaModFix/>
          </a:blip>
          <a:srcRect r="2562"/>
          <a:stretch/>
        </p:blipFill>
        <p:spPr>
          <a:xfrm>
            <a:off x="2987824" y="3212976"/>
            <a:ext cx="4023452" cy="2998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06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in classification?</a:t>
            </a:r>
            <a:endParaRPr lang="en-US" dirty="0"/>
          </a:p>
        </p:txBody>
      </p:sp>
      <p:pic>
        <p:nvPicPr>
          <p:cNvPr id="4" name="Google Shape;120;p20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b="1545"/>
          <a:stretch/>
        </p:blipFill>
        <p:spPr>
          <a:xfrm>
            <a:off x="611560" y="1978813"/>
            <a:ext cx="3312368" cy="40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0032" y="2564904"/>
            <a:ext cx="3871988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69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using the  ID3  algorithm.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47574" indent="-192557">
              <a:spcBef>
                <a:spcPts val="0"/>
              </a:spcBef>
              <a:buSzPts val="2000"/>
            </a:pPr>
            <a:r>
              <a:rPr lang="en-US" dirty="0" smtClean="0"/>
              <a:t>This is a binary classification problem, let’s build the tree using the </a:t>
            </a:r>
            <a:r>
              <a:rPr lang="en-US" b="1" i="1" dirty="0" smtClean="0"/>
              <a:t>ID3</a:t>
            </a:r>
            <a:r>
              <a:rPr lang="en-US" dirty="0" smtClean="0"/>
              <a:t> algorithm</a:t>
            </a:r>
          </a:p>
          <a:p>
            <a:pPr marL="247574" indent="-192557">
              <a:spcBef>
                <a:spcPts val="1083"/>
              </a:spcBef>
              <a:buSzPts val="2000"/>
              <a:buFont typeface="Cairo"/>
              <a:buChar char="•"/>
            </a:pPr>
            <a:r>
              <a:rPr lang="en-US" dirty="0" smtClean="0"/>
              <a:t>To create a tree, we need to have a </a:t>
            </a:r>
            <a:r>
              <a:rPr lang="en-US" b="1" dirty="0" smtClean="0"/>
              <a:t>root node</a:t>
            </a:r>
            <a:r>
              <a:rPr lang="en-US" dirty="0" smtClean="0"/>
              <a:t> first and we know that nodes are </a:t>
            </a:r>
          </a:p>
          <a:p>
            <a:pPr marL="247574" indent="-192557">
              <a:spcBef>
                <a:spcPts val="1083"/>
              </a:spcBef>
              <a:buSzPts val="2000"/>
              <a:buFont typeface="Cairo"/>
              <a:buChar char="•"/>
            </a:pPr>
            <a:r>
              <a:rPr lang="en-US" i="1" dirty="0" smtClean="0"/>
              <a:t>so which one do we need to pick first?</a:t>
            </a:r>
            <a:endParaRPr lang="en-US" dirty="0" smtClean="0"/>
          </a:p>
          <a:p>
            <a:pPr marL="247574" indent="-192557">
              <a:spcBef>
                <a:spcPts val="1083"/>
              </a:spcBef>
              <a:buSzPts val="2000"/>
            </a:pPr>
            <a:r>
              <a:rPr lang="en-US" b="1" dirty="0" smtClean="0"/>
              <a:t>Answer</a:t>
            </a:r>
            <a:r>
              <a:rPr lang="en-US" dirty="0" smtClean="0"/>
              <a:t>: determine the attribute that best classifies the training data; use this </a:t>
            </a:r>
            <a:br>
              <a:rPr lang="en-US" dirty="0" smtClean="0"/>
            </a:br>
            <a:r>
              <a:rPr lang="en-US" dirty="0" smtClean="0"/>
              <a:t>attribute at the root of the tree. Repeat this process at for each branch.</a:t>
            </a:r>
          </a:p>
          <a:p>
            <a:pPr marL="247574" indent="-192557">
              <a:spcBef>
                <a:spcPts val="1083"/>
              </a:spcBef>
              <a:buSzPts val="2000"/>
              <a:buFont typeface="Cairo"/>
              <a:buChar char="•"/>
            </a:pPr>
            <a:r>
              <a:rPr lang="en-US" dirty="0" smtClean="0"/>
              <a:t>This means we are performing top-down, greedy search through the space of </a:t>
            </a:r>
            <a:br>
              <a:rPr lang="en-US" dirty="0" smtClean="0"/>
            </a:br>
            <a:r>
              <a:rPr lang="en-US" dirty="0" smtClean="0"/>
              <a:t>possible decision trees.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1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 so how to build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7574" indent="-192557">
              <a:spcBef>
                <a:spcPts val="0"/>
              </a:spcBef>
              <a:buSzPts val="2000"/>
              <a:buFont typeface="Cairo"/>
              <a:buChar char="•"/>
            </a:pPr>
            <a:r>
              <a:rPr lang="en-US" sz="1800" dirty="0" smtClean="0"/>
              <a:t>There are couple of algorithms there to build a decision tree , we only talk about a few which are</a:t>
            </a:r>
          </a:p>
          <a:p>
            <a:pPr marL="742721" lvl="1" indent="-220066">
              <a:spcBef>
                <a:spcPts val="542"/>
              </a:spcBef>
              <a:buSzPts val="2000"/>
            </a:pPr>
            <a:r>
              <a:rPr lang="en-US" sz="1800" dirty="0" smtClean="0"/>
              <a:t>CART (Classification and Regression Trees) → uses </a:t>
            </a:r>
            <a:r>
              <a:rPr lang="en-US" sz="1800" b="1" i="1" dirty="0" err="1" smtClean="0"/>
              <a:t>Gini</a:t>
            </a:r>
            <a:r>
              <a:rPr lang="en-US" sz="1800" b="1" i="1" dirty="0" smtClean="0"/>
              <a:t> Index(Classification)</a:t>
            </a:r>
            <a:r>
              <a:rPr lang="en-US" sz="1800" dirty="0" smtClean="0"/>
              <a:t> as metric.</a:t>
            </a:r>
          </a:p>
          <a:p>
            <a:pPr marL="742721" lvl="1" indent="-220066">
              <a:spcBef>
                <a:spcPts val="542"/>
              </a:spcBef>
              <a:buSzPts val="2000"/>
            </a:pPr>
            <a:r>
              <a:rPr lang="en-US" sz="1800" dirty="0" smtClean="0"/>
              <a:t>ID3 (Iterative </a:t>
            </a:r>
            <a:r>
              <a:rPr lang="en-US" sz="1800" dirty="0" err="1" smtClean="0"/>
              <a:t>Dichotomiser</a:t>
            </a:r>
            <a:r>
              <a:rPr lang="en-US" sz="1800" dirty="0" smtClean="0"/>
              <a:t> 3) → uses </a:t>
            </a:r>
            <a:r>
              <a:rPr lang="en-US" sz="1800" b="1" i="1" dirty="0" smtClean="0"/>
              <a:t>Entropy function </a:t>
            </a:r>
            <a:r>
              <a:rPr lang="en-US" sz="1800" dirty="0" smtClean="0"/>
              <a:t>and </a:t>
            </a:r>
            <a:r>
              <a:rPr lang="en-US" sz="1800" b="1" i="1" u="sng" dirty="0" smtClean="0">
                <a:solidFill>
                  <a:schemeClr val="hlink"/>
                </a:solidFill>
                <a:hlinkClick r:id="rId2"/>
              </a:rPr>
              <a:t>Information gain</a:t>
            </a:r>
            <a:r>
              <a:rPr lang="en-US" sz="1800" b="1" i="1" dirty="0" smtClean="0"/>
              <a:t> </a:t>
            </a:r>
            <a:r>
              <a:rPr lang="en-US" sz="1800" dirty="0" smtClean="0"/>
              <a:t>as metrics.</a:t>
            </a:r>
            <a:endParaRPr lang="ar-EG" dirty="0" smtClean="0"/>
          </a:p>
          <a:p>
            <a:pPr marL="742721" lvl="1" indent="-220066">
              <a:spcBef>
                <a:spcPts val="542"/>
              </a:spcBef>
              <a:buSzPts val="2000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0673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5;p24"/>
          <p:cNvPicPr preferRelativeResize="0">
            <a:picLocks noGrp="1"/>
          </p:cNvPicPr>
          <p:nvPr>
            <p:ph idx="4294967295"/>
          </p:nvPr>
        </p:nvPicPr>
        <p:blipFill rotWithShape="1">
          <a:blip r:embed="rId2">
            <a:alphaModFix/>
          </a:blip>
          <a:srcRect r="1565"/>
          <a:stretch/>
        </p:blipFill>
        <p:spPr>
          <a:xfrm>
            <a:off x="179512" y="1124744"/>
            <a:ext cx="3888432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7;p24"/>
          <p:cNvSpPr/>
          <p:nvPr/>
        </p:nvSpPr>
        <p:spPr>
          <a:xfrm>
            <a:off x="4211960" y="3470296"/>
            <a:ext cx="826535" cy="4012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12" tIns="99012" rIns="99012" bIns="99012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49"/>
          </a:p>
        </p:txBody>
      </p:sp>
      <p:pic>
        <p:nvPicPr>
          <p:cNvPr id="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284" y="1628800"/>
            <a:ext cx="3814064" cy="410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43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build Decision Tree: </a:t>
            </a:r>
            <a:endParaRPr lang="en-US" dirty="0"/>
          </a:p>
        </p:txBody>
      </p:sp>
      <p:pic>
        <p:nvPicPr>
          <p:cNvPr id="4" name="Google Shape;190;p31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9592" y="1556792"/>
            <a:ext cx="6768752" cy="4536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52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258</Words>
  <Application>Microsoft Office PowerPoint</Application>
  <PresentationFormat>On-screen Show (4:3)</PresentationFormat>
  <Paragraphs>45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DT &amp; RF</vt:lpstr>
      <vt:lpstr>PowerPoint Presentation</vt:lpstr>
      <vt:lpstr>What is decision tree?</vt:lpstr>
      <vt:lpstr>Decision Tree</vt:lpstr>
      <vt:lpstr>How it works in classification?</vt:lpstr>
      <vt:lpstr>Classification using the  ID3  algorithm. </vt:lpstr>
      <vt:lpstr>Okay so how to build this?</vt:lpstr>
      <vt:lpstr>PowerPoint Presentation</vt:lpstr>
      <vt:lpstr>How To build Decision Tree: </vt:lpstr>
      <vt:lpstr>Step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Get Entropy for Outlook </vt:lpstr>
      <vt:lpstr>Final Decision tree</vt:lpstr>
      <vt:lpstr>Code</vt:lpstr>
      <vt:lpstr>PowerPoint Presentation</vt:lpstr>
      <vt:lpstr>WHAT IS RANDOM FOREST? </vt:lpstr>
      <vt:lpstr>Ensample Model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Shaimaa</dc:creator>
  <cp:lastModifiedBy>Shaimaa</cp:lastModifiedBy>
  <cp:revision>12</cp:revision>
  <dcterms:created xsi:type="dcterms:W3CDTF">2022-03-19T12:08:44Z</dcterms:created>
  <dcterms:modified xsi:type="dcterms:W3CDTF">2022-03-20T21:14:42Z</dcterms:modified>
</cp:coreProperties>
</file>