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9" r:id="rId13"/>
    <p:sldId id="270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23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0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5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09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9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9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56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9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7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1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8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C4FFFC-AC9D-4161-843E-91C607EACA0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3454125-7F1F-4BF4-BDF0-769E3849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4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42DD-7337-4A7A-A8C2-BEFE5E31E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59479" y="663487"/>
            <a:ext cx="9755187" cy="1554272"/>
          </a:xfrm>
        </p:spPr>
        <p:txBody>
          <a:bodyPr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FDD2F-AB9D-4237-B50E-193DE1AB6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ENG.Mahmoud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rAgab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0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00F4-1521-4C4F-A51F-C6940781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0"/>
            <a:ext cx="10396882" cy="7944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47AA8-7434-44E8-8DB5-4203923E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49" y="794479"/>
            <a:ext cx="10241058" cy="48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9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CD38-1B08-47AF-B1CE-2A7A6BE2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65" y="0"/>
            <a:ext cx="10396882" cy="6611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random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4DD16-4BA5-438E-9EA7-A86ED4C12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5" y="661182"/>
            <a:ext cx="7543800" cy="4923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E6A32C-5049-4DB1-9D12-3B66EF5BECE9}"/>
              </a:ext>
            </a:extLst>
          </p:cNvPr>
          <p:cNvSpPr txBox="1"/>
          <p:nvPr/>
        </p:nvSpPr>
        <p:spPr>
          <a:xfrm>
            <a:off x="8201465" y="661182"/>
            <a:ext cx="3418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Expresses a complete category in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5246C-4F5D-47DC-968C-49FD16FE1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465" y="1595518"/>
            <a:ext cx="3418448" cy="1361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25C8AD-6377-490C-BF95-400F5E2FB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465" y="2957423"/>
            <a:ext cx="3418448" cy="15020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633A55-BB2D-48D8-8A2F-36455CA31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465" y="4459458"/>
            <a:ext cx="3418448" cy="11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4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DFA6-AD9B-47AF-B105-BBD9C383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"/>
            <a:ext cx="10396882" cy="984738"/>
          </a:xfrm>
        </p:spPr>
        <p:txBody>
          <a:bodyPr/>
          <a:lstStyle/>
          <a:p>
            <a:pPr algn="ctr"/>
            <a:r>
              <a:rPr lang="en-US" dirty="0"/>
              <a:t>variance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6062AE-6434-4B70-BFD3-A848D5859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25" y="984738"/>
            <a:ext cx="10396882" cy="45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4662D8-B0F6-4AB8-A2EA-0AC8BF4281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" y="309100"/>
            <a:ext cx="11012659" cy="51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9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B13E-C551-4D5D-96DE-4DEFDD1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396882" cy="844062"/>
          </a:xfrm>
        </p:spPr>
        <p:txBody>
          <a:bodyPr/>
          <a:lstStyle/>
          <a:p>
            <a:pPr algn="ctr"/>
            <a:r>
              <a:rPr lang="en-US" dirty="0"/>
              <a:t>Standard Deviation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E79E0A-BEBA-49AF-ABCC-7DF0E3E4F9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603"/>
            <a:ext cx="4557932" cy="340468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C7CF0-3938-47EE-965F-108209A0E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32" y="956603"/>
            <a:ext cx="7033846" cy="4614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1E987B-1A5A-49F5-9F16-50E99A0C9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61283"/>
            <a:ext cx="4557932" cy="12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3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810F23CC-DACE-4E05-823E-439060F9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196947"/>
            <a:ext cx="11493304" cy="540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8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BA19-C7B2-48AC-93AF-03B9752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234" y="2277035"/>
            <a:ext cx="6060516" cy="1151965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</a:rPr>
              <a:t>any questions ?</a:t>
            </a:r>
            <a:br>
              <a:rPr lang="en-US" sz="6600" dirty="0">
                <a:solidFill>
                  <a:schemeClr val="accent1"/>
                </a:solidFill>
              </a:rPr>
            </a:br>
            <a:endParaRPr lang="en-US" sz="6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7D7C87-67B9-4A7F-A95A-6A0B096DA7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92369"/>
            <a:ext cx="4122335" cy="46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8A57-9172-48E1-A2D6-4EF019DD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Why Statistics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F115-6D30-4BF0-8E42-1101059E2F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5" y="1373849"/>
            <a:ext cx="10394707" cy="2568563"/>
          </a:xfrm>
        </p:spPr>
        <p:txBody>
          <a:bodyPr>
            <a:noAutofit/>
          </a:bodyPr>
          <a:lstStyle/>
          <a:p>
            <a:r>
              <a:rPr lang="en-US" sz="2800" dirty="0"/>
              <a:t>It helps us understand the past, make good decisions in the present and enables us to anticipate the future</a:t>
            </a:r>
            <a:endParaRPr lang="ar-EG" sz="2800" dirty="0"/>
          </a:p>
          <a:p>
            <a:r>
              <a:rPr lang="en-US" sz="2800" dirty="0"/>
              <a:t>Using mathematics we can predict the number of students in a class, but using statistics we can measure the quality of students and predict which colleges they will attend</a:t>
            </a:r>
          </a:p>
        </p:txBody>
      </p:sp>
    </p:spTree>
    <p:extLst>
      <p:ext uri="{BB962C8B-B14F-4D97-AF65-F5344CB8AC3E}">
        <p14:creationId xmlns:p14="http://schemas.microsoft.com/office/powerpoint/2010/main" val="340615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12572-A746-478A-8F77-986F4155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692327" cy="56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0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2014D-9D9F-4093-8F20-E838296EB0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1707317" cy="5621312"/>
          </a:xfrm>
        </p:spPr>
      </p:pic>
    </p:spTree>
    <p:extLst>
      <p:ext uri="{BB962C8B-B14F-4D97-AF65-F5344CB8AC3E}">
        <p14:creationId xmlns:p14="http://schemas.microsoft.com/office/powerpoint/2010/main" val="34226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9735-F468-4B53-B28E-B1B47497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1"/>
            <a:ext cx="10396882" cy="899410"/>
          </a:xfrm>
        </p:spPr>
        <p:txBody>
          <a:bodyPr/>
          <a:lstStyle/>
          <a:p>
            <a:pPr algn="ctr"/>
            <a:r>
              <a:rPr lang="en-US" dirty="0"/>
              <a:t>data types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BDD87-6422-46E3-A20F-785F68094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24" y="899411"/>
            <a:ext cx="10396881" cy="472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7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6EEBCF-8D08-4403-B73C-25816CBA69C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0700687"/>
              </p:ext>
            </p:extLst>
          </p:nvPr>
        </p:nvGraphicFramePr>
        <p:xfrm>
          <a:off x="0" y="1"/>
          <a:ext cx="11647356" cy="56063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908">
                  <a:extLst>
                    <a:ext uri="{9D8B030D-6E8A-4147-A177-3AD203B41FA5}">
                      <a16:colId xmlns:a16="http://schemas.microsoft.com/office/drawing/2014/main" val="913275094"/>
                    </a:ext>
                  </a:extLst>
                </a:gridCol>
                <a:gridCol w="1663908">
                  <a:extLst>
                    <a:ext uri="{9D8B030D-6E8A-4147-A177-3AD203B41FA5}">
                      <a16:colId xmlns:a16="http://schemas.microsoft.com/office/drawing/2014/main" val="734070743"/>
                    </a:ext>
                  </a:extLst>
                </a:gridCol>
                <a:gridCol w="1663908">
                  <a:extLst>
                    <a:ext uri="{9D8B030D-6E8A-4147-A177-3AD203B41FA5}">
                      <a16:colId xmlns:a16="http://schemas.microsoft.com/office/drawing/2014/main" val="1790509091"/>
                    </a:ext>
                  </a:extLst>
                </a:gridCol>
                <a:gridCol w="1663908">
                  <a:extLst>
                    <a:ext uri="{9D8B030D-6E8A-4147-A177-3AD203B41FA5}">
                      <a16:colId xmlns:a16="http://schemas.microsoft.com/office/drawing/2014/main" val="1344786455"/>
                    </a:ext>
                  </a:extLst>
                </a:gridCol>
                <a:gridCol w="1663908">
                  <a:extLst>
                    <a:ext uri="{9D8B030D-6E8A-4147-A177-3AD203B41FA5}">
                      <a16:colId xmlns:a16="http://schemas.microsoft.com/office/drawing/2014/main" val="3172892084"/>
                    </a:ext>
                  </a:extLst>
                </a:gridCol>
                <a:gridCol w="1663908">
                  <a:extLst>
                    <a:ext uri="{9D8B030D-6E8A-4147-A177-3AD203B41FA5}">
                      <a16:colId xmlns:a16="http://schemas.microsoft.com/office/drawing/2014/main" val="3175780111"/>
                    </a:ext>
                  </a:extLst>
                </a:gridCol>
                <a:gridCol w="1663908">
                  <a:extLst>
                    <a:ext uri="{9D8B030D-6E8A-4147-A177-3AD203B41FA5}">
                      <a16:colId xmlns:a16="http://schemas.microsoft.com/office/drawing/2014/main" val="3283979698"/>
                    </a:ext>
                  </a:extLst>
                </a:gridCol>
              </a:tblGrid>
              <a:tr h="800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FF0000"/>
                          </a:solidFill>
                          <a:effectLst/>
                        </a:rPr>
                        <a:t>Name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FF0000"/>
                          </a:solidFill>
                          <a:effectLst/>
                        </a:rPr>
                        <a:t>Age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FF0000"/>
                          </a:solidFill>
                          <a:effectLst/>
                        </a:rPr>
                        <a:t>Gander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FF0000"/>
                          </a:solidFill>
                          <a:effectLst/>
                        </a:rPr>
                        <a:t>Level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solidFill>
                            <a:srgbClr val="FF0000"/>
                          </a:solidFill>
                          <a:effectLst/>
                        </a:rPr>
                        <a:t>Courses</a:t>
                      </a:r>
                      <a:endParaRPr lang="en-US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Grade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7947714"/>
                  </a:ext>
                </a:extLst>
              </a:tr>
              <a:tr h="800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Ahmed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23.5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4638629"/>
                  </a:ext>
                </a:extLst>
              </a:tr>
              <a:tr h="800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Ali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6720670"/>
                  </a:ext>
                </a:extLst>
              </a:tr>
              <a:tr h="800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S03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Mona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5360141"/>
                  </a:ext>
                </a:extLst>
              </a:tr>
              <a:tr h="800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Nada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283711"/>
                  </a:ext>
                </a:extLst>
              </a:tr>
              <a:tr h="800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S05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Amr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78.5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5031"/>
                  </a:ext>
                </a:extLst>
              </a:tr>
              <a:tr h="800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S06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Aya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020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98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E635-C5AE-4BAB-98F9-8EB31CB4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0396882" cy="944380"/>
          </a:xfrm>
        </p:spPr>
        <p:txBody>
          <a:bodyPr/>
          <a:lstStyle/>
          <a:p>
            <a:pPr algn="ctr"/>
            <a:r>
              <a:rPr lang="en-US" dirty="0"/>
              <a:t>Range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B4BEB-64DB-45CA-BA6E-74F131EA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60" y="944382"/>
            <a:ext cx="10258222" cy="4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7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C8D5-B520-4037-BE70-13DF10A1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8" y="116175"/>
            <a:ext cx="10396882" cy="914628"/>
          </a:xfrm>
        </p:spPr>
        <p:txBody>
          <a:bodyPr/>
          <a:lstStyle/>
          <a:p>
            <a:pPr algn="ctr"/>
            <a:r>
              <a:rPr lang="en-US" dirty="0"/>
              <a:t>Mean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77BE6-65FC-445B-9F56-0727B5A0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58" y="1030803"/>
            <a:ext cx="10396881" cy="456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6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5EEF-2A16-49A3-AA48-DB8CA34B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104932"/>
            <a:ext cx="10396882" cy="914400"/>
          </a:xfrm>
        </p:spPr>
        <p:txBody>
          <a:bodyPr/>
          <a:lstStyle/>
          <a:p>
            <a:pPr algn="ctr"/>
            <a:r>
              <a:rPr lang="en-US" dirty="0"/>
              <a:t>Median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A3352-A24F-4EBB-85B0-F1BA5155A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55" y="1019332"/>
            <a:ext cx="10696685" cy="46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45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503</TotalTime>
  <Words>129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Impact</vt:lpstr>
      <vt:lpstr>Main Event</vt:lpstr>
      <vt:lpstr>Statistics</vt:lpstr>
      <vt:lpstr>Why Statistics ?</vt:lpstr>
      <vt:lpstr>PowerPoint Presentation</vt:lpstr>
      <vt:lpstr>PowerPoint Presentation</vt:lpstr>
      <vt:lpstr>data types ?</vt:lpstr>
      <vt:lpstr>PowerPoint Presentation</vt:lpstr>
      <vt:lpstr>Range</vt:lpstr>
      <vt:lpstr>Mean</vt:lpstr>
      <vt:lpstr>Median</vt:lpstr>
      <vt:lpstr>Mode</vt:lpstr>
      <vt:lpstr>random variable</vt:lpstr>
      <vt:lpstr>variance</vt:lpstr>
      <vt:lpstr>PowerPoint Presentation</vt:lpstr>
      <vt:lpstr>Standard Deviation</vt:lpstr>
      <vt:lpstr>PowerPoint Presentation</vt:lpstr>
      <vt:lpstr>any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Mahmoud Ragab</dc:creator>
  <cp:lastModifiedBy>Mahmoud Ragab</cp:lastModifiedBy>
  <cp:revision>2</cp:revision>
  <dcterms:created xsi:type="dcterms:W3CDTF">2022-02-13T16:39:43Z</dcterms:created>
  <dcterms:modified xsi:type="dcterms:W3CDTF">2022-02-14T14:53:02Z</dcterms:modified>
</cp:coreProperties>
</file>