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14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2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6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9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2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6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8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2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D787-311D-430F-87DA-DADB7F3B1A8A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92718-9767-4720-AA15-D9C1AF8DA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0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7-ways-to-handle-missing-values-in-machine-learning-1a6326adf79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852936"/>
            <a:ext cx="7772400" cy="1470025"/>
          </a:xfrm>
        </p:spPr>
        <p:txBody>
          <a:bodyPr/>
          <a:lstStyle/>
          <a:p>
            <a:r>
              <a:rPr lang="en-US" b="1" dirty="0"/>
              <a:t>Data 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1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Cleaning -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• Missing data Problems: </a:t>
            </a:r>
          </a:p>
          <a:p>
            <a:pPr marL="400050" lvl="1" indent="0">
              <a:buNone/>
            </a:pPr>
            <a:r>
              <a:rPr lang="en-US" dirty="0" smtClean="0"/>
              <a:t>❑ missing data can introduce a</a:t>
            </a:r>
          </a:p>
          <a:p>
            <a:pPr marL="400050" lvl="1" indent="0">
              <a:buNone/>
            </a:pPr>
            <a:r>
              <a:rPr lang="en-US" dirty="0" smtClean="0"/>
              <a:t>substantial amount of bias </a:t>
            </a:r>
          </a:p>
          <a:p>
            <a:pPr marL="400050" lvl="1" indent="0">
              <a:buNone/>
            </a:pPr>
            <a:r>
              <a:rPr lang="en-US" dirty="0" smtClean="0"/>
              <a:t>❑ make the handling and analysis of the</a:t>
            </a:r>
          </a:p>
          <a:p>
            <a:pPr marL="400050" lvl="1" indent="0">
              <a:buNone/>
            </a:pPr>
            <a:r>
              <a:rPr lang="en-US" dirty="0" smtClean="0"/>
              <a:t>data more arduous </a:t>
            </a:r>
          </a:p>
          <a:p>
            <a:pPr marL="400050" lvl="1" indent="0">
              <a:buNone/>
            </a:pPr>
            <a:r>
              <a:rPr lang="en-US" dirty="0" smtClean="0"/>
              <a:t>❑ create reductions in efficiency.</a:t>
            </a:r>
          </a:p>
          <a:p>
            <a:pPr marL="0" indent="0">
              <a:buNone/>
            </a:pPr>
            <a:r>
              <a:rPr lang="en-US" b="1" dirty="0" smtClean="0"/>
              <a:t>• Imputation:</a:t>
            </a:r>
          </a:p>
          <a:p>
            <a:pPr marL="400050" lvl="1" indent="0">
              <a:buNone/>
            </a:pPr>
            <a:r>
              <a:rPr lang="en-US" dirty="0" smtClean="0"/>
              <a:t>❑ is the process of replacing missing</a:t>
            </a:r>
          </a:p>
          <a:p>
            <a:pPr marL="400050" lvl="1" indent="0">
              <a:buNone/>
            </a:pPr>
            <a:r>
              <a:rPr lang="en-US" dirty="0" smtClean="0"/>
              <a:t>data with substituted values.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</a:t>
            </a:r>
            <a:r>
              <a:rPr lang="en-US" b="1" dirty="0" smtClean="0"/>
              <a:t>andling missing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endParaRPr lang="en-US" dirty="0">
              <a:hlinkClick r:id="rId2"/>
            </a:endParaRP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https://towardsdatascience.com/7-ways-to-handle-missing-values-in-machine-learning-1a6326adf79e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Cleaning –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• What is categorical data:</a:t>
            </a:r>
          </a:p>
          <a:p>
            <a:pPr marL="400050" lvl="1" indent="0">
              <a:buNone/>
            </a:pPr>
            <a:r>
              <a:rPr lang="en-US" dirty="0"/>
              <a:t>❑ categorical variable is a variable that can take on one of a limited, and usually fixed</a:t>
            </a:r>
          </a:p>
          <a:p>
            <a:pPr marL="0" indent="0">
              <a:buNone/>
            </a:pPr>
            <a:r>
              <a:rPr lang="en-US" b="1" dirty="0" smtClean="0"/>
              <a:t>• </a:t>
            </a:r>
            <a:r>
              <a:rPr lang="en-US" b="1" dirty="0"/>
              <a:t>Example of categorical Data:</a:t>
            </a:r>
          </a:p>
          <a:p>
            <a:pPr marL="400050" lvl="1" indent="0">
              <a:buNone/>
            </a:pPr>
            <a:r>
              <a:rPr lang="en-US" dirty="0"/>
              <a:t>❑ The blood type of a person: A, B, AB or O.</a:t>
            </a:r>
          </a:p>
          <a:p>
            <a:pPr marL="400050" lvl="1" indent="0">
              <a:buNone/>
            </a:pPr>
            <a:r>
              <a:rPr lang="en-US" dirty="0"/>
              <a:t>❑ The state that a person lives in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Cleaning –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• Encoding</a:t>
            </a:r>
          </a:p>
          <a:p>
            <a:pPr marL="857250" lvl="1" indent="-457200"/>
            <a:r>
              <a:rPr lang="en-US" dirty="0" smtClean="0"/>
              <a:t>It </a:t>
            </a:r>
            <a:r>
              <a:rPr lang="en-US" dirty="0"/>
              <a:t>is the process of converting data from one form to another.</a:t>
            </a:r>
          </a:p>
          <a:p>
            <a:pPr marL="0" indent="0">
              <a:buNone/>
            </a:pPr>
            <a:r>
              <a:rPr lang="en-US" b="1" dirty="0"/>
              <a:t>• Types of encoding:</a:t>
            </a:r>
          </a:p>
          <a:p>
            <a:pPr marL="857250" lvl="1" indent="-457200"/>
            <a:r>
              <a:rPr lang="en-US" dirty="0" smtClean="0"/>
              <a:t>Label </a:t>
            </a:r>
            <a:r>
              <a:rPr lang="en-US" dirty="0"/>
              <a:t>Encoding </a:t>
            </a:r>
            <a:endParaRPr lang="en-US" dirty="0" smtClean="0"/>
          </a:p>
          <a:p>
            <a:pPr marL="1257300" lvl="2" indent="-457200"/>
            <a:r>
              <a:rPr lang="en-US" dirty="0" smtClean="0"/>
              <a:t>Fit &amp; Transform</a:t>
            </a:r>
          </a:p>
          <a:p>
            <a:pPr marL="857250" lvl="1" indent="-457200"/>
            <a:r>
              <a:rPr lang="en-US" dirty="0" smtClean="0"/>
              <a:t>One-hot </a:t>
            </a:r>
            <a:r>
              <a:rPr lang="en-US" dirty="0"/>
              <a:t>encoding</a:t>
            </a:r>
          </a:p>
        </p:txBody>
      </p:sp>
      <p:pic>
        <p:nvPicPr>
          <p:cNvPr id="5122" name="Picture 2" descr="One hot en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140968"/>
            <a:ext cx="46577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80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49838"/>
            <a:ext cx="4572001" cy="280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utoShape 4" descr="One Hot Encoding and Label Encoding | Data Science &amp; Machine Lear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One Hot Encoding and Label Encoding | Data Science &amp; Machine Learn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77072"/>
            <a:ext cx="4644008" cy="272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 descr="Label Encoder and One Hot Enco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40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63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Transformation : Feature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70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• Normalization</a:t>
            </a:r>
          </a:p>
          <a:p>
            <a:pPr marL="857250" lvl="1" indent="-457200"/>
            <a:r>
              <a:rPr lang="en-US" dirty="0"/>
              <a:t>Normalization rescales the values into </a:t>
            </a:r>
            <a:r>
              <a:rPr lang="en-US" dirty="0" smtClean="0"/>
              <a:t>a range </a:t>
            </a:r>
            <a:r>
              <a:rPr lang="en-US" dirty="0"/>
              <a:t>of [0,1]. </a:t>
            </a:r>
            <a:endParaRPr lang="en-US" dirty="0" smtClean="0"/>
          </a:p>
          <a:p>
            <a:pPr marL="857250" lvl="1" indent="-457200"/>
            <a:r>
              <a:rPr lang="en-US" dirty="0" smtClean="0"/>
              <a:t>This </a:t>
            </a:r>
            <a:r>
              <a:rPr lang="en-US" dirty="0"/>
              <a:t>might be useful </a:t>
            </a:r>
            <a:r>
              <a:rPr lang="en-US" dirty="0" smtClean="0"/>
              <a:t>in some cases </a:t>
            </a:r>
            <a:r>
              <a:rPr lang="en-US" dirty="0"/>
              <a:t>where all parameters need </a:t>
            </a:r>
            <a:r>
              <a:rPr lang="en-US" dirty="0" smtClean="0"/>
              <a:t>to have </a:t>
            </a:r>
            <a:r>
              <a:rPr lang="en-US" dirty="0"/>
              <a:t>the same positive scale.</a:t>
            </a:r>
          </a:p>
          <a:p>
            <a:pPr marL="857250" lvl="1" indent="-457200"/>
            <a:r>
              <a:rPr lang="en-US" dirty="0"/>
              <a:t>However, the outliers from the data </a:t>
            </a:r>
            <a:r>
              <a:rPr lang="en-US" dirty="0" smtClean="0"/>
              <a:t>set are </a:t>
            </a:r>
            <a:r>
              <a:rPr lang="en-US" dirty="0"/>
              <a:t>lost</a:t>
            </a:r>
            <a:r>
              <a:rPr lang="en-US" dirty="0" smtClean="0"/>
              <a:t>.</a:t>
            </a:r>
          </a:p>
          <a:p>
            <a:pPr marL="857250" lvl="1" indent="-457200"/>
            <a:r>
              <a:rPr lang="en-US" dirty="0" smtClean="0"/>
              <a:t>(all positive)</a:t>
            </a:r>
            <a:endParaRPr lang="en-US" dirty="0"/>
          </a:p>
        </p:txBody>
      </p:sp>
      <p:pic>
        <p:nvPicPr>
          <p:cNvPr id="9218" name="Picture 2" descr="Normalization Formula | Calculator (Examples With Excel Template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53137"/>
            <a:ext cx="5616624" cy="213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5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Data Transformation : Feature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• Standardization</a:t>
            </a:r>
          </a:p>
          <a:p>
            <a:pPr marL="857250" lvl="1" indent="-457200"/>
            <a:r>
              <a:rPr lang="en-US" dirty="0"/>
              <a:t>Standardization rescales data to have </a:t>
            </a:r>
            <a:r>
              <a:rPr lang="en-US" dirty="0" smtClean="0"/>
              <a:t>a mean </a:t>
            </a:r>
            <a:r>
              <a:rPr lang="en-US" dirty="0"/>
              <a:t>(μ) of 0 and standard deviation (σ) </a:t>
            </a:r>
            <a:r>
              <a:rPr lang="en-US" dirty="0" smtClean="0"/>
              <a:t>of 1 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(unit variance).</a:t>
            </a:r>
          </a:p>
          <a:p>
            <a:pPr marL="857250" lvl="1" indent="-457200"/>
            <a:r>
              <a:rPr lang="en-US" dirty="0" smtClean="0"/>
              <a:t>or </a:t>
            </a:r>
            <a:r>
              <a:rPr lang="en-US" dirty="0"/>
              <a:t>most applications standardization </a:t>
            </a:r>
            <a:r>
              <a:rPr lang="en-US" dirty="0" smtClean="0"/>
              <a:t>is recommended.</a:t>
            </a:r>
          </a:p>
          <a:p>
            <a:pPr marL="857250" lvl="1" indent="-457200"/>
            <a:r>
              <a:rPr lang="en-US" dirty="0" smtClean="0"/>
              <a:t>(-3,3)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231517"/>
            <a:ext cx="4270614" cy="244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79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eature Extraction using Principal Component Analysis — A Simplified Visual  Demo | by Kai Zhao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7" y="620688"/>
            <a:ext cx="8731821" cy="56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Detect and Handle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7091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Detect Outliers </a:t>
            </a:r>
            <a:r>
              <a:rPr lang="en-US" dirty="0" smtClean="0"/>
              <a:t>with Visualization.</a:t>
            </a:r>
          </a:p>
          <a:p>
            <a:r>
              <a:rPr lang="en-US" dirty="0" smtClean="0"/>
              <a:t>Detect </a:t>
            </a:r>
            <a:r>
              <a:rPr lang="en-US" dirty="0"/>
              <a:t>and Handle Outliers with </a:t>
            </a:r>
            <a:r>
              <a:rPr lang="en-US" dirty="0" smtClean="0"/>
              <a:t>Z-  Score(</a:t>
            </a:r>
            <a:r>
              <a:rPr lang="en-US" dirty="0" err="1"/>
              <a:t>S</a:t>
            </a:r>
            <a:r>
              <a:rPr lang="en-US" dirty="0" err="1" smtClean="0"/>
              <a:t>tandarization</a:t>
            </a:r>
            <a:r>
              <a:rPr lang="en-US" dirty="0" smtClean="0"/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Detect and Handle Outliers with IQR.</a:t>
            </a:r>
          </a:p>
        </p:txBody>
      </p:sp>
      <p:pic>
        <p:nvPicPr>
          <p:cNvPr id="11266" name="Picture 2" descr="Box Plot outliers at Percentile Level rather than 1.5 x IQR | Igor Pro by  WaveMetr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09" y="1772816"/>
            <a:ext cx="4474713" cy="453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50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 descr="Understanding Boxplots. The image above is a boxplot. A boxplot… | by  Michael Galarnyk |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6984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55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78896" cy="485313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D</a:t>
            </a:r>
            <a:r>
              <a:rPr lang="en-US" sz="2400" dirty="0" smtClean="0">
                <a:solidFill>
                  <a:srgbClr val="00B050"/>
                </a:solidFill>
              </a:rPr>
              <a:t>ata </a:t>
            </a:r>
            <a:r>
              <a:rPr lang="en-US" sz="2400" dirty="0">
                <a:solidFill>
                  <a:srgbClr val="00B050"/>
                </a:solidFill>
              </a:rPr>
              <a:t>preprocessing 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is </a:t>
            </a:r>
            <a:r>
              <a:rPr lang="en-US" sz="2400" dirty="0"/>
              <a:t>the most important phase of </a:t>
            </a:r>
            <a:r>
              <a:rPr lang="en-US" sz="2400" dirty="0" smtClean="0"/>
              <a:t>a machine </a:t>
            </a:r>
            <a:r>
              <a:rPr lang="en-US" sz="2400" dirty="0"/>
              <a:t>learning project.</a:t>
            </a:r>
          </a:p>
          <a:p>
            <a:r>
              <a:rPr lang="en-US" sz="2400" dirty="0" smtClean="0"/>
              <a:t>"</a:t>
            </a:r>
            <a:r>
              <a:rPr lang="en-US" sz="2400" dirty="0"/>
              <a:t>garbage in, garbage </a:t>
            </a:r>
            <a:r>
              <a:rPr lang="en-US" sz="2400" dirty="0" smtClean="0"/>
              <a:t>out“</a:t>
            </a:r>
          </a:p>
          <a:p>
            <a:r>
              <a:rPr lang="en-US" sz="2400" dirty="0" smtClean="0"/>
              <a:t>Useless features</a:t>
            </a:r>
            <a:r>
              <a:rPr lang="en-US" sz="2400" dirty="0"/>
              <a:t>, outliers, missing </a:t>
            </a:r>
            <a:r>
              <a:rPr lang="en-US" sz="2400" dirty="0" smtClean="0"/>
              <a:t>values , etc…</a:t>
            </a:r>
          </a:p>
          <a:p>
            <a:endParaRPr lang="en-US" sz="2400" dirty="0" smtClean="0"/>
          </a:p>
        </p:txBody>
      </p:sp>
      <p:pic>
        <p:nvPicPr>
          <p:cNvPr id="1026" name="Picture 2" descr="Basics of Data Preprocessing. Basic Understandings and Techniques of… | by  Oscar Daniel Hutajulu | Easyread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643" y="1700808"/>
            <a:ext cx="3469201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1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Robust scaling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556792"/>
            <a:ext cx="82105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7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Data Preprocessing?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Data in the real world is </a:t>
            </a:r>
            <a:r>
              <a:rPr lang="en-US" sz="2400" b="1" dirty="0" smtClean="0"/>
              <a:t>dirty</a:t>
            </a:r>
          </a:p>
          <a:p>
            <a:pPr lvl="1"/>
            <a:r>
              <a:rPr lang="en-US" sz="2000" dirty="0" smtClean="0"/>
              <a:t>noisy</a:t>
            </a:r>
            <a:r>
              <a:rPr lang="en-US" sz="2000" dirty="0"/>
              <a:t>: containing errors or </a:t>
            </a:r>
            <a:r>
              <a:rPr lang="en-US" sz="2000" dirty="0" smtClean="0"/>
              <a:t>outliers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 smtClean="0"/>
              <a:t>No </a:t>
            </a:r>
            <a:r>
              <a:rPr lang="en-US" sz="2400" b="1" dirty="0"/>
              <a:t>quality data, no quality mining results!</a:t>
            </a:r>
          </a:p>
          <a:p>
            <a:pPr lvl="1" indent="-342900"/>
            <a:r>
              <a:rPr lang="en-US" sz="2000" dirty="0" smtClean="0"/>
              <a:t>Quality </a:t>
            </a:r>
            <a:r>
              <a:rPr lang="en-US" sz="2000" dirty="0"/>
              <a:t>decisions must be based on quality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389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269289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Feature Engineering and Extraction</a:t>
            </a:r>
          </a:p>
          <a:p>
            <a:pPr lvl="1"/>
            <a:r>
              <a:rPr lang="en-US" dirty="0"/>
              <a:t>Extract </a:t>
            </a:r>
            <a:r>
              <a:rPr lang="en-US" dirty="0" smtClean="0"/>
              <a:t>useful </a:t>
            </a:r>
            <a:r>
              <a:rPr lang="en-US" dirty="0"/>
              <a:t>features from raw data into features suitable for modeling.</a:t>
            </a:r>
          </a:p>
          <a:p>
            <a:r>
              <a:rPr lang="en-US" b="1" dirty="0" smtClean="0"/>
              <a:t>Transformation</a:t>
            </a:r>
            <a:endParaRPr lang="en-US" b="1" dirty="0"/>
          </a:p>
          <a:p>
            <a:pPr lvl="1"/>
            <a:r>
              <a:rPr lang="en-US" dirty="0"/>
              <a:t>Transformation of data to improve the accuracy of the algorithm.</a:t>
            </a:r>
          </a:p>
          <a:p>
            <a:r>
              <a:rPr lang="en-US" b="1" dirty="0"/>
              <a:t>Feature Selection</a:t>
            </a:r>
          </a:p>
          <a:p>
            <a:pPr marL="857250" lvl="1" indent="-457200"/>
            <a:r>
              <a:rPr lang="en-US" dirty="0"/>
              <a:t>Removing unnecessary features.</a:t>
            </a:r>
          </a:p>
        </p:txBody>
      </p:sp>
      <p:pic>
        <p:nvPicPr>
          <p:cNvPr id="5" name="Picture 4" descr="ETL Process (Extract Transform Load) - TatvaSof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1" y="4221088"/>
            <a:ext cx="7747428" cy="22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tasks of data preprocessing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406220"/>
            <a:ext cx="6784437" cy="545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93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5793507"/>
          </a:xfrm>
        </p:spPr>
        <p:txBody>
          <a:bodyPr>
            <a:normAutofit/>
          </a:bodyPr>
          <a:lstStyle/>
          <a:p>
            <a:r>
              <a:rPr lang="en-US" b="1" dirty="0"/>
              <a:t>Data cleaning</a:t>
            </a:r>
          </a:p>
          <a:p>
            <a:pPr lvl="1"/>
            <a:r>
              <a:rPr lang="en-US" dirty="0" smtClean="0"/>
              <a:t>Fill </a:t>
            </a:r>
            <a:r>
              <a:rPr lang="en-US" dirty="0"/>
              <a:t>in missing values</a:t>
            </a:r>
          </a:p>
          <a:p>
            <a:pPr lvl="1"/>
            <a:r>
              <a:rPr lang="en-US" dirty="0" smtClean="0"/>
              <a:t>smooth </a:t>
            </a:r>
            <a:r>
              <a:rPr lang="en-US" dirty="0"/>
              <a:t>noisy data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or remove </a:t>
            </a:r>
            <a:r>
              <a:rPr lang="en-US" dirty="0" smtClean="0"/>
              <a:t>outliers</a:t>
            </a:r>
          </a:p>
          <a:p>
            <a:pPr lvl="1"/>
            <a:endParaRPr lang="en-US" dirty="0"/>
          </a:p>
          <a:p>
            <a:r>
              <a:rPr lang="en-US" b="1" dirty="0"/>
              <a:t>Data integration</a:t>
            </a:r>
          </a:p>
          <a:p>
            <a:pPr marL="857250" lvl="1" indent="-457200"/>
            <a:r>
              <a:rPr lang="en-US" dirty="0" smtClean="0"/>
              <a:t>Integration </a:t>
            </a:r>
            <a:r>
              <a:rPr lang="en-US" dirty="0"/>
              <a:t>of multiple databases, </a:t>
            </a:r>
            <a:r>
              <a:rPr lang="en-US" dirty="0" smtClean="0"/>
              <a:t>files</a:t>
            </a:r>
            <a:r>
              <a:rPr lang="en-US" dirty="0"/>
              <a:t>, or </a:t>
            </a:r>
            <a:r>
              <a:rPr lang="en-US" dirty="0" smtClean="0"/>
              <a:t>notes.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4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transformation</a:t>
            </a:r>
          </a:p>
          <a:p>
            <a:pPr marL="857250" lvl="1" indent="-457200"/>
            <a:r>
              <a:rPr lang="en-US" dirty="0" smtClean="0"/>
              <a:t>Normalization (scaling to a specific range)</a:t>
            </a:r>
          </a:p>
          <a:p>
            <a:pPr marL="857250" lvl="1" indent="-457200"/>
            <a:endParaRPr lang="en-US" dirty="0" smtClean="0"/>
          </a:p>
          <a:p>
            <a:r>
              <a:rPr lang="en-US" b="1" dirty="0" smtClean="0"/>
              <a:t>Data reduction</a:t>
            </a:r>
            <a:endParaRPr lang="en-US" b="1" dirty="0"/>
          </a:p>
          <a:p>
            <a:pPr marL="857250" lvl="1" indent="-457200"/>
            <a:r>
              <a:rPr lang="en-US" dirty="0" smtClean="0"/>
              <a:t>Obtains </a:t>
            </a:r>
            <a:r>
              <a:rPr lang="en-US" dirty="0"/>
              <a:t>reduced representation </a:t>
            </a:r>
            <a:r>
              <a:rPr lang="en-US" dirty="0" smtClean="0"/>
              <a:t>in volume </a:t>
            </a:r>
            <a:r>
              <a:rPr lang="en-US" dirty="0"/>
              <a:t>but produces the same </a:t>
            </a:r>
            <a:r>
              <a:rPr lang="en-US" dirty="0" smtClean="0"/>
              <a:t>or similar </a:t>
            </a:r>
            <a:r>
              <a:rPr lang="en-US" dirty="0"/>
              <a:t>analytical </a:t>
            </a:r>
            <a:r>
              <a:rPr lang="en-US" dirty="0" smtClean="0"/>
              <a:t>results</a:t>
            </a:r>
            <a:endParaRPr lang="en-US" dirty="0"/>
          </a:p>
          <a:p>
            <a:pPr marL="857250" lvl="1" indent="-457200"/>
            <a:r>
              <a:rPr lang="en-US" dirty="0" smtClean="0"/>
              <a:t>Data </a:t>
            </a:r>
            <a:r>
              <a:rPr lang="en-US" dirty="0"/>
              <a:t>discretization: with </a:t>
            </a:r>
            <a:r>
              <a:rPr lang="en-US" dirty="0" smtClean="0"/>
              <a:t>particular importance</a:t>
            </a:r>
            <a:r>
              <a:rPr lang="en-US" dirty="0"/>
              <a:t>, especially for </a:t>
            </a:r>
            <a:r>
              <a:rPr lang="en-US" dirty="0" smtClean="0"/>
              <a:t>numerical data</a:t>
            </a: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Preprocessing using Python. Python implementation of data… | by Suneet  Jain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640960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2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 - Missing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Types </a:t>
            </a:r>
            <a:r>
              <a:rPr lang="en-US" b="1" dirty="0"/>
              <a:t>of missing data:</a:t>
            </a:r>
          </a:p>
          <a:p>
            <a:pPr marL="800100" lvl="2" indent="0">
              <a:buNone/>
            </a:pPr>
            <a:r>
              <a:rPr lang="en-US" dirty="0"/>
              <a:t>❑ Missing completely at random</a:t>
            </a:r>
          </a:p>
          <a:p>
            <a:pPr marL="800100" lvl="2" indent="0">
              <a:buNone/>
            </a:pPr>
            <a:r>
              <a:rPr lang="en-US" dirty="0"/>
              <a:t>❑ Missing at random</a:t>
            </a:r>
          </a:p>
          <a:p>
            <a:pPr marL="800100" lvl="2" indent="0">
              <a:buNone/>
            </a:pPr>
            <a:r>
              <a:rPr lang="en-US" dirty="0"/>
              <a:t>❑ Missing not at random</a:t>
            </a:r>
          </a:p>
          <a:p>
            <a:r>
              <a:rPr lang="en-US" b="1" dirty="0" smtClean="0"/>
              <a:t>Causes </a:t>
            </a:r>
            <a:r>
              <a:rPr lang="en-US" b="1" dirty="0"/>
              <a:t>of Missing data:</a:t>
            </a:r>
          </a:p>
          <a:p>
            <a:pPr marL="800100" lvl="2" indent="0">
              <a:buNone/>
            </a:pPr>
            <a:r>
              <a:rPr lang="en-US" dirty="0"/>
              <a:t>❑ Not applicable N/A</a:t>
            </a:r>
          </a:p>
          <a:p>
            <a:pPr marL="800100" lvl="2" indent="0">
              <a:buNone/>
            </a:pPr>
            <a:r>
              <a:rPr lang="en-US" dirty="0"/>
              <a:t>❑ Not available</a:t>
            </a:r>
          </a:p>
          <a:p>
            <a:pPr marL="800100" lvl="2" indent="0">
              <a:buNone/>
            </a:pPr>
            <a:r>
              <a:rPr lang="en-US" dirty="0"/>
              <a:t>❑ Unknown</a:t>
            </a:r>
          </a:p>
          <a:p>
            <a:pPr marL="800100" lvl="2" indent="0">
              <a:buNone/>
            </a:pPr>
            <a:r>
              <a:rPr lang="en-US" dirty="0"/>
              <a:t>❑ Refusal to answer</a:t>
            </a:r>
          </a:p>
          <a:p>
            <a:pPr marL="800100" lvl="2" indent="0">
              <a:buNone/>
            </a:pPr>
            <a:r>
              <a:rPr lang="en-US" dirty="0"/>
              <a:t>❑ True missing</a:t>
            </a:r>
          </a:p>
          <a:p>
            <a:pPr marL="800100" lvl="2" indent="0">
              <a:buNone/>
            </a:pPr>
            <a:r>
              <a:rPr lang="en-US" dirty="0"/>
              <a:t>❑ Error in </a:t>
            </a:r>
            <a:r>
              <a:rPr lang="en-US" dirty="0" smtClean="0"/>
              <a:t>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9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489</Words>
  <Application>Microsoft Office PowerPoint</Application>
  <PresentationFormat>On-screen Show (4:3)</PresentationFormat>
  <Paragraphs>88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Data Preprocessing</vt:lpstr>
      <vt:lpstr>Data Preprocessing</vt:lpstr>
      <vt:lpstr>Why Data Preprocessing?</vt:lpstr>
      <vt:lpstr>ETL</vt:lpstr>
      <vt:lpstr>Major tasks of data preprocessing</vt:lpstr>
      <vt:lpstr>PowerPoint Presentation</vt:lpstr>
      <vt:lpstr>PowerPoint Presentation</vt:lpstr>
      <vt:lpstr>PowerPoint Presentation</vt:lpstr>
      <vt:lpstr>Data Cleaning - Missing Data</vt:lpstr>
      <vt:lpstr>Data Cleaning - Missing Data</vt:lpstr>
      <vt:lpstr>Handling missing values</vt:lpstr>
      <vt:lpstr>Data Cleaning – Categorical Data</vt:lpstr>
      <vt:lpstr>Data Cleaning – Categorical Data</vt:lpstr>
      <vt:lpstr>PowerPoint Presentation</vt:lpstr>
      <vt:lpstr>Data Transformation : Feature scaling</vt:lpstr>
      <vt:lpstr>Data Transformation : Feature scaling</vt:lpstr>
      <vt:lpstr>PowerPoint Presentation</vt:lpstr>
      <vt:lpstr>Detect and Handle Outliers</vt:lpstr>
      <vt:lpstr>PowerPoint Presentation</vt:lpstr>
      <vt:lpstr>Robust scaling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</dc:title>
  <dc:creator>Shaimaa</dc:creator>
  <cp:lastModifiedBy>Shaimaa</cp:lastModifiedBy>
  <cp:revision>17</cp:revision>
  <dcterms:created xsi:type="dcterms:W3CDTF">2022-02-28T10:21:24Z</dcterms:created>
  <dcterms:modified xsi:type="dcterms:W3CDTF">2022-02-28T17:39:06Z</dcterms:modified>
</cp:coreProperties>
</file>