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8C3ED7-C72C-4DB2-B184-53291860C5E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91D7EA5-035E-480C-83E2-0AF0E6022EB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17FAC21-A005-42C1-97E2-664C6E168B4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599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7EA5-035E-480C-83E2-0AF0E6022EB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AC21-A005-42C1-97E2-664C6E16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6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7EA5-035E-480C-83E2-0AF0E6022EB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AC21-A005-42C1-97E2-664C6E16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94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7EA5-035E-480C-83E2-0AF0E6022EB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AC21-A005-42C1-97E2-664C6E168B4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8009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7EA5-035E-480C-83E2-0AF0E6022EB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AC21-A005-42C1-97E2-664C6E16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16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7EA5-035E-480C-83E2-0AF0E6022EB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AC21-A005-42C1-97E2-664C6E16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79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7EA5-035E-480C-83E2-0AF0E6022EB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AC21-A005-42C1-97E2-664C6E16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5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7EA5-035E-480C-83E2-0AF0E6022EB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AC21-A005-42C1-97E2-664C6E16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61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7EA5-035E-480C-83E2-0AF0E6022EB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AC21-A005-42C1-97E2-664C6E16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3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7EA5-035E-480C-83E2-0AF0E6022EB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AC21-A005-42C1-97E2-664C6E16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7EA5-035E-480C-83E2-0AF0E6022EB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AC21-A005-42C1-97E2-664C6E16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3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7EA5-035E-480C-83E2-0AF0E6022EB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AC21-A005-42C1-97E2-664C6E16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5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7EA5-035E-480C-83E2-0AF0E6022EB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AC21-A005-42C1-97E2-664C6E16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7EA5-035E-480C-83E2-0AF0E6022EB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AC21-A005-42C1-97E2-664C6E16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2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7EA5-035E-480C-83E2-0AF0E6022EB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AC21-A005-42C1-97E2-664C6E16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9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7EA5-035E-480C-83E2-0AF0E6022EB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AC21-A005-42C1-97E2-664C6E16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1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7EA5-035E-480C-83E2-0AF0E6022EB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AC21-A005-42C1-97E2-664C6E16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3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91D7EA5-035E-480C-83E2-0AF0E6022EB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17FAC21-A005-42C1-97E2-664C6E16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5A79-3568-432B-AAB1-2FB47B70D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880364" y="662940"/>
            <a:ext cx="9755187" cy="2352404"/>
          </a:xfrm>
        </p:spPr>
        <p:txBody>
          <a:bodyPr/>
          <a:lstStyle/>
          <a:p>
            <a:pPr algn="ctr"/>
            <a:r>
              <a:rPr lang="en-US" dirty="0"/>
              <a:t>registration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51C45-58EC-4F9B-892D-F7C5B2F21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Eng</a:t>
            </a:r>
            <a:r>
              <a:rPr lang="en-US" dirty="0">
                <a:solidFill>
                  <a:schemeClr val="tx1"/>
                </a:solidFill>
              </a:rPr>
              <a:t> . Mahmoud </a:t>
            </a:r>
            <a:r>
              <a:rPr lang="en-US" dirty="0" err="1">
                <a:solidFill>
                  <a:schemeClr val="tx1"/>
                </a:solidFill>
              </a:rPr>
              <a:t>ragab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302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12BD-4A14-473A-BC20-DDFF439D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19" y="154323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Determine the value of theta</a:t>
            </a:r>
            <a:r>
              <a:rPr lang="ar-EG" sz="4800" dirty="0"/>
              <a:t> </a:t>
            </a:r>
            <a:r>
              <a:rPr lang="en-US" sz="4800" dirty="0"/>
              <a:t>“</a:t>
            </a:r>
            <a:r>
              <a:rPr lang="el-GR" sz="48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θ</a:t>
            </a:r>
            <a:r>
              <a:rPr lang="en-US" sz="4800" dirty="0"/>
              <a:t>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831128-C8D8-4DC2-9754-C3FA8738E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39" y="1837765"/>
            <a:ext cx="5008921" cy="37106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A856B9-1810-4C2F-B6E8-DF33F8899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60" y="1834442"/>
            <a:ext cx="5008921" cy="371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2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DEBF-FB6A-4D7E-90F1-EF322152C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3118" y="1438245"/>
            <a:ext cx="7768882" cy="225083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chemeClr val="accent1"/>
                </a:solidFill>
              </a:rPr>
              <a:t>any questions ?</a:t>
            </a:r>
            <a:br>
              <a:rPr lang="en-US" sz="8000" dirty="0">
                <a:solidFill>
                  <a:schemeClr val="accent1"/>
                </a:solidFill>
              </a:rPr>
            </a:br>
            <a:endParaRPr lang="en-US" sz="8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5E449-3881-49CD-AF65-A2F62F931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58" y="337625"/>
            <a:ext cx="4260460" cy="496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5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1FD3-D4CA-4E45-A3CC-980C32D7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6" y="48998"/>
            <a:ext cx="10396902" cy="1273606"/>
          </a:xfrm>
        </p:spPr>
        <p:txBody>
          <a:bodyPr/>
          <a:lstStyle/>
          <a:p>
            <a:r>
              <a:rPr lang="en-US" dirty="0"/>
              <a:t>linear regression equation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8B0D36-7DD3-4E3B-9375-288B3E8EF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92" y="999808"/>
            <a:ext cx="9551819" cy="454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4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A980E8-1BE2-4E07-9DFF-4C182A3D5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28" y="244765"/>
            <a:ext cx="7315200" cy="51815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D4CF2B-4BC2-4C76-93DE-398466F57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169" y="244765"/>
            <a:ext cx="4726745" cy="518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5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C50092E-537D-477A-A26A-10411E57B54A}"/>
              </a:ext>
            </a:extLst>
          </p:cNvPr>
          <p:cNvSpPr/>
          <p:nvPr/>
        </p:nvSpPr>
        <p:spPr>
          <a:xfrm>
            <a:off x="2574385" y="56271"/>
            <a:ext cx="2152357" cy="794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</a:t>
            </a:r>
            <a:endParaRPr lang="en-US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AB0FF5-6B9E-4060-B1AC-98964D345673}"/>
              </a:ext>
            </a:extLst>
          </p:cNvPr>
          <p:cNvSpPr/>
          <p:nvPr/>
        </p:nvSpPr>
        <p:spPr>
          <a:xfrm>
            <a:off x="2574387" y="851096"/>
            <a:ext cx="2152357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Outputs</a:t>
            </a:r>
            <a:endParaRPr lang="en-US" sz="4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510E73-730A-4059-81F9-B45522FF8165}"/>
              </a:ext>
            </a:extLst>
          </p:cNvPr>
          <p:cNvSpPr/>
          <p:nvPr/>
        </p:nvSpPr>
        <p:spPr>
          <a:xfrm>
            <a:off x="2574385" y="1593167"/>
            <a:ext cx="2152357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Rows</a:t>
            </a:r>
            <a:endParaRPr lang="en-US" sz="3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DDA9A4-5621-40A3-AB9F-A3BFD0585EA0}"/>
              </a:ext>
            </a:extLst>
          </p:cNvPr>
          <p:cNvSpPr/>
          <p:nvPr/>
        </p:nvSpPr>
        <p:spPr>
          <a:xfrm>
            <a:off x="2574385" y="2338755"/>
            <a:ext cx="2152357" cy="74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7ADC1C-11D6-4407-BAF5-975A71BA506E}"/>
              </a:ext>
            </a:extLst>
          </p:cNvPr>
          <p:cNvSpPr/>
          <p:nvPr/>
        </p:nvSpPr>
        <p:spPr>
          <a:xfrm>
            <a:off x="2574384" y="3042139"/>
            <a:ext cx="2152357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Hypothesis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3DE112-8C2C-43FF-A173-9E689275CA3C}"/>
              </a:ext>
            </a:extLst>
          </p:cNvPr>
          <p:cNvSpPr/>
          <p:nvPr/>
        </p:nvSpPr>
        <p:spPr>
          <a:xfrm>
            <a:off x="2574384" y="3784210"/>
            <a:ext cx="2152357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Cost Function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6E1241-1227-4523-B873-18F81E4047CE}"/>
              </a:ext>
            </a:extLst>
          </p:cNvPr>
          <p:cNvSpPr/>
          <p:nvPr/>
        </p:nvSpPr>
        <p:spPr>
          <a:xfrm>
            <a:off x="2574384" y="4529797"/>
            <a:ext cx="2152357" cy="742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AB0CCF-1662-4319-B42A-24F4265B8BBA}"/>
              </a:ext>
            </a:extLst>
          </p:cNvPr>
          <p:cNvSpPr/>
          <p:nvPr/>
        </p:nvSpPr>
        <p:spPr>
          <a:xfrm>
            <a:off x="4726741" y="56271"/>
            <a:ext cx="2152357" cy="794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D8C45F-E01E-490B-BD8F-5343BA014046}"/>
              </a:ext>
            </a:extLst>
          </p:cNvPr>
          <p:cNvSpPr/>
          <p:nvPr/>
        </p:nvSpPr>
        <p:spPr>
          <a:xfrm>
            <a:off x="4726743" y="851096"/>
            <a:ext cx="2152357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en-US" sz="4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1E2E1D-7945-44DC-9FF3-6B088BF80EC2}"/>
              </a:ext>
            </a:extLst>
          </p:cNvPr>
          <p:cNvSpPr/>
          <p:nvPr/>
        </p:nvSpPr>
        <p:spPr>
          <a:xfrm>
            <a:off x="4726741" y="1593167"/>
            <a:ext cx="2152357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en-US" sz="3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4EE3AA-7EDF-4CA1-8302-0618A0B0946A}"/>
              </a:ext>
            </a:extLst>
          </p:cNvPr>
          <p:cNvSpPr/>
          <p:nvPr/>
        </p:nvSpPr>
        <p:spPr>
          <a:xfrm>
            <a:off x="4726741" y="2338755"/>
            <a:ext cx="2152357" cy="74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228AF4-28EC-46C0-B0A8-D5D81655163E}"/>
              </a:ext>
            </a:extLst>
          </p:cNvPr>
          <p:cNvSpPr/>
          <p:nvPr/>
        </p:nvSpPr>
        <p:spPr>
          <a:xfrm>
            <a:off x="4726740" y="3042139"/>
            <a:ext cx="2152357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 (X)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CBE676-74FF-4051-8767-E96518F7AA9D}"/>
              </a:ext>
            </a:extLst>
          </p:cNvPr>
          <p:cNvSpPr/>
          <p:nvPr/>
        </p:nvSpPr>
        <p:spPr>
          <a:xfrm>
            <a:off x="4726740" y="3784210"/>
            <a:ext cx="2152357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87C03C-F2E3-433D-A50E-D028A7A723DB}"/>
              </a:ext>
            </a:extLst>
          </p:cNvPr>
          <p:cNvSpPr/>
          <p:nvPr/>
        </p:nvSpPr>
        <p:spPr>
          <a:xfrm>
            <a:off x="4726740" y="4529797"/>
            <a:ext cx="2152357" cy="742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AA6074-96B4-4AFB-9A0A-2E53F9C20B0C}"/>
              </a:ext>
            </a:extLst>
          </p:cNvPr>
          <p:cNvSpPr/>
          <p:nvPr/>
        </p:nvSpPr>
        <p:spPr>
          <a:xfrm>
            <a:off x="5630589" y="4649372"/>
            <a:ext cx="344658" cy="50291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A55B305-8791-41C0-B90D-FA936AF4D214}"/>
              </a:ext>
            </a:extLst>
          </p:cNvPr>
          <p:cNvCxnSpPr>
            <a:stCxn id="29" idx="2"/>
          </p:cNvCxnSpPr>
          <p:nvPr/>
        </p:nvCxnSpPr>
        <p:spPr>
          <a:xfrm flipV="1">
            <a:off x="5630589" y="4900831"/>
            <a:ext cx="34465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68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8B167B4-1B52-4568-B4C5-49F702AAF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65" y="436098"/>
            <a:ext cx="6243761" cy="4698610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F299562-194B-4D27-8B09-EE10135B2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38426" y="984737"/>
            <a:ext cx="4342082" cy="3826414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goal is to reduce the difference between the expected value “h( x )” from the linear equation and the real value “y”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Divide by “2m” to relate the error value to the number of values in the sample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goal is to find the value of </a:t>
            </a:r>
            <a:r>
              <a:rPr lang="el-GR" sz="2000" dirty="0">
                <a:solidFill>
                  <a:srgbClr val="191919"/>
                </a:solidFill>
                <a:effectLst/>
                <a:latin typeface="Arial" panose="020B0604020202020204" pitchFamily="34" charset="0"/>
              </a:rPr>
              <a:t>θ</a:t>
            </a:r>
            <a:r>
              <a:rPr lang="ar-EG" sz="2000" baseline="-25000" dirty="0">
                <a:solidFill>
                  <a:srgbClr val="191919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sz="2000" dirty="0"/>
              <a:t> and </a:t>
            </a:r>
            <a:r>
              <a:rPr lang="el-GR" sz="2000" dirty="0">
                <a:solidFill>
                  <a:srgbClr val="191919"/>
                </a:solidFill>
                <a:effectLst/>
                <a:latin typeface="Arial" panose="020B0604020202020204" pitchFamily="34" charset="0"/>
              </a:rPr>
              <a:t>θ</a:t>
            </a:r>
            <a:r>
              <a:rPr lang="ar-EG" sz="2000" baseline="-25000" dirty="0">
                <a:solidFill>
                  <a:srgbClr val="191919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2000" dirty="0"/>
              <a:t>, which makes the</a:t>
            </a:r>
            <a:r>
              <a:rPr lang="ar-EG" sz="2000" dirty="0"/>
              <a:t> </a:t>
            </a:r>
            <a:r>
              <a:rPr lang="en-US" sz="2000" dirty="0"/>
              <a:t>“j” </a:t>
            </a:r>
            <a:r>
              <a:rPr lang="ar-EG" sz="2000" dirty="0"/>
              <a:t>)</a:t>
            </a:r>
            <a:r>
              <a:rPr lang="en-US" sz="2000" dirty="0"/>
              <a:t>error value</a:t>
            </a:r>
            <a:r>
              <a:rPr lang="ar-EG" sz="2000" dirty="0"/>
              <a:t>(</a:t>
            </a:r>
            <a:r>
              <a:rPr lang="en-US" sz="2000" dirty="0"/>
              <a:t> as small as possible</a:t>
            </a:r>
          </a:p>
        </p:txBody>
      </p:sp>
    </p:spTree>
    <p:extLst>
      <p:ext uri="{BB962C8B-B14F-4D97-AF65-F5344CB8AC3E}">
        <p14:creationId xmlns:p14="http://schemas.microsoft.com/office/powerpoint/2010/main" val="3138129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FA84A6-0B9C-4D6E-B3F2-93390C4F3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499955"/>
              </p:ext>
            </p:extLst>
          </p:nvPr>
        </p:nvGraphicFramePr>
        <p:xfrm>
          <a:off x="685779" y="154744"/>
          <a:ext cx="6165185" cy="5162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3037">
                  <a:extLst>
                    <a:ext uri="{9D8B030D-6E8A-4147-A177-3AD203B41FA5}">
                      <a16:colId xmlns:a16="http://schemas.microsoft.com/office/drawing/2014/main" val="613116539"/>
                    </a:ext>
                  </a:extLst>
                </a:gridCol>
                <a:gridCol w="1233037">
                  <a:extLst>
                    <a:ext uri="{9D8B030D-6E8A-4147-A177-3AD203B41FA5}">
                      <a16:colId xmlns:a16="http://schemas.microsoft.com/office/drawing/2014/main" val="1618678132"/>
                    </a:ext>
                  </a:extLst>
                </a:gridCol>
                <a:gridCol w="1233037">
                  <a:extLst>
                    <a:ext uri="{9D8B030D-6E8A-4147-A177-3AD203B41FA5}">
                      <a16:colId xmlns:a16="http://schemas.microsoft.com/office/drawing/2014/main" val="2250046193"/>
                    </a:ext>
                  </a:extLst>
                </a:gridCol>
                <a:gridCol w="1233037">
                  <a:extLst>
                    <a:ext uri="{9D8B030D-6E8A-4147-A177-3AD203B41FA5}">
                      <a16:colId xmlns:a16="http://schemas.microsoft.com/office/drawing/2014/main" val="1574284003"/>
                    </a:ext>
                  </a:extLst>
                </a:gridCol>
                <a:gridCol w="1233037">
                  <a:extLst>
                    <a:ext uri="{9D8B030D-6E8A-4147-A177-3AD203B41FA5}">
                      <a16:colId xmlns:a16="http://schemas.microsoft.com/office/drawing/2014/main" val="2062865446"/>
                    </a:ext>
                  </a:extLst>
                </a:gridCol>
              </a:tblGrid>
              <a:tr h="645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H(x)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H(x)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-Y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h(x) – Y</a:t>
                      </a:r>
                      <a:r>
                        <a:rPr lang="nn-NO" sz="2400" b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6411310"/>
                  </a:ext>
                </a:extLst>
              </a:tr>
              <a:tr h="645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7149493"/>
                  </a:ext>
                </a:extLst>
              </a:tr>
              <a:tr h="645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0044769"/>
                  </a:ext>
                </a:extLst>
              </a:tr>
              <a:tr h="645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7905357"/>
                  </a:ext>
                </a:extLst>
              </a:tr>
              <a:tr h="645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0603747"/>
                  </a:ext>
                </a:extLst>
              </a:tr>
              <a:tr h="645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4394842"/>
                  </a:ext>
                </a:extLst>
              </a:tr>
              <a:tr h="645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5220454"/>
                  </a:ext>
                </a:extLst>
              </a:tr>
              <a:tr h="645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930209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EF882E3-8DC4-44A0-A541-2A3A02742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962" y="154744"/>
            <a:ext cx="4655257" cy="819048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8E3CF2-3526-4A61-871A-5B3E6894E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0961" y="312610"/>
            <a:ext cx="4655257" cy="4540740"/>
          </a:xfrm>
        </p:spPr>
        <p:txBody>
          <a:bodyPr>
            <a:normAutofit/>
          </a:bodyPr>
          <a:lstStyle/>
          <a:p>
            <a:r>
              <a:rPr lang="el-GR" sz="2800" dirty="0">
                <a:solidFill>
                  <a:srgbClr val="191919"/>
                </a:solidFill>
                <a:effectLst/>
                <a:latin typeface="Arial" panose="020B0604020202020204" pitchFamily="34" charset="0"/>
              </a:rPr>
              <a:t>Θ</a:t>
            </a:r>
            <a:r>
              <a:rPr lang="en-US" sz="2800" baseline="-25000" dirty="0">
                <a:solidFill>
                  <a:srgbClr val="191919"/>
                </a:solidFill>
                <a:latin typeface="Arial" panose="020B0604020202020204" pitchFamily="34" charset="0"/>
              </a:rPr>
              <a:t>0 = 5   , </a:t>
            </a:r>
            <a:r>
              <a:rPr lang="el-GR" sz="2800" dirty="0">
                <a:solidFill>
                  <a:srgbClr val="191919"/>
                </a:solidFill>
                <a:effectLst/>
                <a:latin typeface="Arial" panose="020B0604020202020204" pitchFamily="34" charset="0"/>
              </a:rPr>
              <a:t>θ</a:t>
            </a:r>
            <a:r>
              <a:rPr lang="en-US" sz="2800" baseline="-25000" dirty="0">
                <a:solidFill>
                  <a:srgbClr val="191919"/>
                </a:solidFill>
                <a:latin typeface="Arial" panose="020B0604020202020204" pitchFamily="34" charset="0"/>
              </a:rPr>
              <a:t>1 = 2   ,  H(x) = 5 + 2x</a:t>
            </a:r>
          </a:p>
          <a:p>
            <a:endParaRPr lang="en-US" sz="2800" baseline="-25000" dirty="0">
              <a:solidFill>
                <a:srgbClr val="191919"/>
              </a:solidFill>
              <a:latin typeface="Arial" panose="020B0604020202020204" pitchFamily="34" charset="0"/>
            </a:endParaRPr>
          </a:p>
          <a:p>
            <a:endParaRPr lang="en-US" sz="2800" baseline="-25000" dirty="0">
              <a:solidFill>
                <a:srgbClr val="191919"/>
              </a:solidFill>
              <a:latin typeface="Arial" panose="020B0604020202020204" pitchFamily="34" charset="0"/>
            </a:endParaRPr>
          </a:p>
          <a:p>
            <a:endParaRPr lang="en-US" sz="2800" dirty="0"/>
          </a:p>
          <a:p>
            <a:r>
              <a:rPr lang="en-US" sz="2800" dirty="0"/>
              <a:t>J = (0+1+4+4+4+25+9) / 14</a:t>
            </a:r>
          </a:p>
          <a:p>
            <a:r>
              <a:rPr lang="en-US" sz="2800" dirty="0"/>
              <a:t>J = 47 / 14 = 3.3</a:t>
            </a:r>
          </a:p>
        </p:txBody>
      </p:sp>
    </p:spTree>
    <p:extLst>
      <p:ext uri="{BB962C8B-B14F-4D97-AF65-F5344CB8AC3E}">
        <p14:creationId xmlns:p14="http://schemas.microsoft.com/office/powerpoint/2010/main" val="375308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9986AB-10A0-4DDF-8BF5-E747ED640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10" y="590842"/>
            <a:ext cx="10066745" cy="4797083"/>
          </a:xfrm>
          <a:prstGeom prst="rect">
            <a:avLst/>
          </a:prstGeom>
        </p:spPr>
      </p:pic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63BB7BCD-B036-4467-ADF3-CDB7B70EBC14}"/>
              </a:ext>
            </a:extLst>
          </p:cNvPr>
          <p:cNvSpPr/>
          <p:nvPr/>
        </p:nvSpPr>
        <p:spPr>
          <a:xfrm flipH="1" flipV="1">
            <a:off x="4213271" y="3457137"/>
            <a:ext cx="91441" cy="11605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9D61ACF7-CAFF-463B-89B1-A786599E6C51}"/>
              </a:ext>
            </a:extLst>
          </p:cNvPr>
          <p:cNvSpPr/>
          <p:nvPr/>
        </p:nvSpPr>
        <p:spPr>
          <a:xfrm flipH="1" flipV="1">
            <a:off x="4868591" y="3294773"/>
            <a:ext cx="91441" cy="11605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57F566F-A96B-43DF-A6F0-63A195D6B54D}"/>
              </a:ext>
            </a:extLst>
          </p:cNvPr>
          <p:cNvSpPr/>
          <p:nvPr/>
        </p:nvSpPr>
        <p:spPr>
          <a:xfrm flipH="1" flipV="1">
            <a:off x="6004558" y="2821147"/>
            <a:ext cx="91441" cy="11605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2C175CDD-0DDA-415C-9772-7223D449E28D}"/>
              </a:ext>
            </a:extLst>
          </p:cNvPr>
          <p:cNvSpPr/>
          <p:nvPr/>
        </p:nvSpPr>
        <p:spPr>
          <a:xfrm flipH="1" flipV="1">
            <a:off x="5711480" y="2741429"/>
            <a:ext cx="91441" cy="11605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CE55EAF-259A-4D5F-B9D5-A620B228101B}"/>
              </a:ext>
            </a:extLst>
          </p:cNvPr>
          <p:cNvSpPr/>
          <p:nvPr/>
        </p:nvSpPr>
        <p:spPr>
          <a:xfrm flipH="1" flipV="1">
            <a:off x="6468791" y="2322343"/>
            <a:ext cx="91441" cy="11605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48D0D4C-FAEE-42D3-9A75-B59C7F1792DD}"/>
              </a:ext>
            </a:extLst>
          </p:cNvPr>
          <p:cNvSpPr/>
          <p:nvPr/>
        </p:nvSpPr>
        <p:spPr>
          <a:xfrm flipH="1" flipV="1">
            <a:off x="6916613" y="2322343"/>
            <a:ext cx="91441" cy="11605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337DBB6-74FF-4335-80D5-333CC03A56EC}"/>
              </a:ext>
            </a:extLst>
          </p:cNvPr>
          <p:cNvSpPr/>
          <p:nvPr/>
        </p:nvSpPr>
        <p:spPr>
          <a:xfrm flipH="1" flipV="1">
            <a:off x="7122939" y="2264314"/>
            <a:ext cx="91441" cy="11605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263ED3BD-4C14-4658-BC4A-9445CFA4079B}"/>
              </a:ext>
            </a:extLst>
          </p:cNvPr>
          <p:cNvSpPr/>
          <p:nvPr/>
        </p:nvSpPr>
        <p:spPr>
          <a:xfrm flipH="1" flipV="1">
            <a:off x="7364435" y="2300071"/>
            <a:ext cx="91441" cy="11605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0AAC325-14FC-4AEE-918F-949C63375711}"/>
              </a:ext>
            </a:extLst>
          </p:cNvPr>
          <p:cNvSpPr/>
          <p:nvPr/>
        </p:nvSpPr>
        <p:spPr>
          <a:xfrm flipH="1" flipV="1">
            <a:off x="8482816" y="1470074"/>
            <a:ext cx="91441" cy="11605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F76DCE81-A61C-48D9-A9C6-F01E45ED6428}"/>
              </a:ext>
            </a:extLst>
          </p:cNvPr>
          <p:cNvSpPr/>
          <p:nvPr/>
        </p:nvSpPr>
        <p:spPr>
          <a:xfrm flipH="1" flipV="1">
            <a:off x="8888434" y="1586132"/>
            <a:ext cx="91441" cy="11605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6D521A7-84A9-4C23-997C-2DA222ACEFAE}"/>
              </a:ext>
            </a:extLst>
          </p:cNvPr>
          <p:cNvSpPr/>
          <p:nvPr/>
        </p:nvSpPr>
        <p:spPr>
          <a:xfrm flipH="1" flipV="1">
            <a:off x="9306945" y="1470074"/>
            <a:ext cx="91441" cy="11605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EEF66D5E-D527-4819-B870-5C85F7CBA74E}"/>
              </a:ext>
            </a:extLst>
          </p:cNvPr>
          <p:cNvSpPr/>
          <p:nvPr/>
        </p:nvSpPr>
        <p:spPr>
          <a:xfrm flipH="1" flipV="1">
            <a:off x="10039633" y="1586132"/>
            <a:ext cx="91441" cy="11605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591408AA-A7F7-455C-808E-B3484535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405" y="-46592"/>
            <a:ext cx="3759590" cy="784274"/>
          </a:xfrm>
        </p:spPr>
        <p:txBody>
          <a:bodyPr>
            <a:normAutofit/>
          </a:bodyPr>
          <a:lstStyle/>
          <a:p>
            <a:r>
              <a:rPr lang="en-US" sz="4400" dirty="0"/>
              <a:t>Best fit line</a:t>
            </a:r>
          </a:p>
        </p:txBody>
      </p:sp>
    </p:spTree>
    <p:extLst>
      <p:ext uri="{BB962C8B-B14F-4D97-AF65-F5344CB8AC3E}">
        <p14:creationId xmlns:p14="http://schemas.microsoft.com/office/powerpoint/2010/main" val="2281407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5139-AC0B-4587-BEF9-15D8AD0F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686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Straight-line equation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07255E-4AF6-4FF7-B656-400692575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298832"/>
            <a:ext cx="7487528" cy="4260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999A81-902E-4751-A47F-3CE983AC56F7}"/>
              </a:ext>
            </a:extLst>
          </p:cNvPr>
          <p:cNvSpPr txBox="1"/>
          <p:nvPr/>
        </p:nvSpPr>
        <p:spPr>
          <a:xfrm>
            <a:off x="2933112" y="4093698"/>
            <a:ext cx="193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Y-intercept    “C”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20DF27-16F0-47DF-9C7F-843808C78145}"/>
              </a:ext>
            </a:extLst>
          </p:cNvPr>
          <p:cNvCxnSpPr>
            <a:cxnSpLocks/>
          </p:cNvCxnSpPr>
          <p:nvPr/>
        </p:nvCxnSpPr>
        <p:spPr>
          <a:xfrm flipH="1" flipV="1">
            <a:off x="2454812" y="4065563"/>
            <a:ext cx="478300" cy="2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34CEB6C2-7130-49F9-BDBB-E99D9AF82CF2}"/>
              </a:ext>
            </a:extLst>
          </p:cNvPr>
          <p:cNvSpPr/>
          <p:nvPr/>
        </p:nvSpPr>
        <p:spPr>
          <a:xfrm>
            <a:off x="5912376" y="1038783"/>
            <a:ext cx="2521205" cy="13675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 = mx  +  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00A52-0AD0-441F-BE4D-14565ED7A210}"/>
              </a:ext>
            </a:extLst>
          </p:cNvPr>
          <p:cNvSpPr txBox="1"/>
          <p:nvPr/>
        </p:nvSpPr>
        <p:spPr>
          <a:xfrm>
            <a:off x="1870574" y="11543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7C8ADF-CB68-4FD5-82EF-84407C5A14BF}"/>
              </a:ext>
            </a:extLst>
          </p:cNvPr>
          <p:cNvSpPr txBox="1"/>
          <p:nvPr/>
        </p:nvSpPr>
        <p:spPr>
          <a:xfrm>
            <a:off x="7881423" y="4881489"/>
            <a:ext cx="28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64953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E76DA3-8F99-4ECE-AF4E-AD314B6ED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80" y="489708"/>
            <a:ext cx="9006839" cy="483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32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325</TotalTime>
  <Words>210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Impact</vt:lpstr>
      <vt:lpstr>Main Event</vt:lpstr>
      <vt:lpstr>registration</vt:lpstr>
      <vt:lpstr>linear regression equation</vt:lpstr>
      <vt:lpstr>PowerPoint Presentation</vt:lpstr>
      <vt:lpstr>PowerPoint Presentation</vt:lpstr>
      <vt:lpstr>PowerPoint Presentation</vt:lpstr>
      <vt:lpstr>PowerPoint Presentation</vt:lpstr>
      <vt:lpstr>Best fit line</vt:lpstr>
      <vt:lpstr>Straight-line equation</vt:lpstr>
      <vt:lpstr>PowerPoint Presentation</vt:lpstr>
      <vt:lpstr>Determine the value of theta “θ”</vt:lpstr>
      <vt:lpstr>any questions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registration</dc:title>
  <dc:creator>Mahmoud Ragab</dc:creator>
  <cp:lastModifiedBy>Mahmoud Ragab</cp:lastModifiedBy>
  <cp:revision>4</cp:revision>
  <dcterms:created xsi:type="dcterms:W3CDTF">2022-01-28T22:57:08Z</dcterms:created>
  <dcterms:modified xsi:type="dcterms:W3CDTF">2022-01-29T17:29:13Z</dcterms:modified>
</cp:coreProperties>
</file>