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316" r:id="rId3"/>
    <p:sldId id="300" r:id="rId4"/>
    <p:sldId id="257" r:id="rId5"/>
    <p:sldId id="258" r:id="rId6"/>
    <p:sldId id="302" r:id="rId7"/>
    <p:sldId id="259" r:id="rId8"/>
    <p:sldId id="325" r:id="rId9"/>
    <p:sldId id="260" r:id="rId10"/>
    <p:sldId id="324" r:id="rId11"/>
    <p:sldId id="303" r:id="rId12"/>
    <p:sldId id="307" r:id="rId13"/>
    <p:sldId id="304" r:id="rId14"/>
    <p:sldId id="306" r:id="rId15"/>
    <p:sldId id="308" r:id="rId16"/>
    <p:sldId id="309" r:id="rId17"/>
    <p:sldId id="312" r:id="rId18"/>
    <p:sldId id="315" r:id="rId19"/>
    <p:sldId id="319" r:id="rId20"/>
    <p:sldId id="320" r:id="rId21"/>
    <p:sldId id="321" r:id="rId22"/>
    <p:sldId id="322" r:id="rId23"/>
    <p:sldId id="323" r:id="rId24"/>
    <p:sldId id="311" r:id="rId2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0BB7F7-17A2-4CD3-8477-16D55A9DB3DF}">
  <a:tblStyle styleId="{730BB7F7-17A2-4CD3-8477-16D55A9DB3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925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33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399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132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524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327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1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567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361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971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478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729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69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81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407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9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3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7544739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Web and </a:t>
            </a:r>
            <a:r>
              <a:rPr lang="en" dirty="0"/>
              <a:t>Cloud development</a:t>
            </a:r>
            <a:r>
              <a:rPr lang="en" dirty="0">
                <a:solidFill>
                  <a:schemeClr val="accent3"/>
                </a:solidFill>
              </a:rPr>
              <a:t>: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34440"/>
            <a:ext cx="5788800" cy="924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using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Python’s </a:t>
            </a:r>
            <a:r>
              <a:rPr lang="en" dirty="0">
                <a:solidFill>
                  <a:schemeClr val="accent1"/>
                </a:solidFill>
              </a:rPr>
              <a:t>Flask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and </a:t>
            </a:r>
            <a:r>
              <a:rPr lang="en" dirty="0">
                <a:solidFill>
                  <a:schemeClr val="lt2"/>
                </a:solidFill>
              </a:rPr>
              <a:t>AWS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17036"/>
            <a:ext cx="506100" cy="3183577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73;p28">
            <a:extLst>
              <a:ext uri="{FF2B5EF4-FFF2-40B4-BE49-F238E27FC236}">
                <a16:creationId xmlns:a16="http://schemas.microsoft.com/office/drawing/2014/main" id="{669B5F94-9195-4204-B295-7C172E617C46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9CB08-DF4B-48F6-A7C4-F230C088ACCD}"/>
              </a:ext>
            </a:extLst>
          </p:cNvPr>
          <p:cNvSpPr txBox="1"/>
          <p:nvPr/>
        </p:nvSpPr>
        <p:spPr>
          <a:xfrm>
            <a:off x="1788725" y="3143246"/>
            <a:ext cx="457914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Session 1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1"/>
                </a:solidFill>
                <a:uFill>
                  <a:noFill/>
                </a:uFill>
              </a:rPr>
              <a:t>By: Mahmoud Reda &amp;&amp; Ahmed Salah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413815" y="1151940"/>
            <a:ext cx="215221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Number=input(“some words”)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function input take the input form the user as a string 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58864" y="2612503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Concepts[2]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395221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nput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208049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Variables.py</a:t>
            </a:r>
          </a:p>
        </p:txBody>
      </p:sp>
    </p:spTree>
    <p:extLst>
      <p:ext uri="{BB962C8B-B14F-4D97-AF65-F5344CB8AC3E}">
        <p14:creationId xmlns:p14="http://schemas.microsoft.com/office/powerpoint/2010/main" val="211743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72309" y="1151940"/>
            <a:ext cx="5328441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listA</a:t>
            </a:r>
            <a:r>
              <a:rPr lang="en-CA" dirty="0"/>
              <a:t> = [1, 2, 3, 4, “Ahmed”]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Python lists can contain multiple datatypes&gt;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58864" y="2612503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Concepts[3]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338317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Python Lists 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208049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lists.py</a:t>
            </a:r>
          </a:p>
        </p:txBody>
      </p:sp>
    </p:spTree>
    <p:extLst>
      <p:ext uri="{BB962C8B-B14F-4D97-AF65-F5344CB8AC3E}">
        <p14:creationId xmlns:p14="http://schemas.microsoft.com/office/powerpoint/2010/main" val="237955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72309" y="1151940"/>
            <a:ext cx="5271539" cy="337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 =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“brand” : “Ford”,</a:t>
            </a:r>
          </a:p>
          <a:p>
            <a:pPr marL="0" indent="0"/>
            <a:r>
              <a:rPr lang="en-US" dirty="0"/>
              <a:t>	“model” : “Mustang”,</a:t>
            </a:r>
          </a:p>
          <a:p>
            <a:pPr marL="0" indent="0"/>
            <a:r>
              <a:rPr lang="en-US" dirty="0"/>
              <a:t>	“year” : “2012”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494322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Python dictionary 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208049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dictionary.py</a:t>
            </a:r>
          </a:p>
        </p:txBody>
      </p:sp>
      <p:cxnSp>
        <p:nvCxnSpPr>
          <p:cNvPr id="50" name="Google Shape;555;p31">
            <a:extLst>
              <a:ext uri="{FF2B5EF4-FFF2-40B4-BE49-F238E27FC236}">
                <a16:creationId xmlns:a16="http://schemas.microsoft.com/office/drawing/2014/main" id="{76B8C084-3E32-454E-BF82-395E49C01F44}"/>
              </a:ext>
            </a:extLst>
          </p:cNvPr>
          <p:cNvCxnSpPr/>
          <p:nvPr/>
        </p:nvCxnSpPr>
        <p:spPr>
          <a:xfrm>
            <a:off x="3461950" y="1650116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513;p31">
            <a:extLst>
              <a:ext uri="{FF2B5EF4-FFF2-40B4-BE49-F238E27FC236}">
                <a16:creationId xmlns:a16="http://schemas.microsoft.com/office/drawing/2014/main" id="{2419F338-A3F5-47F5-8D10-4BDDD691DB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4535" y="3399254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Python dictionay is important for data which contain key:value pair&gt;</a:t>
            </a:r>
            <a:endParaRPr dirty="0"/>
          </a:p>
        </p:txBody>
      </p:sp>
      <p:sp>
        <p:nvSpPr>
          <p:cNvPr id="91" name="Google Shape;514;p31">
            <a:extLst>
              <a:ext uri="{FF2B5EF4-FFF2-40B4-BE49-F238E27FC236}">
                <a16:creationId xmlns:a16="http://schemas.microsoft.com/office/drawing/2014/main" id="{3AEA9579-48A6-4D1E-B380-AB984028A58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49" y="286843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Concepts[4]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92" name="Google Shape;532;p31">
            <a:extLst>
              <a:ext uri="{FF2B5EF4-FFF2-40B4-BE49-F238E27FC236}">
                <a16:creationId xmlns:a16="http://schemas.microsoft.com/office/drawing/2014/main" id="{8695316E-7FB6-4822-9F71-57BF64B40E67}"/>
              </a:ext>
            </a:extLst>
          </p:cNvPr>
          <p:cNvGrpSpPr/>
          <p:nvPr/>
        </p:nvGrpSpPr>
        <p:grpSpPr>
          <a:xfrm>
            <a:off x="1692263" y="3700438"/>
            <a:ext cx="320088" cy="260682"/>
            <a:chOff x="5899913" y="4248925"/>
            <a:chExt cx="639025" cy="524300"/>
          </a:xfrm>
        </p:grpSpPr>
        <p:sp>
          <p:nvSpPr>
            <p:cNvPr id="93" name="Google Shape;533;p31">
              <a:extLst>
                <a:ext uri="{FF2B5EF4-FFF2-40B4-BE49-F238E27FC236}">
                  <a16:creationId xmlns:a16="http://schemas.microsoft.com/office/drawing/2014/main" id="{3A0CECF6-B687-48C2-A588-B5D078C0C6D1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4;p31">
              <a:extLst>
                <a:ext uri="{FF2B5EF4-FFF2-40B4-BE49-F238E27FC236}">
                  <a16:creationId xmlns:a16="http://schemas.microsoft.com/office/drawing/2014/main" id="{363476EC-9732-463A-9164-419C99C1CB36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5;p31">
              <a:extLst>
                <a:ext uri="{FF2B5EF4-FFF2-40B4-BE49-F238E27FC236}">
                  <a16:creationId xmlns:a16="http://schemas.microsoft.com/office/drawing/2014/main" id="{8B70F78A-5ABE-4113-8E08-342F28F3425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6;p31">
              <a:extLst>
                <a:ext uri="{FF2B5EF4-FFF2-40B4-BE49-F238E27FC236}">
                  <a16:creationId xmlns:a16="http://schemas.microsoft.com/office/drawing/2014/main" id="{4A93BC4B-82E7-4116-83C8-8BD0131D70A5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7;p31">
              <a:extLst>
                <a:ext uri="{FF2B5EF4-FFF2-40B4-BE49-F238E27FC236}">
                  <a16:creationId xmlns:a16="http://schemas.microsoft.com/office/drawing/2014/main" id="{8FA41443-08FE-437D-95E6-4113438E85A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8;p31">
              <a:extLst>
                <a:ext uri="{FF2B5EF4-FFF2-40B4-BE49-F238E27FC236}">
                  <a16:creationId xmlns:a16="http://schemas.microsoft.com/office/drawing/2014/main" id="{CD690227-D22E-4839-B034-1C3AE0726F17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1">
              <a:extLst>
                <a:ext uri="{FF2B5EF4-FFF2-40B4-BE49-F238E27FC236}">
                  <a16:creationId xmlns:a16="http://schemas.microsoft.com/office/drawing/2014/main" id="{3D3E2944-FC4C-404B-8C67-0C347D5ECFD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;p31">
              <a:extLst>
                <a:ext uri="{FF2B5EF4-FFF2-40B4-BE49-F238E27FC236}">
                  <a16:creationId xmlns:a16="http://schemas.microsoft.com/office/drawing/2014/main" id="{0EEE48B4-1149-4F57-93B1-02860E2944B2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1;p31">
              <a:extLst>
                <a:ext uri="{FF2B5EF4-FFF2-40B4-BE49-F238E27FC236}">
                  <a16:creationId xmlns:a16="http://schemas.microsoft.com/office/drawing/2014/main" id="{8198F167-FACB-4AF5-BBAB-A2559B88EC32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548;p31">
            <a:extLst>
              <a:ext uri="{FF2B5EF4-FFF2-40B4-BE49-F238E27FC236}">
                <a16:creationId xmlns:a16="http://schemas.microsoft.com/office/drawing/2014/main" id="{E982AC1E-6B85-4B55-A015-4B89F4E8C15E}"/>
              </a:ext>
            </a:extLst>
          </p:cNvPr>
          <p:cNvGrpSpPr/>
          <p:nvPr/>
        </p:nvGrpSpPr>
        <p:grpSpPr>
          <a:xfrm>
            <a:off x="1599261" y="3617473"/>
            <a:ext cx="506092" cy="426611"/>
            <a:chOff x="1665363" y="1706700"/>
            <a:chExt cx="578325" cy="487500"/>
          </a:xfrm>
        </p:grpSpPr>
        <p:sp>
          <p:nvSpPr>
            <p:cNvPr id="103" name="Google Shape;549;p31">
              <a:extLst>
                <a:ext uri="{FF2B5EF4-FFF2-40B4-BE49-F238E27FC236}">
                  <a16:creationId xmlns:a16="http://schemas.microsoft.com/office/drawing/2014/main" id="{877A69F6-9A3C-4CAF-B59A-AB4C36A6A8C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0;p31">
              <a:extLst>
                <a:ext uri="{FF2B5EF4-FFF2-40B4-BE49-F238E27FC236}">
                  <a16:creationId xmlns:a16="http://schemas.microsoft.com/office/drawing/2014/main" id="{A25BE225-2B11-434D-92CA-9683C85AB6C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" name="Google Shape;555;p31">
            <a:extLst>
              <a:ext uri="{FF2B5EF4-FFF2-40B4-BE49-F238E27FC236}">
                <a16:creationId xmlns:a16="http://schemas.microsoft.com/office/drawing/2014/main" id="{25C5CBE2-B2D2-406F-A973-B213A3BAB449}"/>
              </a:ext>
            </a:extLst>
          </p:cNvPr>
          <p:cNvCxnSpPr/>
          <p:nvPr/>
        </p:nvCxnSpPr>
        <p:spPr>
          <a:xfrm>
            <a:off x="1337875" y="3514674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853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61136" y="1065749"/>
            <a:ext cx="4553717" cy="1161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for </a:t>
            </a:r>
            <a:r>
              <a:rPr lang="en-CA" dirty="0" err="1"/>
              <a:t>i</a:t>
            </a:r>
            <a:r>
              <a:rPr lang="en-CA" dirty="0"/>
              <a:t> in </a:t>
            </a:r>
            <a:r>
              <a:rPr lang="en-CA" dirty="0" err="1"/>
              <a:t>listA</a:t>
            </a:r>
            <a:r>
              <a:rPr lang="en-CA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print(</a:t>
            </a:r>
            <a:r>
              <a:rPr lang="en-CA" dirty="0" err="1"/>
              <a:t>i</a:t>
            </a:r>
            <a:r>
              <a:rPr lang="en-CA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dirty="0"/>
              <a:t>for i in range(S,E,Step(optional)):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dirty="0"/>
              <a:t>  print(i)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338317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Python loops 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208049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loopsAndConditions.py</a:t>
            </a:r>
          </a:p>
        </p:txBody>
      </p:sp>
      <p:sp>
        <p:nvSpPr>
          <p:cNvPr id="51" name="Google Shape;512;p31">
            <a:extLst>
              <a:ext uri="{FF2B5EF4-FFF2-40B4-BE49-F238E27FC236}">
                <a16:creationId xmlns:a16="http://schemas.microsoft.com/office/drawing/2014/main" id="{F8911918-33D9-4B6A-AE41-D8CD8AF93891}"/>
              </a:ext>
            </a:extLst>
          </p:cNvPr>
          <p:cNvSpPr txBox="1">
            <a:spLocks/>
          </p:cNvSpPr>
          <p:nvPr/>
        </p:nvSpPr>
        <p:spPr>
          <a:xfrm>
            <a:off x="2672310" y="2864726"/>
            <a:ext cx="2285453" cy="149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nn-NO" dirty="0"/>
              <a:t>if x == 0:</a:t>
            </a:r>
          </a:p>
          <a:p>
            <a:pPr marL="0" indent="0"/>
            <a:r>
              <a:rPr lang="nn-NO" dirty="0"/>
              <a:t>  print(</a:t>
            </a:r>
            <a:r>
              <a:rPr lang="en-US" dirty="0"/>
              <a:t>“Hello0”</a:t>
            </a:r>
            <a:r>
              <a:rPr lang="nn-NO" dirty="0"/>
              <a:t>)</a:t>
            </a:r>
          </a:p>
          <a:p>
            <a:pPr marL="0" indent="0"/>
            <a:r>
              <a:rPr lang="nn-NO" dirty="0"/>
              <a:t>elif x == 1:</a:t>
            </a:r>
          </a:p>
          <a:p>
            <a:pPr marL="0" indent="0"/>
            <a:r>
              <a:rPr lang="nn-NO" dirty="0"/>
              <a:t>  print(</a:t>
            </a:r>
            <a:r>
              <a:rPr lang="en-US" dirty="0"/>
              <a:t>“Hello1”</a:t>
            </a:r>
            <a:r>
              <a:rPr lang="nn-NO" dirty="0"/>
              <a:t>)</a:t>
            </a:r>
          </a:p>
          <a:p>
            <a:pPr marL="0" indent="0"/>
            <a:r>
              <a:rPr lang="nn-NO" dirty="0"/>
              <a:t>else:</a:t>
            </a:r>
          </a:p>
          <a:p>
            <a:pPr marL="0" indent="0"/>
            <a:r>
              <a:rPr lang="nn-NO" dirty="0"/>
              <a:t>  print(</a:t>
            </a:r>
            <a:r>
              <a:rPr lang="en-US" dirty="0"/>
              <a:t>“Hello”</a:t>
            </a:r>
            <a:r>
              <a:rPr lang="nn-NO" dirty="0"/>
              <a:t>)</a:t>
            </a:r>
          </a:p>
          <a:p>
            <a:pPr marL="0" indent="0"/>
            <a:endParaRPr lang="nn-NO" dirty="0"/>
          </a:p>
        </p:txBody>
      </p:sp>
      <p:sp>
        <p:nvSpPr>
          <p:cNvPr id="52" name="Google Shape;515;p31">
            <a:extLst>
              <a:ext uri="{FF2B5EF4-FFF2-40B4-BE49-F238E27FC236}">
                <a16:creationId xmlns:a16="http://schemas.microsoft.com/office/drawing/2014/main" id="{6F51F603-60DF-44EF-8EFD-D68AE923DA23}"/>
              </a:ext>
            </a:extLst>
          </p:cNvPr>
          <p:cNvSpPr txBox="1">
            <a:spLocks/>
          </p:cNvSpPr>
          <p:nvPr/>
        </p:nvSpPr>
        <p:spPr>
          <a:xfrm>
            <a:off x="1143249" y="2226869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CA" dirty="0"/>
              <a:t>Python conditions 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3" name="Google Shape;516;p31">
            <a:extLst>
              <a:ext uri="{FF2B5EF4-FFF2-40B4-BE49-F238E27FC236}">
                <a16:creationId xmlns:a16="http://schemas.microsoft.com/office/drawing/2014/main" id="{81E87EFF-2A49-4E96-81FB-FDDFF2390DB9}"/>
              </a:ext>
            </a:extLst>
          </p:cNvPr>
          <p:cNvGrpSpPr/>
          <p:nvPr/>
        </p:nvGrpSpPr>
        <p:grpSpPr>
          <a:xfrm>
            <a:off x="1707884" y="3023330"/>
            <a:ext cx="320076" cy="320076"/>
            <a:chOff x="1562938" y="4248450"/>
            <a:chExt cx="475950" cy="475950"/>
          </a:xfrm>
        </p:grpSpPr>
        <p:sp>
          <p:nvSpPr>
            <p:cNvPr id="54" name="Google Shape;517;p31">
              <a:extLst>
                <a:ext uri="{FF2B5EF4-FFF2-40B4-BE49-F238E27FC236}">
                  <a16:creationId xmlns:a16="http://schemas.microsoft.com/office/drawing/2014/main" id="{272A93F3-4CDA-4BFE-AE71-ED67A9433F5D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8;p31">
              <a:extLst>
                <a:ext uri="{FF2B5EF4-FFF2-40B4-BE49-F238E27FC236}">
                  <a16:creationId xmlns:a16="http://schemas.microsoft.com/office/drawing/2014/main" id="{C28B7225-33C0-4AFB-8859-B2E72A81B4B3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9;p31">
              <a:extLst>
                <a:ext uri="{FF2B5EF4-FFF2-40B4-BE49-F238E27FC236}">
                  <a16:creationId xmlns:a16="http://schemas.microsoft.com/office/drawing/2014/main" id="{DA11F2A4-9C29-4328-97AD-02F5C653CC31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0;p31">
              <a:extLst>
                <a:ext uri="{FF2B5EF4-FFF2-40B4-BE49-F238E27FC236}">
                  <a16:creationId xmlns:a16="http://schemas.microsoft.com/office/drawing/2014/main" id="{B226475F-B2DC-4667-9992-58130F97152E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1;p31">
              <a:extLst>
                <a:ext uri="{FF2B5EF4-FFF2-40B4-BE49-F238E27FC236}">
                  <a16:creationId xmlns:a16="http://schemas.microsoft.com/office/drawing/2014/main" id="{4301B960-B4B5-4BFD-84A4-74F8492CCD46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2;p31">
              <a:extLst>
                <a:ext uri="{FF2B5EF4-FFF2-40B4-BE49-F238E27FC236}">
                  <a16:creationId xmlns:a16="http://schemas.microsoft.com/office/drawing/2014/main" id="{430D4E7E-64B5-4C73-8D00-C36C62995124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3;p31">
              <a:extLst>
                <a:ext uri="{FF2B5EF4-FFF2-40B4-BE49-F238E27FC236}">
                  <a16:creationId xmlns:a16="http://schemas.microsoft.com/office/drawing/2014/main" id="{203E98B7-9D56-45B1-81A7-95AA27495A88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4;p31">
              <a:extLst>
                <a:ext uri="{FF2B5EF4-FFF2-40B4-BE49-F238E27FC236}">
                  <a16:creationId xmlns:a16="http://schemas.microsoft.com/office/drawing/2014/main" id="{30D9017B-D32A-4117-99B3-F4585F986C97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5;p31">
              <a:extLst>
                <a:ext uri="{FF2B5EF4-FFF2-40B4-BE49-F238E27FC236}">
                  <a16:creationId xmlns:a16="http://schemas.microsoft.com/office/drawing/2014/main" id="{23A09717-20C9-4C1D-AA2B-A5A2AC4DBAD9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26;p31">
              <a:extLst>
                <a:ext uri="{FF2B5EF4-FFF2-40B4-BE49-F238E27FC236}">
                  <a16:creationId xmlns:a16="http://schemas.microsoft.com/office/drawing/2014/main" id="{39022A3B-0CD5-4540-BFAC-B956318F9D74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27;p31">
              <a:extLst>
                <a:ext uri="{FF2B5EF4-FFF2-40B4-BE49-F238E27FC236}">
                  <a16:creationId xmlns:a16="http://schemas.microsoft.com/office/drawing/2014/main" id="{939A9856-F69D-401A-A25C-69BC95DBD68F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28;p31">
              <a:extLst>
                <a:ext uri="{FF2B5EF4-FFF2-40B4-BE49-F238E27FC236}">
                  <a16:creationId xmlns:a16="http://schemas.microsoft.com/office/drawing/2014/main" id="{7673985E-EC75-4579-BB5B-CFAC75EB6E93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29;p31">
              <a:extLst>
                <a:ext uri="{FF2B5EF4-FFF2-40B4-BE49-F238E27FC236}">
                  <a16:creationId xmlns:a16="http://schemas.microsoft.com/office/drawing/2014/main" id="{9012CA28-5794-42F8-888D-E1119FC51239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0;p31">
              <a:extLst>
                <a:ext uri="{FF2B5EF4-FFF2-40B4-BE49-F238E27FC236}">
                  <a16:creationId xmlns:a16="http://schemas.microsoft.com/office/drawing/2014/main" id="{34F39BD1-DC8A-440F-BA1D-ECA84F93A705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1;p31">
              <a:extLst>
                <a:ext uri="{FF2B5EF4-FFF2-40B4-BE49-F238E27FC236}">
                  <a16:creationId xmlns:a16="http://schemas.microsoft.com/office/drawing/2014/main" id="{A2A81B74-F069-4962-A3AE-3F8B3B8C11DA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545;p31">
            <a:extLst>
              <a:ext uri="{FF2B5EF4-FFF2-40B4-BE49-F238E27FC236}">
                <a16:creationId xmlns:a16="http://schemas.microsoft.com/office/drawing/2014/main" id="{A8C3B4AD-51BD-4464-A17B-52ED390FD556}"/>
              </a:ext>
            </a:extLst>
          </p:cNvPr>
          <p:cNvGrpSpPr/>
          <p:nvPr/>
        </p:nvGrpSpPr>
        <p:grpSpPr>
          <a:xfrm>
            <a:off x="1614876" y="2970063"/>
            <a:ext cx="506092" cy="426611"/>
            <a:chOff x="1665363" y="1706700"/>
            <a:chExt cx="578325" cy="487500"/>
          </a:xfrm>
        </p:grpSpPr>
        <p:sp>
          <p:nvSpPr>
            <p:cNvPr id="72" name="Google Shape;546;p31">
              <a:extLst>
                <a:ext uri="{FF2B5EF4-FFF2-40B4-BE49-F238E27FC236}">
                  <a16:creationId xmlns:a16="http://schemas.microsoft.com/office/drawing/2014/main" id="{8B37BC0C-F523-4363-ACC0-4D4E0FE7420B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7;p31">
              <a:extLst>
                <a:ext uri="{FF2B5EF4-FFF2-40B4-BE49-F238E27FC236}">
                  <a16:creationId xmlns:a16="http://schemas.microsoft.com/office/drawing/2014/main" id="{9B3F3F54-C888-4FE6-A2D9-0E9FA4CE3D5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Google Shape;555;p31">
            <a:extLst>
              <a:ext uri="{FF2B5EF4-FFF2-40B4-BE49-F238E27FC236}">
                <a16:creationId xmlns:a16="http://schemas.microsoft.com/office/drawing/2014/main" id="{2B351E02-3052-4839-971F-A41FEAC96BE6}"/>
              </a:ext>
            </a:extLst>
          </p:cNvPr>
          <p:cNvCxnSpPr/>
          <p:nvPr/>
        </p:nvCxnSpPr>
        <p:spPr>
          <a:xfrm>
            <a:off x="1337875" y="2813678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604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login.py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workshop.py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53" y="1729170"/>
            <a:ext cx="5391056" cy="1685159"/>
          </a:xfrm>
        </p:spPr>
        <p:txBody>
          <a:bodyPr/>
          <a:lstStyle/>
          <a:p>
            <a:pPr algn="ctr"/>
            <a:r>
              <a:rPr lang="en-CA" sz="4800" dirty="0"/>
              <a:t>Let’s build a login system!</a:t>
            </a:r>
          </a:p>
        </p:txBody>
      </p:sp>
    </p:spTree>
    <p:extLst>
      <p:ext uri="{BB962C8B-B14F-4D97-AF65-F5344CB8AC3E}">
        <p14:creationId xmlns:p14="http://schemas.microsoft.com/office/powerpoint/2010/main" val="232998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72309" y="1151940"/>
            <a:ext cx="5271539" cy="337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 authenticate(username, password):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if …………………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return true</a:t>
            </a:r>
          </a:p>
          <a:p>
            <a:pPr marL="457200" lvl="1" indent="0"/>
            <a:r>
              <a:rPr lang="en-US" dirty="0"/>
              <a:t>  else ………………… :</a:t>
            </a:r>
          </a:p>
          <a:p>
            <a:pPr marL="457200" lvl="1" indent="0"/>
            <a:r>
              <a:rPr lang="en-US" dirty="0"/>
              <a:t>        return false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494322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Python functions 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208049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functions.py</a:t>
            </a:r>
          </a:p>
        </p:txBody>
      </p:sp>
      <p:cxnSp>
        <p:nvCxnSpPr>
          <p:cNvPr id="50" name="Google Shape;555;p31">
            <a:extLst>
              <a:ext uri="{FF2B5EF4-FFF2-40B4-BE49-F238E27FC236}">
                <a16:creationId xmlns:a16="http://schemas.microsoft.com/office/drawing/2014/main" id="{76B8C084-3E32-454E-BF82-395E49C01F44}"/>
              </a:ext>
            </a:extLst>
          </p:cNvPr>
          <p:cNvCxnSpPr>
            <a:cxnSpLocks/>
          </p:cNvCxnSpPr>
          <p:nvPr/>
        </p:nvCxnSpPr>
        <p:spPr>
          <a:xfrm>
            <a:off x="3211919" y="1507151"/>
            <a:ext cx="0" cy="81456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513;p31">
            <a:extLst>
              <a:ext uri="{FF2B5EF4-FFF2-40B4-BE49-F238E27FC236}">
                <a16:creationId xmlns:a16="http://schemas.microsoft.com/office/drawing/2014/main" id="{2419F338-A3F5-47F5-8D10-4BDDD691DB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4535" y="3399254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 function replaces a block of code for better readability and efficientiency &gt;</a:t>
            </a:r>
            <a:endParaRPr dirty="0"/>
          </a:p>
        </p:txBody>
      </p:sp>
      <p:sp>
        <p:nvSpPr>
          <p:cNvPr id="91" name="Google Shape;514;p31">
            <a:extLst>
              <a:ext uri="{FF2B5EF4-FFF2-40B4-BE49-F238E27FC236}">
                <a16:creationId xmlns:a16="http://schemas.microsoft.com/office/drawing/2014/main" id="{3AEA9579-48A6-4D1E-B380-AB984028A58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49" y="286843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Concepts[5]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92" name="Google Shape;532;p31">
            <a:extLst>
              <a:ext uri="{FF2B5EF4-FFF2-40B4-BE49-F238E27FC236}">
                <a16:creationId xmlns:a16="http://schemas.microsoft.com/office/drawing/2014/main" id="{8695316E-7FB6-4822-9F71-57BF64B40E67}"/>
              </a:ext>
            </a:extLst>
          </p:cNvPr>
          <p:cNvGrpSpPr/>
          <p:nvPr/>
        </p:nvGrpSpPr>
        <p:grpSpPr>
          <a:xfrm>
            <a:off x="1692263" y="3700438"/>
            <a:ext cx="320088" cy="260682"/>
            <a:chOff x="5899913" y="4248925"/>
            <a:chExt cx="639025" cy="524300"/>
          </a:xfrm>
        </p:grpSpPr>
        <p:sp>
          <p:nvSpPr>
            <p:cNvPr id="93" name="Google Shape;533;p31">
              <a:extLst>
                <a:ext uri="{FF2B5EF4-FFF2-40B4-BE49-F238E27FC236}">
                  <a16:creationId xmlns:a16="http://schemas.microsoft.com/office/drawing/2014/main" id="{3A0CECF6-B687-48C2-A588-B5D078C0C6D1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4;p31">
              <a:extLst>
                <a:ext uri="{FF2B5EF4-FFF2-40B4-BE49-F238E27FC236}">
                  <a16:creationId xmlns:a16="http://schemas.microsoft.com/office/drawing/2014/main" id="{363476EC-9732-463A-9164-419C99C1CB36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5;p31">
              <a:extLst>
                <a:ext uri="{FF2B5EF4-FFF2-40B4-BE49-F238E27FC236}">
                  <a16:creationId xmlns:a16="http://schemas.microsoft.com/office/drawing/2014/main" id="{8B70F78A-5ABE-4113-8E08-342F28F3425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6;p31">
              <a:extLst>
                <a:ext uri="{FF2B5EF4-FFF2-40B4-BE49-F238E27FC236}">
                  <a16:creationId xmlns:a16="http://schemas.microsoft.com/office/drawing/2014/main" id="{4A93BC4B-82E7-4116-83C8-8BD0131D70A5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7;p31">
              <a:extLst>
                <a:ext uri="{FF2B5EF4-FFF2-40B4-BE49-F238E27FC236}">
                  <a16:creationId xmlns:a16="http://schemas.microsoft.com/office/drawing/2014/main" id="{8FA41443-08FE-437D-95E6-4113438E85A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8;p31">
              <a:extLst>
                <a:ext uri="{FF2B5EF4-FFF2-40B4-BE49-F238E27FC236}">
                  <a16:creationId xmlns:a16="http://schemas.microsoft.com/office/drawing/2014/main" id="{CD690227-D22E-4839-B034-1C3AE0726F17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1">
              <a:extLst>
                <a:ext uri="{FF2B5EF4-FFF2-40B4-BE49-F238E27FC236}">
                  <a16:creationId xmlns:a16="http://schemas.microsoft.com/office/drawing/2014/main" id="{3D3E2944-FC4C-404B-8C67-0C347D5ECFD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;p31">
              <a:extLst>
                <a:ext uri="{FF2B5EF4-FFF2-40B4-BE49-F238E27FC236}">
                  <a16:creationId xmlns:a16="http://schemas.microsoft.com/office/drawing/2014/main" id="{0EEE48B4-1149-4F57-93B1-02860E2944B2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1;p31">
              <a:extLst>
                <a:ext uri="{FF2B5EF4-FFF2-40B4-BE49-F238E27FC236}">
                  <a16:creationId xmlns:a16="http://schemas.microsoft.com/office/drawing/2014/main" id="{8198F167-FACB-4AF5-BBAB-A2559B88EC32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548;p31">
            <a:extLst>
              <a:ext uri="{FF2B5EF4-FFF2-40B4-BE49-F238E27FC236}">
                <a16:creationId xmlns:a16="http://schemas.microsoft.com/office/drawing/2014/main" id="{E982AC1E-6B85-4B55-A015-4B89F4E8C15E}"/>
              </a:ext>
            </a:extLst>
          </p:cNvPr>
          <p:cNvGrpSpPr/>
          <p:nvPr/>
        </p:nvGrpSpPr>
        <p:grpSpPr>
          <a:xfrm>
            <a:off x="1599261" y="3617473"/>
            <a:ext cx="506092" cy="426611"/>
            <a:chOff x="1665363" y="1706700"/>
            <a:chExt cx="578325" cy="487500"/>
          </a:xfrm>
        </p:grpSpPr>
        <p:sp>
          <p:nvSpPr>
            <p:cNvPr id="103" name="Google Shape;549;p31">
              <a:extLst>
                <a:ext uri="{FF2B5EF4-FFF2-40B4-BE49-F238E27FC236}">
                  <a16:creationId xmlns:a16="http://schemas.microsoft.com/office/drawing/2014/main" id="{877A69F6-9A3C-4CAF-B59A-AB4C36A6A8C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0;p31">
              <a:extLst>
                <a:ext uri="{FF2B5EF4-FFF2-40B4-BE49-F238E27FC236}">
                  <a16:creationId xmlns:a16="http://schemas.microsoft.com/office/drawing/2014/main" id="{A25BE225-2B11-434D-92CA-9683C85AB6C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" name="Google Shape;555;p31">
            <a:extLst>
              <a:ext uri="{FF2B5EF4-FFF2-40B4-BE49-F238E27FC236}">
                <a16:creationId xmlns:a16="http://schemas.microsoft.com/office/drawing/2014/main" id="{25C5CBE2-B2D2-406F-A973-B213A3BAB449}"/>
              </a:ext>
            </a:extLst>
          </p:cNvPr>
          <p:cNvCxnSpPr/>
          <p:nvPr/>
        </p:nvCxnSpPr>
        <p:spPr>
          <a:xfrm>
            <a:off x="1337875" y="3514674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690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Web and HTTP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12" name="Google Shape;473;p28">
            <a:extLst>
              <a:ext uri="{FF2B5EF4-FFF2-40B4-BE49-F238E27FC236}">
                <a16:creationId xmlns:a16="http://schemas.microsoft.com/office/drawing/2014/main" id="{033A5357-EC82-4ABD-8DE0-55133FA88A6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4" name="Google Shape;494;p29">
            <a:extLst>
              <a:ext uri="{FF2B5EF4-FFF2-40B4-BE49-F238E27FC236}">
                <a16:creationId xmlns:a16="http://schemas.microsoft.com/office/drawing/2014/main" id="{D39243D5-3F31-479F-9044-590609FF20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>
                <a:solidFill>
                  <a:schemeClr val="accent3"/>
                </a:solidFill>
              </a:rPr>
              <a:t>W</a:t>
            </a:r>
            <a:r>
              <a:rPr lang="en" sz="1400" dirty="0">
                <a:solidFill>
                  <a:schemeClr val="accent3"/>
                </a:solidFill>
              </a:rPr>
              <a:t>orkshop.html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95;p29">
            <a:extLst>
              <a:ext uri="{FF2B5EF4-FFF2-40B4-BE49-F238E27FC236}">
                <a16:creationId xmlns:a16="http://schemas.microsoft.com/office/drawing/2014/main" id="{5CF1D7B6-8256-4222-BBFB-9BAEE143A368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web.js</a:t>
            </a:r>
          </a:p>
        </p:txBody>
      </p:sp>
      <p:grpSp>
        <p:nvGrpSpPr>
          <p:cNvPr id="18" name="Google Shape;791;p37">
            <a:extLst>
              <a:ext uri="{FF2B5EF4-FFF2-40B4-BE49-F238E27FC236}">
                <a16:creationId xmlns:a16="http://schemas.microsoft.com/office/drawing/2014/main" id="{773A4CC5-5203-461F-94A7-966458F169CE}"/>
              </a:ext>
            </a:extLst>
          </p:cNvPr>
          <p:cNvGrpSpPr/>
          <p:nvPr/>
        </p:nvGrpSpPr>
        <p:grpSpPr>
          <a:xfrm>
            <a:off x="2280025" y="1463478"/>
            <a:ext cx="506100" cy="3093047"/>
            <a:chOff x="1084825" y="1152525"/>
            <a:chExt cx="506100" cy="4051674"/>
          </a:xfrm>
        </p:grpSpPr>
        <p:sp>
          <p:nvSpPr>
            <p:cNvPr id="19" name="Google Shape;792;p37">
              <a:extLst>
                <a:ext uri="{FF2B5EF4-FFF2-40B4-BE49-F238E27FC236}">
                  <a16:creationId xmlns:a16="http://schemas.microsoft.com/office/drawing/2014/main" id="{0DA318D7-77BD-47F0-BAFA-8EF499A20CC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1249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" name="Google Shape;793;p37">
              <a:extLst>
                <a:ext uri="{FF2B5EF4-FFF2-40B4-BE49-F238E27FC236}">
                  <a16:creationId xmlns:a16="http://schemas.microsoft.com/office/drawing/2014/main" id="{67028EC7-B8B4-48D2-A60C-D347DD91995D}"/>
                </a:ext>
              </a:extLst>
            </p:cNvPr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0493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061" y="2162962"/>
            <a:ext cx="7051457" cy="1558932"/>
          </a:xfrm>
        </p:spPr>
        <p:txBody>
          <a:bodyPr/>
          <a:lstStyle/>
          <a:p>
            <a:pPr algn="r"/>
            <a:r>
              <a:rPr lang="en-CA" sz="4800" dirty="0"/>
              <a:t>How does the web work?</a:t>
            </a:r>
          </a:p>
        </p:txBody>
      </p:sp>
      <p:sp>
        <p:nvSpPr>
          <p:cNvPr id="9" name="Google Shape;475;p28">
            <a:extLst>
              <a:ext uri="{FF2B5EF4-FFF2-40B4-BE49-F238E27FC236}">
                <a16:creationId xmlns:a16="http://schemas.microsoft.com/office/drawing/2014/main" id="{FF6AF23C-0167-4266-B55E-F4F1E05274A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11" name="Google Shape;465;p27">
            <a:extLst>
              <a:ext uri="{FF2B5EF4-FFF2-40B4-BE49-F238E27FC236}">
                <a16:creationId xmlns:a16="http://schemas.microsoft.com/office/drawing/2014/main" id="{FAE3360C-5E2A-42BC-9A3D-990429A09AF6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11753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319" y="2173679"/>
            <a:ext cx="4994056" cy="867581"/>
          </a:xfrm>
        </p:spPr>
        <p:txBody>
          <a:bodyPr/>
          <a:lstStyle/>
          <a:p>
            <a:pPr algn="r"/>
            <a:r>
              <a:rPr lang="en-CA" sz="4800" dirty="0"/>
              <a:t>What is HTTP?</a:t>
            </a:r>
          </a:p>
        </p:txBody>
      </p:sp>
      <p:sp>
        <p:nvSpPr>
          <p:cNvPr id="9" name="Google Shape;475;p28">
            <a:extLst>
              <a:ext uri="{FF2B5EF4-FFF2-40B4-BE49-F238E27FC236}">
                <a16:creationId xmlns:a16="http://schemas.microsoft.com/office/drawing/2014/main" id="{FF6AF23C-0167-4266-B55E-F4F1E05274A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11" name="Google Shape;465;p27">
            <a:extLst>
              <a:ext uri="{FF2B5EF4-FFF2-40B4-BE49-F238E27FC236}">
                <a16:creationId xmlns:a16="http://schemas.microsoft.com/office/drawing/2014/main" id="{FAE3360C-5E2A-42BC-9A3D-990429A09AF6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672263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AB82-B039-47E0-8782-A3386CA2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AD2D-35BC-4B6D-9A70-D88667158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39700" indent="0">
              <a:buClr>
                <a:schemeClr val="accent6"/>
              </a:buClr>
              <a:buNone/>
            </a:pPr>
            <a:r>
              <a:rPr lang="en-US" sz="2800" dirty="0">
                <a:solidFill>
                  <a:schemeClr val="accent3"/>
                </a:solidFill>
              </a:rPr>
              <a:t>HYPER TEXT TRANSFER PROTOCOL</a:t>
            </a:r>
          </a:p>
          <a:p>
            <a:pPr marL="139700" indent="0">
              <a:buClr>
                <a:schemeClr val="accent6"/>
              </a:buClr>
              <a:buNone/>
            </a:pPr>
            <a:endParaRPr lang="en-CA"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75;p28">
            <a:extLst>
              <a:ext uri="{FF2B5EF4-FFF2-40B4-BE49-F238E27FC236}">
                <a16:creationId xmlns:a16="http://schemas.microsoft.com/office/drawing/2014/main" id="{06D962C2-032A-48D1-ACF6-B8B368D520DB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5" name="Google Shape;465;p27">
            <a:extLst>
              <a:ext uri="{FF2B5EF4-FFF2-40B4-BE49-F238E27FC236}">
                <a16:creationId xmlns:a16="http://schemas.microsoft.com/office/drawing/2014/main" id="{B1F9D779-0F06-4D65-B252-FCF1AC2E8C3C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  <p:sp>
        <p:nvSpPr>
          <p:cNvPr id="6" name="Google Shape;473;p28">
            <a:extLst>
              <a:ext uri="{FF2B5EF4-FFF2-40B4-BE49-F238E27FC236}">
                <a16:creationId xmlns:a16="http://schemas.microsoft.com/office/drawing/2014/main" id="{C0D6F527-A6D1-4003-8235-3D4A4D806AD1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</p:spTree>
    <p:extLst>
      <p:ext uri="{BB962C8B-B14F-4D97-AF65-F5344CB8AC3E}">
        <p14:creationId xmlns:p14="http://schemas.microsoft.com/office/powerpoint/2010/main" val="294355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73;p28">
            <a:extLst>
              <a:ext uri="{FF2B5EF4-FFF2-40B4-BE49-F238E27FC236}">
                <a16:creationId xmlns:a16="http://schemas.microsoft.com/office/drawing/2014/main" id="{669B5F94-9195-4204-B295-7C172E617C46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9" name="Google Shape;878;p44">
            <a:extLst>
              <a:ext uri="{FF2B5EF4-FFF2-40B4-BE49-F238E27FC236}">
                <a16:creationId xmlns:a16="http://schemas.microsoft.com/office/drawing/2014/main" id="{B69045C5-36BE-4BFC-8EF1-D61DBD070434}"/>
              </a:ext>
            </a:extLst>
          </p:cNvPr>
          <p:cNvSpPr txBox="1">
            <a:spLocks/>
          </p:cNvSpPr>
          <p:nvPr/>
        </p:nvSpPr>
        <p:spPr>
          <a:xfrm>
            <a:off x="1752950" y="1586304"/>
            <a:ext cx="6183756" cy="12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“just start is very hard.&gt;</a:t>
            </a:r>
          </a:p>
        </p:txBody>
      </p:sp>
    </p:spTree>
    <p:extLst>
      <p:ext uri="{BB962C8B-B14F-4D97-AF65-F5344CB8AC3E}">
        <p14:creationId xmlns:p14="http://schemas.microsoft.com/office/powerpoint/2010/main" val="310671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90" name="Google Shape;513;p31">
            <a:extLst>
              <a:ext uri="{FF2B5EF4-FFF2-40B4-BE49-F238E27FC236}">
                <a16:creationId xmlns:a16="http://schemas.microsoft.com/office/drawing/2014/main" id="{2419F338-A3F5-47F5-8D10-4BDDD691DB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4535" y="1234698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HTTP is plain language and human readable &gt;</a:t>
            </a:r>
            <a:endParaRPr dirty="0"/>
          </a:p>
        </p:txBody>
      </p:sp>
      <p:sp>
        <p:nvSpPr>
          <p:cNvPr id="91" name="Google Shape;514;p31">
            <a:extLst>
              <a:ext uri="{FF2B5EF4-FFF2-40B4-BE49-F238E27FC236}">
                <a16:creationId xmlns:a16="http://schemas.microsoft.com/office/drawing/2014/main" id="{3AEA9579-48A6-4D1E-B380-AB984028A58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49" y="703874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 &lt;/ 1&gt;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92" name="Google Shape;532;p31">
            <a:extLst>
              <a:ext uri="{FF2B5EF4-FFF2-40B4-BE49-F238E27FC236}">
                <a16:creationId xmlns:a16="http://schemas.microsoft.com/office/drawing/2014/main" id="{8695316E-7FB6-4822-9F71-57BF64B40E67}"/>
              </a:ext>
            </a:extLst>
          </p:cNvPr>
          <p:cNvGrpSpPr/>
          <p:nvPr/>
        </p:nvGrpSpPr>
        <p:grpSpPr>
          <a:xfrm>
            <a:off x="1692263" y="1535882"/>
            <a:ext cx="320088" cy="260682"/>
            <a:chOff x="5899913" y="4248925"/>
            <a:chExt cx="639025" cy="524300"/>
          </a:xfrm>
        </p:grpSpPr>
        <p:sp>
          <p:nvSpPr>
            <p:cNvPr id="93" name="Google Shape;533;p31">
              <a:extLst>
                <a:ext uri="{FF2B5EF4-FFF2-40B4-BE49-F238E27FC236}">
                  <a16:creationId xmlns:a16="http://schemas.microsoft.com/office/drawing/2014/main" id="{3A0CECF6-B687-48C2-A588-B5D078C0C6D1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4;p31">
              <a:extLst>
                <a:ext uri="{FF2B5EF4-FFF2-40B4-BE49-F238E27FC236}">
                  <a16:creationId xmlns:a16="http://schemas.microsoft.com/office/drawing/2014/main" id="{363476EC-9732-463A-9164-419C99C1CB36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5;p31">
              <a:extLst>
                <a:ext uri="{FF2B5EF4-FFF2-40B4-BE49-F238E27FC236}">
                  <a16:creationId xmlns:a16="http://schemas.microsoft.com/office/drawing/2014/main" id="{8B70F78A-5ABE-4113-8E08-342F28F3425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6;p31">
              <a:extLst>
                <a:ext uri="{FF2B5EF4-FFF2-40B4-BE49-F238E27FC236}">
                  <a16:creationId xmlns:a16="http://schemas.microsoft.com/office/drawing/2014/main" id="{4A93BC4B-82E7-4116-83C8-8BD0131D70A5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7;p31">
              <a:extLst>
                <a:ext uri="{FF2B5EF4-FFF2-40B4-BE49-F238E27FC236}">
                  <a16:creationId xmlns:a16="http://schemas.microsoft.com/office/drawing/2014/main" id="{8FA41443-08FE-437D-95E6-4113438E85A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8;p31">
              <a:extLst>
                <a:ext uri="{FF2B5EF4-FFF2-40B4-BE49-F238E27FC236}">
                  <a16:creationId xmlns:a16="http://schemas.microsoft.com/office/drawing/2014/main" id="{CD690227-D22E-4839-B034-1C3AE0726F17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1">
              <a:extLst>
                <a:ext uri="{FF2B5EF4-FFF2-40B4-BE49-F238E27FC236}">
                  <a16:creationId xmlns:a16="http://schemas.microsoft.com/office/drawing/2014/main" id="{3D3E2944-FC4C-404B-8C67-0C347D5ECFD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;p31">
              <a:extLst>
                <a:ext uri="{FF2B5EF4-FFF2-40B4-BE49-F238E27FC236}">
                  <a16:creationId xmlns:a16="http://schemas.microsoft.com/office/drawing/2014/main" id="{0EEE48B4-1149-4F57-93B1-02860E2944B2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1;p31">
              <a:extLst>
                <a:ext uri="{FF2B5EF4-FFF2-40B4-BE49-F238E27FC236}">
                  <a16:creationId xmlns:a16="http://schemas.microsoft.com/office/drawing/2014/main" id="{8198F167-FACB-4AF5-BBAB-A2559B88EC32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548;p31">
            <a:extLst>
              <a:ext uri="{FF2B5EF4-FFF2-40B4-BE49-F238E27FC236}">
                <a16:creationId xmlns:a16="http://schemas.microsoft.com/office/drawing/2014/main" id="{E982AC1E-6B85-4B55-A015-4B89F4E8C15E}"/>
              </a:ext>
            </a:extLst>
          </p:cNvPr>
          <p:cNvGrpSpPr/>
          <p:nvPr/>
        </p:nvGrpSpPr>
        <p:grpSpPr>
          <a:xfrm>
            <a:off x="1599261" y="1452917"/>
            <a:ext cx="506092" cy="426611"/>
            <a:chOff x="1665363" y="1706700"/>
            <a:chExt cx="578325" cy="487500"/>
          </a:xfrm>
        </p:grpSpPr>
        <p:sp>
          <p:nvSpPr>
            <p:cNvPr id="103" name="Google Shape;549;p31">
              <a:extLst>
                <a:ext uri="{FF2B5EF4-FFF2-40B4-BE49-F238E27FC236}">
                  <a16:creationId xmlns:a16="http://schemas.microsoft.com/office/drawing/2014/main" id="{877A69F6-9A3C-4CAF-B59A-AB4C36A6A8C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0;p31">
              <a:extLst>
                <a:ext uri="{FF2B5EF4-FFF2-40B4-BE49-F238E27FC236}">
                  <a16:creationId xmlns:a16="http://schemas.microsoft.com/office/drawing/2014/main" id="{A25BE225-2B11-434D-92CA-9683C85AB6C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" name="Google Shape;555;p31">
            <a:extLst>
              <a:ext uri="{FF2B5EF4-FFF2-40B4-BE49-F238E27FC236}">
                <a16:creationId xmlns:a16="http://schemas.microsoft.com/office/drawing/2014/main" id="{25C5CBE2-B2D2-406F-A973-B213A3BAB449}"/>
              </a:ext>
            </a:extLst>
          </p:cNvPr>
          <p:cNvCxnSpPr/>
          <p:nvPr/>
        </p:nvCxnSpPr>
        <p:spPr>
          <a:xfrm>
            <a:off x="1337875" y="1350118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75;p28">
            <a:extLst>
              <a:ext uri="{FF2B5EF4-FFF2-40B4-BE49-F238E27FC236}">
                <a16:creationId xmlns:a16="http://schemas.microsoft.com/office/drawing/2014/main" id="{B6ABF50D-88A7-4132-AC0A-80BF1D408239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51" name="Google Shape;465;p27">
            <a:extLst>
              <a:ext uri="{FF2B5EF4-FFF2-40B4-BE49-F238E27FC236}">
                <a16:creationId xmlns:a16="http://schemas.microsoft.com/office/drawing/2014/main" id="{94979CF1-2381-4D6E-8200-4F39DF7C9218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38346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90" name="Google Shape;513;p31">
            <a:extLst>
              <a:ext uri="{FF2B5EF4-FFF2-40B4-BE49-F238E27FC236}">
                <a16:creationId xmlns:a16="http://schemas.microsoft.com/office/drawing/2014/main" id="{2419F338-A3F5-47F5-8D10-4BDDD691DB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4535" y="1234698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HTTP is plain language and human readable &gt;</a:t>
            </a:r>
            <a:endParaRPr dirty="0"/>
          </a:p>
        </p:txBody>
      </p:sp>
      <p:sp>
        <p:nvSpPr>
          <p:cNvPr id="91" name="Google Shape;514;p31">
            <a:extLst>
              <a:ext uri="{FF2B5EF4-FFF2-40B4-BE49-F238E27FC236}">
                <a16:creationId xmlns:a16="http://schemas.microsoft.com/office/drawing/2014/main" id="{3AEA9579-48A6-4D1E-B380-AB984028A58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49" y="703874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 &lt;/ 1&gt;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92" name="Google Shape;532;p31">
            <a:extLst>
              <a:ext uri="{FF2B5EF4-FFF2-40B4-BE49-F238E27FC236}">
                <a16:creationId xmlns:a16="http://schemas.microsoft.com/office/drawing/2014/main" id="{8695316E-7FB6-4822-9F71-57BF64B40E67}"/>
              </a:ext>
            </a:extLst>
          </p:cNvPr>
          <p:cNvGrpSpPr/>
          <p:nvPr/>
        </p:nvGrpSpPr>
        <p:grpSpPr>
          <a:xfrm>
            <a:off x="1692263" y="1535882"/>
            <a:ext cx="320088" cy="260682"/>
            <a:chOff x="5899913" y="4248925"/>
            <a:chExt cx="639025" cy="524300"/>
          </a:xfrm>
        </p:grpSpPr>
        <p:sp>
          <p:nvSpPr>
            <p:cNvPr id="93" name="Google Shape;533;p31">
              <a:extLst>
                <a:ext uri="{FF2B5EF4-FFF2-40B4-BE49-F238E27FC236}">
                  <a16:creationId xmlns:a16="http://schemas.microsoft.com/office/drawing/2014/main" id="{3A0CECF6-B687-48C2-A588-B5D078C0C6D1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4;p31">
              <a:extLst>
                <a:ext uri="{FF2B5EF4-FFF2-40B4-BE49-F238E27FC236}">
                  <a16:creationId xmlns:a16="http://schemas.microsoft.com/office/drawing/2014/main" id="{363476EC-9732-463A-9164-419C99C1CB36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5;p31">
              <a:extLst>
                <a:ext uri="{FF2B5EF4-FFF2-40B4-BE49-F238E27FC236}">
                  <a16:creationId xmlns:a16="http://schemas.microsoft.com/office/drawing/2014/main" id="{8B70F78A-5ABE-4113-8E08-342F28F3425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6;p31">
              <a:extLst>
                <a:ext uri="{FF2B5EF4-FFF2-40B4-BE49-F238E27FC236}">
                  <a16:creationId xmlns:a16="http://schemas.microsoft.com/office/drawing/2014/main" id="{4A93BC4B-82E7-4116-83C8-8BD0131D70A5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7;p31">
              <a:extLst>
                <a:ext uri="{FF2B5EF4-FFF2-40B4-BE49-F238E27FC236}">
                  <a16:creationId xmlns:a16="http://schemas.microsoft.com/office/drawing/2014/main" id="{8FA41443-08FE-437D-95E6-4113438E85A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8;p31">
              <a:extLst>
                <a:ext uri="{FF2B5EF4-FFF2-40B4-BE49-F238E27FC236}">
                  <a16:creationId xmlns:a16="http://schemas.microsoft.com/office/drawing/2014/main" id="{CD690227-D22E-4839-B034-1C3AE0726F17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1">
              <a:extLst>
                <a:ext uri="{FF2B5EF4-FFF2-40B4-BE49-F238E27FC236}">
                  <a16:creationId xmlns:a16="http://schemas.microsoft.com/office/drawing/2014/main" id="{3D3E2944-FC4C-404B-8C67-0C347D5ECFD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;p31">
              <a:extLst>
                <a:ext uri="{FF2B5EF4-FFF2-40B4-BE49-F238E27FC236}">
                  <a16:creationId xmlns:a16="http://schemas.microsoft.com/office/drawing/2014/main" id="{0EEE48B4-1149-4F57-93B1-02860E2944B2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1;p31">
              <a:extLst>
                <a:ext uri="{FF2B5EF4-FFF2-40B4-BE49-F238E27FC236}">
                  <a16:creationId xmlns:a16="http://schemas.microsoft.com/office/drawing/2014/main" id="{8198F167-FACB-4AF5-BBAB-A2559B88EC32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548;p31">
            <a:extLst>
              <a:ext uri="{FF2B5EF4-FFF2-40B4-BE49-F238E27FC236}">
                <a16:creationId xmlns:a16="http://schemas.microsoft.com/office/drawing/2014/main" id="{E982AC1E-6B85-4B55-A015-4B89F4E8C15E}"/>
              </a:ext>
            </a:extLst>
          </p:cNvPr>
          <p:cNvGrpSpPr/>
          <p:nvPr/>
        </p:nvGrpSpPr>
        <p:grpSpPr>
          <a:xfrm>
            <a:off x="1599261" y="1452917"/>
            <a:ext cx="506092" cy="426611"/>
            <a:chOff x="1665363" y="1706700"/>
            <a:chExt cx="578325" cy="487500"/>
          </a:xfrm>
        </p:grpSpPr>
        <p:sp>
          <p:nvSpPr>
            <p:cNvPr id="103" name="Google Shape;549;p31">
              <a:extLst>
                <a:ext uri="{FF2B5EF4-FFF2-40B4-BE49-F238E27FC236}">
                  <a16:creationId xmlns:a16="http://schemas.microsoft.com/office/drawing/2014/main" id="{877A69F6-9A3C-4CAF-B59A-AB4C36A6A8C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0;p31">
              <a:extLst>
                <a:ext uri="{FF2B5EF4-FFF2-40B4-BE49-F238E27FC236}">
                  <a16:creationId xmlns:a16="http://schemas.microsoft.com/office/drawing/2014/main" id="{A25BE225-2B11-434D-92CA-9683C85AB6C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" name="Google Shape;555;p31">
            <a:extLst>
              <a:ext uri="{FF2B5EF4-FFF2-40B4-BE49-F238E27FC236}">
                <a16:creationId xmlns:a16="http://schemas.microsoft.com/office/drawing/2014/main" id="{25C5CBE2-B2D2-406F-A973-B213A3BAB449}"/>
              </a:ext>
            </a:extLst>
          </p:cNvPr>
          <p:cNvCxnSpPr/>
          <p:nvPr/>
        </p:nvCxnSpPr>
        <p:spPr>
          <a:xfrm>
            <a:off x="1337875" y="1350118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75;p28">
            <a:extLst>
              <a:ext uri="{FF2B5EF4-FFF2-40B4-BE49-F238E27FC236}">
                <a16:creationId xmlns:a16="http://schemas.microsoft.com/office/drawing/2014/main" id="{B6ABF50D-88A7-4132-AC0A-80BF1D408239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51" name="Google Shape;465;p27">
            <a:extLst>
              <a:ext uri="{FF2B5EF4-FFF2-40B4-BE49-F238E27FC236}">
                <a16:creationId xmlns:a16="http://schemas.microsoft.com/office/drawing/2014/main" id="{94979CF1-2381-4D6E-8200-4F39DF7C9218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0F48945-F448-452E-821C-BDE4118537AB}"/>
              </a:ext>
            </a:extLst>
          </p:cNvPr>
          <p:cNvSpPr txBox="1">
            <a:spLocks/>
          </p:cNvSpPr>
          <p:nvPr/>
        </p:nvSpPr>
        <p:spPr>
          <a:xfrm>
            <a:off x="1464250" y="2370237"/>
            <a:ext cx="6969600" cy="210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Clr>
                <a:schemeClr val="accent6"/>
              </a:buClr>
            </a:pPr>
            <a:r>
              <a:rPr lang="en-US" dirty="0"/>
              <a:t>-Get</a:t>
            </a:r>
          </a:p>
          <a:p>
            <a:pPr marL="139700" indent="0">
              <a:buClr>
                <a:schemeClr val="accent6"/>
              </a:buClr>
            </a:pPr>
            <a:r>
              <a:rPr lang="en-US" dirty="0"/>
              <a:t>-Post</a:t>
            </a:r>
          </a:p>
          <a:p>
            <a:pPr marL="139700" indent="0">
              <a:buClr>
                <a:schemeClr val="accent6"/>
              </a:buClr>
            </a:pPr>
            <a:r>
              <a:rPr lang="en-US" dirty="0"/>
              <a:t>-Put </a:t>
            </a:r>
          </a:p>
          <a:p>
            <a:pPr marL="139700" indent="0">
              <a:buClr>
                <a:schemeClr val="accent6"/>
              </a:buClr>
            </a:pPr>
            <a:r>
              <a:rPr lang="en-US" dirty="0"/>
              <a:t>-Delete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07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90" name="Google Shape;513;p31">
            <a:extLst>
              <a:ext uri="{FF2B5EF4-FFF2-40B4-BE49-F238E27FC236}">
                <a16:creationId xmlns:a16="http://schemas.microsoft.com/office/drawing/2014/main" id="{2419F338-A3F5-47F5-8D10-4BDDD691DB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4535" y="1234698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HTTP is stateless &gt;</a:t>
            </a:r>
            <a:endParaRPr dirty="0"/>
          </a:p>
        </p:txBody>
      </p:sp>
      <p:sp>
        <p:nvSpPr>
          <p:cNvPr id="91" name="Google Shape;514;p31">
            <a:extLst>
              <a:ext uri="{FF2B5EF4-FFF2-40B4-BE49-F238E27FC236}">
                <a16:creationId xmlns:a16="http://schemas.microsoft.com/office/drawing/2014/main" id="{3AEA9579-48A6-4D1E-B380-AB984028A58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49" y="703874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 &lt;/ 2&gt;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92" name="Google Shape;532;p31">
            <a:extLst>
              <a:ext uri="{FF2B5EF4-FFF2-40B4-BE49-F238E27FC236}">
                <a16:creationId xmlns:a16="http://schemas.microsoft.com/office/drawing/2014/main" id="{8695316E-7FB6-4822-9F71-57BF64B40E67}"/>
              </a:ext>
            </a:extLst>
          </p:cNvPr>
          <p:cNvGrpSpPr/>
          <p:nvPr/>
        </p:nvGrpSpPr>
        <p:grpSpPr>
          <a:xfrm>
            <a:off x="1692263" y="1535882"/>
            <a:ext cx="320088" cy="260682"/>
            <a:chOff x="5899913" y="4248925"/>
            <a:chExt cx="639025" cy="524300"/>
          </a:xfrm>
        </p:grpSpPr>
        <p:sp>
          <p:nvSpPr>
            <p:cNvPr id="93" name="Google Shape;533;p31">
              <a:extLst>
                <a:ext uri="{FF2B5EF4-FFF2-40B4-BE49-F238E27FC236}">
                  <a16:creationId xmlns:a16="http://schemas.microsoft.com/office/drawing/2014/main" id="{3A0CECF6-B687-48C2-A588-B5D078C0C6D1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4;p31">
              <a:extLst>
                <a:ext uri="{FF2B5EF4-FFF2-40B4-BE49-F238E27FC236}">
                  <a16:creationId xmlns:a16="http://schemas.microsoft.com/office/drawing/2014/main" id="{363476EC-9732-463A-9164-419C99C1CB36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5;p31">
              <a:extLst>
                <a:ext uri="{FF2B5EF4-FFF2-40B4-BE49-F238E27FC236}">
                  <a16:creationId xmlns:a16="http://schemas.microsoft.com/office/drawing/2014/main" id="{8B70F78A-5ABE-4113-8E08-342F28F3425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6;p31">
              <a:extLst>
                <a:ext uri="{FF2B5EF4-FFF2-40B4-BE49-F238E27FC236}">
                  <a16:creationId xmlns:a16="http://schemas.microsoft.com/office/drawing/2014/main" id="{4A93BC4B-82E7-4116-83C8-8BD0131D70A5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7;p31">
              <a:extLst>
                <a:ext uri="{FF2B5EF4-FFF2-40B4-BE49-F238E27FC236}">
                  <a16:creationId xmlns:a16="http://schemas.microsoft.com/office/drawing/2014/main" id="{8FA41443-08FE-437D-95E6-4113438E85A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8;p31">
              <a:extLst>
                <a:ext uri="{FF2B5EF4-FFF2-40B4-BE49-F238E27FC236}">
                  <a16:creationId xmlns:a16="http://schemas.microsoft.com/office/drawing/2014/main" id="{CD690227-D22E-4839-B034-1C3AE0726F17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1">
              <a:extLst>
                <a:ext uri="{FF2B5EF4-FFF2-40B4-BE49-F238E27FC236}">
                  <a16:creationId xmlns:a16="http://schemas.microsoft.com/office/drawing/2014/main" id="{3D3E2944-FC4C-404B-8C67-0C347D5ECFD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;p31">
              <a:extLst>
                <a:ext uri="{FF2B5EF4-FFF2-40B4-BE49-F238E27FC236}">
                  <a16:creationId xmlns:a16="http://schemas.microsoft.com/office/drawing/2014/main" id="{0EEE48B4-1149-4F57-93B1-02860E2944B2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1;p31">
              <a:extLst>
                <a:ext uri="{FF2B5EF4-FFF2-40B4-BE49-F238E27FC236}">
                  <a16:creationId xmlns:a16="http://schemas.microsoft.com/office/drawing/2014/main" id="{8198F167-FACB-4AF5-BBAB-A2559B88EC32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548;p31">
            <a:extLst>
              <a:ext uri="{FF2B5EF4-FFF2-40B4-BE49-F238E27FC236}">
                <a16:creationId xmlns:a16="http://schemas.microsoft.com/office/drawing/2014/main" id="{E982AC1E-6B85-4B55-A015-4B89F4E8C15E}"/>
              </a:ext>
            </a:extLst>
          </p:cNvPr>
          <p:cNvGrpSpPr/>
          <p:nvPr/>
        </p:nvGrpSpPr>
        <p:grpSpPr>
          <a:xfrm>
            <a:off x="1599261" y="1452917"/>
            <a:ext cx="506092" cy="426611"/>
            <a:chOff x="1665363" y="1706700"/>
            <a:chExt cx="578325" cy="487500"/>
          </a:xfrm>
        </p:grpSpPr>
        <p:sp>
          <p:nvSpPr>
            <p:cNvPr id="103" name="Google Shape;549;p31">
              <a:extLst>
                <a:ext uri="{FF2B5EF4-FFF2-40B4-BE49-F238E27FC236}">
                  <a16:creationId xmlns:a16="http://schemas.microsoft.com/office/drawing/2014/main" id="{877A69F6-9A3C-4CAF-B59A-AB4C36A6A8C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0;p31">
              <a:extLst>
                <a:ext uri="{FF2B5EF4-FFF2-40B4-BE49-F238E27FC236}">
                  <a16:creationId xmlns:a16="http://schemas.microsoft.com/office/drawing/2014/main" id="{A25BE225-2B11-434D-92CA-9683C85AB6C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" name="Google Shape;555;p31">
            <a:extLst>
              <a:ext uri="{FF2B5EF4-FFF2-40B4-BE49-F238E27FC236}">
                <a16:creationId xmlns:a16="http://schemas.microsoft.com/office/drawing/2014/main" id="{25C5CBE2-B2D2-406F-A973-B213A3BAB449}"/>
              </a:ext>
            </a:extLst>
          </p:cNvPr>
          <p:cNvCxnSpPr/>
          <p:nvPr/>
        </p:nvCxnSpPr>
        <p:spPr>
          <a:xfrm>
            <a:off x="1337875" y="1350118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75;p28">
            <a:extLst>
              <a:ext uri="{FF2B5EF4-FFF2-40B4-BE49-F238E27FC236}">
                <a16:creationId xmlns:a16="http://schemas.microsoft.com/office/drawing/2014/main" id="{B6ABF50D-88A7-4132-AC0A-80BF1D408239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51" name="Google Shape;465;p27">
            <a:extLst>
              <a:ext uri="{FF2B5EF4-FFF2-40B4-BE49-F238E27FC236}">
                <a16:creationId xmlns:a16="http://schemas.microsoft.com/office/drawing/2014/main" id="{94979CF1-2381-4D6E-8200-4F39DF7C9218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311678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90" name="Google Shape;513;p31">
            <a:extLst>
              <a:ext uri="{FF2B5EF4-FFF2-40B4-BE49-F238E27FC236}">
                <a16:creationId xmlns:a16="http://schemas.microsoft.com/office/drawing/2014/main" id="{2419F338-A3F5-47F5-8D10-4BDDD691DB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4535" y="1234698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HTTP works in a request/response pair &gt;</a:t>
            </a:r>
            <a:endParaRPr dirty="0"/>
          </a:p>
        </p:txBody>
      </p:sp>
      <p:sp>
        <p:nvSpPr>
          <p:cNvPr id="91" name="Google Shape;514;p31">
            <a:extLst>
              <a:ext uri="{FF2B5EF4-FFF2-40B4-BE49-F238E27FC236}">
                <a16:creationId xmlns:a16="http://schemas.microsoft.com/office/drawing/2014/main" id="{3AEA9579-48A6-4D1E-B380-AB984028A58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49" y="703874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 &lt;/ 3&gt;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92" name="Google Shape;532;p31">
            <a:extLst>
              <a:ext uri="{FF2B5EF4-FFF2-40B4-BE49-F238E27FC236}">
                <a16:creationId xmlns:a16="http://schemas.microsoft.com/office/drawing/2014/main" id="{8695316E-7FB6-4822-9F71-57BF64B40E67}"/>
              </a:ext>
            </a:extLst>
          </p:cNvPr>
          <p:cNvGrpSpPr/>
          <p:nvPr/>
        </p:nvGrpSpPr>
        <p:grpSpPr>
          <a:xfrm>
            <a:off x="1692263" y="1535882"/>
            <a:ext cx="320088" cy="260682"/>
            <a:chOff x="5899913" y="4248925"/>
            <a:chExt cx="639025" cy="524300"/>
          </a:xfrm>
        </p:grpSpPr>
        <p:sp>
          <p:nvSpPr>
            <p:cNvPr id="93" name="Google Shape;533;p31">
              <a:extLst>
                <a:ext uri="{FF2B5EF4-FFF2-40B4-BE49-F238E27FC236}">
                  <a16:creationId xmlns:a16="http://schemas.microsoft.com/office/drawing/2014/main" id="{3A0CECF6-B687-48C2-A588-B5D078C0C6D1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4;p31">
              <a:extLst>
                <a:ext uri="{FF2B5EF4-FFF2-40B4-BE49-F238E27FC236}">
                  <a16:creationId xmlns:a16="http://schemas.microsoft.com/office/drawing/2014/main" id="{363476EC-9732-463A-9164-419C99C1CB36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5;p31">
              <a:extLst>
                <a:ext uri="{FF2B5EF4-FFF2-40B4-BE49-F238E27FC236}">
                  <a16:creationId xmlns:a16="http://schemas.microsoft.com/office/drawing/2014/main" id="{8B70F78A-5ABE-4113-8E08-342F28F3425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6;p31">
              <a:extLst>
                <a:ext uri="{FF2B5EF4-FFF2-40B4-BE49-F238E27FC236}">
                  <a16:creationId xmlns:a16="http://schemas.microsoft.com/office/drawing/2014/main" id="{4A93BC4B-82E7-4116-83C8-8BD0131D70A5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7;p31">
              <a:extLst>
                <a:ext uri="{FF2B5EF4-FFF2-40B4-BE49-F238E27FC236}">
                  <a16:creationId xmlns:a16="http://schemas.microsoft.com/office/drawing/2014/main" id="{8FA41443-08FE-437D-95E6-4113438E85A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8;p31">
              <a:extLst>
                <a:ext uri="{FF2B5EF4-FFF2-40B4-BE49-F238E27FC236}">
                  <a16:creationId xmlns:a16="http://schemas.microsoft.com/office/drawing/2014/main" id="{CD690227-D22E-4839-B034-1C3AE0726F17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1">
              <a:extLst>
                <a:ext uri="{FF2B5EF4-FFF2-40B4-BE49-F238E27FC236}">
                  <a16:creationId xmlns:a16="http://schemas.microsoft.com/office/drawing/2014/main" id="{3D3E2944-FC4C-404B-8C67-0C347D5ECFD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;p31">
              <a:extLst>
                <a:ext uri="{FF2B5EF4-FFF2-40B4-BE49-F238E27FC236}">
                  <a16:creationId xmlns:a16="http://schemas.microsoft.com/office/drawing/2014/main" id="{0EEE48B4-1149-4F57-93B1-02860E2944B2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1;p31">
              <a:extLst>
                <a:ext uri="{FF2B5EF4-FFF2-40B4-BE49-F238E27FC236}">
                  <a16:creationId xmlns:a16="http://schemas.microsoft.com/office/drawing/2014/main" id="{8198F167-FACB-4AF5-BBAB-A2559B88EC32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548;p31">
            <a:extLst>
              <a:ext uri="{FF2B5EF4-FFF2-40B4-BE49-F238E27FC236}">
                <a16:creationId xmlns:a16="http://schemas.microsoft.com/office/drawing/2014/main" id="{E982AC1E-6B85-4B55-A015-4B89F4E8C15E}"/>
              </a:ext>
            </a:extLst>
          </p:cNvPr>
          <p:cNvGrpSpPr/>
          <p:nvPr/>
        </p:nvGrpSpPr>
        <p:grpSpPr>
          <a:xfrm>
            <a:off x="1599261" y="1452917"/>
            <a:ext cx="506092" cy="426611"/>
            <a:chOff x="1665363" y="1706700"/>
            <a:chExt cx="578325" cy="487500"/>
          </a:xfrm>
        </p:grpSpPr>
        <p:sp>
          <p:nvSpPr>
            <p:cNvPr id="103" name="Google Shape;549;p31">
              <a:extLst>
                <a:ext uri="{FF2B5EF4-FFF2-40B4-BE49-F238E27FC236}">
                  <a16:creationId xmlns:a16="http://schemas.microsoft.com/office/drawing/2014/main" id="{877A69F6-9A3C-4CAF-B59A-AB4C36A6A8C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0;p31">
              <a:extLst>
                <a:ext uri="{FF2B5EF4-FFF2-40B4-BE49-F238E27FC236}">
                  <a16:creationId xmlns:a16="http://schemas.microsoft.com/office/drawing/2014/main" id="{A25BE225-2B11-434D-92CA-9683C85AB6C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" name="Google Shape;555;p31">
            <a:extLst>
              <a:ext uri="{FF2B5EF4-FFF2-40B4-BE49-F238E27FC236}">
                <a16:creationId xmlns:a16="http://schemas.microsoft.com/office/drawing/2014/main" id="{25C5CBE2-B2D2-406F-A973-B213A3BAB449}"/>
              </a:ext>
            </a:extLst>
          </p:cNvPr>
          <p:cNvCxnSpPr/>
          <p:nvPr/>
        </p:nvCxnSpPr>
        <p:spPr>
          <a:xfrm>
            <a:off x="1337875" y="1350118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75;p28">
            <a:extLst>
              <a:ext uri="{FF2B5EF4-FFF2-40B4-BE49-F238E27FC236}">
                <a16:creationId xmlns:a16="http://schemas.microsoft.com/office/drawing/2014/main" id="{B6ABF50D-88A7-4132-AC0A-80BF1D408239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51" name="Google Shape;465;p27">
            <a:extLst>
              <a:ext uri="{FF2B5EF4-FFF2-40B4-BE49-F238E27FC236}">
                <a16:creationId xmlns:a16="http://schemas.microsoft.com/office/drawing/2014/main" id="{94979CF1-2381-4D6E-8200-4F39DF7C9218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11738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web.js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4" y="1925432"/>
            <a:ext cx="8129586" cy="1078324"/>
          </a:xfrm>
        </p:spPr>
        <p:txBody>
          <a:bodyPr/>
          <a:lstStyle/>
          <a:p>
            <a:pPr algn="ctr"/>
            <a:r>
              <a:rPr lang="en-US" sz="7200" dirty="0"/>
              <a:t>THANK YOU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155342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648CC4-92B3-4555-B9AF-1176FBB42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Learn python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BF4A3-4373-4C88-83BC-DED8D5E66A1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CA" dirty="0"/>
              <a:t>Python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A55225-F03D-4036-A16E-F8ECA6C494E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414650" y="1614325"/>
            <a:ext cx="2508900" cy="531300"/>
          </a:xfrm>
        </p:spPr>
        <p:txBody>
          <a:bodyPr/>
          <a:lstStyle/>
          <a:p>
            <a:r>
              <a:rPr lang="en-CA" dirty="0"/>
              <a:t>Put our app into a container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3363F9-4110-4562-A619-482FCC9C4A0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55675" y="1275925"/>
            <a:ext cx="2508900" cy="338400"/>
          </a:xfrm>
        </p:spPr>
        <p:txBody>
          <a:bodyPr/>
          <a:lstStyle/>
          <a:p>
            <a:r>
              <a:rPr lang="en-CA" dirty="0"/>
              <a:t>Docker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ECE077-2F0C-476F-BD45-EE1358C95F8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591859" y="3474283"/>
            <a:ext cx="3470165" cy="531300"/>
          </a:xfrm>
        </p:spPr>
        <p:txBody>
          <a:bodyPr/>
          <a:lstStyle/>
          <a:p>
            <a:r>
              <a:rPr lang="en-CA" dirty="0"/>
              <a:t>Understand database basis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148D546-FD64-4EFD-A627-3F7922F2DDF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2816145" y="3184729"/>
            <a:ext cx="1936057" cy="338400"/>
          </a:xfrm>
        </p:spPr>
        <p:txBody>
          <a:bodyPr/>
          <a:lstStyle/>
          <a:p>
            <a:r>
              <a:rPr lang="en-CA" dirty="0"/>
              <a:t>Databases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5DDC3EB-236D-43C1-B50D-297E07E5F037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2099974" y="2564499"/>
            <a:ext cx="3146790" cy="620230"/>
          </a:xfrm>
        </p:spPr>
        <p:txBody>
          <a:bodyPr/>
          <a:lstStyle/>
          <a:p>
            <a:r>
              <a:rPr lang="en-CA" dirty="0"/>
              <a:t>Understand web app </a:t>
            </a:r>
            <a:r>
              <a:rPr lang="en-US" dirty="0"/>
              <a:t>and </a:t>
            </a:r>
          </a:p>
          <a:p>
            <a:r>
              <a:rPr lang="en-US" dirty="0"/>
              <a:t>The request and responses</a:t>
            </a:r>
            <a:endParaRPr lang="en-CA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9D20649-EA25-4A65-A584-2E4844E6DDC2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CA" dirty="0"/>
              <a:t>Flask and APIs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47FDEA9-63BF-4599-89F7-C480CC14B2DD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CA" dirty="0"/>
              <a:t>Build out product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E2578DE-47EA-494C-8D91-A8DBB7D8C30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CA" dirty="0"/>
              <a:t>Finish project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1DC7B1-6417-4994-B26A-4EDE48D966A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CA" dirty="0"/>
              <a:t>Publish our app to the world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57BFD1B-590F-45E2-8196-5F64D1DD160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CA" dirty="0"/>
              <a:t>AWS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332E045-D726-4280-9040-0B89C2AA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15" name="Google Shape;465;p27">
            <a:extLst>
              <a:ext uri="{FF2B5EF4-FFF2-40B4-BE49-F238E27FC236}">
                <a16:creationId xmlns:a16="http://schemas.microsoft.com/office/drawing/2014/main" id="{06E32C43-810D-42EE-A117-EF2A369C114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index.py</a:t>
            </a:r>
          </a:p>
        </p:txBody>
      </p:sp>
      <p:sp>
        <p:nvSpPr>
          <p:cNvPr id="16" name="Google Shape;475;p28">
            <a:extLst>
              <a:ext uri="{FF2B5EF4-FFF2-40B4-BE49-F238E27FC236}">
                <a16:creationId xmlns:a16="http://schemas.microsoft.com/office/drawing/2014/main" id="{D12C632C-F605-4838-A06A-92F0E361F80B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workshop.py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17" name="Google Shape;473;p28">
            <a:extLst>
              <a:ext uri="{FF2B5EF4-FFF2-40B4-BE49-F238E27FC236}">
                <a16:creationId xmlns:a16="http://schemas.microsoft.com/office/drawing/2014/main" id="{DF0F581C-CCA5-437B-BDDF-058409D96F80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</p:spTree>
    <p:extLst>
      <p:ext uri="{BB962C8B-B14F-4D97-AF65-F5344CB8AC3E}">
        <p14:creationId xmlns:p14="http://schemas.microsoft.com/office/powerpoint/2010/main" val="282079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index.py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675" y="1758925"/>
            <a:ext cx="4281300" cy="1625700"/>
          </a:xfrm>
        </p:spPr>
        <p:txBody>
          <a:bodyPr/>
          <a:lstStyle/>
          <a:p>
            <a:pPr algn="ctr"/>
            <a:r>
              <a:rPr lang="en-CA" sz="4800" dirty="0"/>
              <a:t>Why are we here?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</a:t>
            </a:r>
            <a:r>
              <a:rPr lang="en" dirty="0"/>
              <a:t>asic python language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Syntax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 protocol and requests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and HTTP 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>
                <a:solidFill>
                  <a:schemeClr val="accent3"/>
                </a:solidFill>
              </a:rPr>
              <a:t>W</a:t>
            </a:r>
            <a:r>
              <a:rPr lang="en" sz="1400" dirty="0">
                <a:solidFill>
                  <a:schemeClr val="accent3"/>
                </a:solidFill>
              </a:rPr>
              <a:t>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tableOfContent.json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8" name="Google Shape;473;p28">
            <a:extLst>
              <a:ext uri="{FF2B5EF4-FFF2-40B4-BE49-F238E27FC236}">
                <a16:creationId xmlns:a16="http://schemas.microsoft.com/office/drawing/2014/main" id="{59694C6F-E5DF-4F4D-9267-627023A0EAD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index.py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675" y="2165325"/>
            <a:ext cx="4281300" cy="812850"/>
          </a:xfrm>
        </p:spPr>
        <p:txBody>
          <a:bodyPr/>
          <a:lstStyle/>
          <a:p>
            <a:pPr algn="ctr"/>
            <a:r>
              <a:rPr lang="en-CA" sz="4800" dirty="0"/>
              <a:t>Why Python?</a:t>
            </a:r>
          </a:p>
        </p:txBody>
      </p:sp>
    </p:spTree>
    <p:extLst>
      <p:ext uri="{BB962C8B-B14F-4D97-AF65-F5344CB8AC3E}">
        <p14:creationId xmlns:p14="http://schemas.microsoft.com/office/powerpoint/2010/main" val="59443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: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Python Syntax</a:t>
            </a:r>
            <a:endParaRPr lang="en-CA" dirty="0">
              <a:solidFill>
                <a:schemeClr val="accent3"/>
              </a:solidFill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473;p28">
            <a:extLst>
              <a:ext uri="{FF2B5EF4-FFF2-40B4-BE49-F238E27FC236}">
                <a16:creationId xmlns:a16="http://schemas.microsoft.com/office/drawing/2014/main" id="{033A5357-EC82-4ABD-8DE0-55133FA88A6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4" name="Google Shape;494;p29">
            <a:extLst>
              <a:ext uri="{FF2B5EF4-FFF2-40B4-BE49-F238E27FC236}">
                <a16:creationId xmlns:a16="http://schemas.microsoft.com/office/drawing/2014/main" id="{D39243D5-3F31-479F-9044-590609FF20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>
                <a:solidFill>
                  <a:schemeClr val="accent3"/>
                </a:solidFill>
              </a:rPr>
              <a:t>W</a:t>
            </a:r>
            <a:r>
              <a:rPr lang="en" sz="1400" dirty="0">
                <a:solidFill>
                  <a:schemeClr val="accent3"/>
                </a:solidFill>
              </a:rPr>
              <a:t>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95;p29">
            <a:extLst>
              <a:ext uri="{FF2B5EF4-FFF2-40B4-BE49-F238E27FC236}">
                <a16:creationId xmlns:a16="http://schemas.microsoft.com/office/drawing/2014/main" id="{5CF1D7B6-8256-4222-BBFB-9BAEE143A368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/>
              <a:t>tableOfContent.json</a:t>
            </a:r>
            <a:endParaRPr lang="en-CA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413814" y="1151940"/>
            <a:ext cx="4377923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print(“Welcome in our sessions”)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function </a:t>
            </a:r>
            <a:r>
              <a:rPr lang="en"/>
              <a:t>print show the data to the user in the console 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58864" y="2612503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Concepts[0]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395221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</a:t>
            </a:r>
            <a:r>
              <a:rPr lang="en" dirty="0"/>
              <a:t>put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208049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Variables.py</a:t>
            </a:r>
          </a:p>
        </p:txBody>
      </p:sp>
    </p:spTree>
    <p:extLst>
      <p:ext uri="{BB962C8B-B14F-4D97-AF65-F5344CB8AC3E}">
        <p14:creationId xmlns:p14="http://schemas.microsoft.com/office/powerpoint/2010/main" val="181920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72310" y="1151940"/>
            <a:ext cx="1695898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int number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number = 0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Python infers datatypes dynamically. That means that the variables can be taught of as containers which can hold any value 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58864" y="2612503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Concepts[1]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255721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208049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Variables.py</a:t>
            </a:r>
          </a:p>
        </p:txBody>
      </p:sp>
      <p:sp>
        <p:nvSpPr>
          <p:cNvPr id="60" name="Google Shape;512;p31">
            <a:extLst>
              <a:ext uri="{FF2B5EF4-FFF2-40B4-BE49-F238E27FC236}">
                <a16:creationId xmlns:a16="http://schemas.microsoft.com/office/drawing/2014/main" id="{066DC536-036E-437B-B506-E446A3972DE8}"/>
              </a:ext>
            </a:extLst>
          </p:cNvPr>
          <p:cNvSpPr txBox="1">
            <a:spLocks/>
          </p:cNvSpPr>
          <p:nvPr/>
        </p:nvSpPr>
        <p:spPr>
          <a:xfrm>
            <a:off x="4617580" y="1151940"/>
            <a:ext cx="2431296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CA" strike="sngStrike" dirty="0"/>
              <a:t>String name = “</a:t>
            </a:r>
            <a:r>
              <a:rPr lang="en-CA" strike="sngStrike" dirty="0" err="1"/>
              <a:t>ahmed</a:t>
            </a:r>
            <a:r>
              <a:rPr lang="en-CA" strike="sngStrike" dirty="0"/>
              <a:t>”</a:t>
            </a:r>
          </a:p>
          <a:p>
            <a:pPr marL="0" indent="0"/>
            <a:r>
              <a:rPr lang="en-CA" dirty="0"/>
              <a:t>name = “</a:t>
            </a:r>
            <a:r>
              <a:rPr lang="en-CA" dirty="0" err="1"/>
              <a:t>ahmed</a:t>
            </a:r>
            <a:r>
              <a:rPr lang="en-CA" dirty="0"/>
              <a:t>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705</Words>
  <Application>Microsoft Office PowerPoint</Application>
  <PresentationFormat>On-screen Show (16:9)</PresentationFormat>
  <Paragraphs>181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Fira Code</vt:lpstr>
      <vt:lpstr>Arial</vt:lpstr>
      <vt:lpstr>Programming Language Workshop for Beginners by Slidesgo</vt:lpstr>
      <vt:lpstr>Web and Cloud development:</vt:lpstr>
      <vt:lpstr>PowerPoint Presentation</vt:lpstr>
      <vt:lpstr>Overview</vt:lpstr>
      <vt:lpstr>Why are we here?</vt:lpstr>
      <vt:lpstr>01</vt:lpstr>
      <vt:lpstr>Why Python?</vt:lpstr>
      <vt:lpstr>01 :</vt:lpstr>
      <vt:lpstr>output: </vt:lpstr>
      <vt:lpstr>Variables : </vt:lpstr>
      <vt:lpstr>Input: </vt:lpstr>
      <vt:lpstr>Python Lists : </vt:lpstr>
      <vt:lpstr>Python dictionary : </vt:lpstr>
      <vt:lpstr>Python loops : </vt:lpstr>
      <vt:lpstr>Let’s build a login system!</vt:lpstr>
      <vt:lpstr>Python functions : </vt:lpstr>
      <vt:lpstr>02 {</vt:lpstr>
      <vt:lpstr>How does the web work?</vt:lpstr>
      <vt:lpstr>What is HTTP?</vt:lpstr>
      <vt:lpstr>HTTP: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Cloud development:</dc:title>
  <dc:creator>Ahmed Emad</dc:creator>
  <cp:lastModifiedBy>Mahmoud Reda</cp:lastModifiedBy>
  <cp:revision>18</cp:revision>
  <dcterms:modified xsi:type="dcterms:W3CDTF">2022-02-09T07:49:51Z</dcterms:modified>
</cp:coreProperties>
</file>