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2B2"/>
    <a:srgbClr val="FFFF21"/>
    <a:srgbClr val="9900CC"/>
    <a:srgbClr val="FF9900"/>
    <a:srgbClr val="D99B01"/>
    <a:srgbClr val="FF66CC"/>
    <a:srgbClr val="FF67AC"/>
    <a:srgbClr val="CC0099"/>
    <a:srgbClr val="FFDC47"/>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varScale="1">
        <p:scale>
          <a:sx n="92" d="100"/>
          <a:sy n="92" d="100"/>
        </p:scale>
        <p:origin x="696"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029866"/>
            <a:ext cx="6566315" cy="1383822"/>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4404211"/>
            <a:ext cx="6566315" cy="610819"/>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124200" y="3793390"/>
            <a:ext cx="1308430" cy="4710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89199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586585"/>
            <a:ext cx="3435862" cy="1832460"/>
          </a:xfrm>
        </p:spPr>
        <p:txBody>
          <a:bodyPr>
            <a:normAutofit/>
          </a:bodyPr>
          <a:lstStyle/>
          <a:p>
            <a:pPr algn="ctr"/>
            <a:r>
              <a:rPr lang="en-US" sz="5400" b="1" dirty="0">
                <a:solidFill>
                  <a:schemeClr val="bg1"/>
                </a:solidFill>
              </a:rPr>
              <a:t>X-Power Company</a:t>
            </a:r>
          </a:p>
        </p:txBody>
      </p:sp>
      <p:sp>
        <p:nvSpPr>
          <p:cNvPr id="3" name="Subtitle 2"/>
          <p:cNvSpPr>
            <a:spLocks noGrp="1"/>
          </p:cNvSpPr>
          <p:nvPr>
            <p:ph type="subTitle" idx="1"/>
          </p:nvPr>
        </p:nvSpPr>
        <p:spPr>
          <a:xfrm>
            <a:off x="143555" y="3487980"/>
            <a:ext cx="6566315" cy="1350110"/>
          </a:xfrm>
        </p:spPr>
        <p:txBody>
          <a:bodyPr/>
          <a:lstStyle/>
          <a:p>
            <a:pPr algn="l"/>
            <a:r>
              <a:rPr lang="en-US" dirty="0">
                <a:latin typeface="Bahnschrift SemiBold SemiConden" panose="020B0502040204020203" pitchFamily="34" charset="0"/>
              </a:rPr>
              <a:t>Presenter: Mahmoud Rumaneh</a:t>
            </a:r>
          </a:p>
          <a:p>
            <a:pPr algn="l"/>
            <a:r>
              <a:rPr lang="en-US" dirty="0">
                <a:latin typeface="Bahnschrift SemiBold SemiConden" panose="020B0502040204020203" pitchFamily="34" charset="0"/>
              </a:rPr>
              <a:t>Instructor: Moath Sulaiman </a:t>
            </a:r>
          </a:p>
          <a:p>
            <a:pPr algn="l"/>
            <a:endParaRPr lang="en-US" dirty="0">
              <a:latin typeface="Bahnschrift SemiBold SemiConden" panose="020B0502040204020203" pitchFamily="34" charset="0"/>
            </a:endParaRPr>
          </a:p>
          <a:p>
            <a:pPr algn="l"/>
            <a:endParaRPr lang="en-US" dirty="0">
              <a:latin typeface="Bahnschrift SemiBold SemiConden" panose="020B0502040204020203" pitchFamily="34" charset="0"/>
            </a:endParaRPr>
          </a:p>
        </p:txBody>
      </p:sp>
      <p:pic>
        <p:nvPicPr>
          <p:cNvPr id="7" name="Picture 6">
            <a:extLst>
              <a:ext uri="{FF2B5EF4-FFF2-40B4-BE49-F238E27FC236}">
                <a16:creationId xmlns:a16="http://schemas.microsoft.com/office/drawing/2014/main" id="{B5461BE9-CA4E-481C-8A80-01BCCEEF0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755" y="2724455"/>
            <a:ext cx="2228545" cy="2228545"/>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7D231-3022-4F31-8A61-4CCF410A0973}"/>
              </a:ext>
            </a:extLst>
          </p:cNvPr>
          <p:cNvSpPr>
            <a:spLocks noGrp="1"/>
          </p:cNvSpPr>
          <p:nvPr>
            <p:ph type="title"/>
          </p:nvPr>
        </p:nvSpPr>
        <p:spPr>
          <a:xfrm>
            <a:off x="0" y="261873"/>
            <a:ext cx="7087904" cy="1374345"/>
          </a:xfrm>
        </p:spPr>
        <p:txBody>
          <a:bodyPr>
            <a:noAutofit/>
          </a:bodyPr>
          <a:lstStyle/>
          <a:p>
            <a:r>
              <a:rPr lang="en-US" sz="2400" b="1" dirty="0">
                <a:solidFill>
                  <a:srgbClr val="3A92B2"/>
                </a:solidFill>
                <a:effectLst/>
              </a:rPr>
              <a:t>4) Evaluation for physical virtual security measures that can be employed to ensure the integrity of IT security:</a:t>
            </a:r>
            <a:br>
              <a:rPr lang="en-US" sz="2400" b="1" dirty="0">
                <a:solidFill>
                  <a:srgbClr val="3A92B2"/>
                </a:solidFill>
                <a:effectLst/>
              </a:rPr>
            </a:br>
            <a:br>
              <a:rPr lang="en-US" sz="2400" b="1" dirty="0">
                <a:solidFill>
                  <a:srgbClr val="3A92B2"/>
                </a:solidFill>
                <a:effectLst/>
              </a:rPr>
            </a:br>
            <a:r>
              <a:rPr lang="en-US" sz="2400" b="1" dirty="0">
                <a:solidFill>
                  <a:srgbClr val="3A92B2"/>
                </a:solidFill>
                <a:effectLst/>
              </a:rPr>
              <a:t>Physical:</a:t>
            </a:r>
          </a:p>
        </p:txBody>
      </p:sp>
      <p:sp>
        <p:nvSpPr>
          <p:cNvPr id="5" name="Content Placeholder 4">
            <a:extLst>
              <a:ext uri="{FF2B5EF4-FFF2-40B4-BE49-F238E27FC236}">
                <a16:creationId xmlns:a16="http://schemas.microsoft.com/office/drawing/2014/main" id="{7D82F4AC-2FE7-44AB-B994-A3E9B01AF39D}"/>
              </a:ext>
            </a:extLst>
          </p:cNvPr>
          <p:cNvSpPr>
            <a:spLocks noGrp="1"/>
          </p:cNvSpPr>
          <p:nvPr>
            <p:ph idx="1"/>
          </p:nvPr>
        </p:nvSpPr>
        <p:spPr>
          <a:xfrm>
            <a:off x="0" y="1960930"/>
            <a:ext cx="7015279" cy="3511061"/>
          </a:xfrm>
        </p:spPr>
        <p:txBody>
          <a:bodyPr>
            <a:normAutofit/>
          </a:bodyPr>
          <a:lstStyle/>
          <a:p>
            <a:r>
              <a:rPr lang="en-US" sz="1800" dirty="0"/>
              <a:t>Lock up the server room: Someone with physical access to the devices and cables in your server room may do a lot of damage.</a:t>
            </a:r>
          </a:p>
          <a:p>
            <a:endParaRPr lang="en-US" sz="1800" dirty="0"/>
          </a:p>
          <a:p>
            <a:r>
              <a:rPr lang="en-US" sz="1800" dirty="0"/>
              <a:t>Backing up critical data: Many backups need to be kept offsite, where precautions need to be taken to ensure they are safe.</a:t>
            </a:r>
          </a:p>
          <a:p>
            <a:pPr marL="0" indent="0">
              <a:buNone/>
            </a:pPr>
            <a:endParaRPr lang="en-US" sz="1800" dirty="0"/>
          </a:p>
          <a:p>
            <a:r>
              <a:rPr lang="en-US" sz="1800" dirty="0"/>
              <a:t>Protect your output: Photocopiers, fax machines,  printers, and scanners are all examples of output devices that should be properly managed.</a:t>
            </a:r>
          </a:p>
        </p:txBody>
      </p:sp>
    </p:spTree>
    <p:extLst>
      <p:ext uri="{BB962C8B-B14F-4D97-AF65-F5344CB8AC3E}">
        <p14:creationId xmlns:p14="http://schemas.microsoft.com/office/powerpoint/2010/main" val="165349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7D231-3022-4F31-8A61-4CCF410A0973}"/>
              </a:ext>
            </a:extLst>
          </p:cNvPr>
          <p:cNvSpPr>
            <a:spLocks noGrp="1"/>
          </p:cNvSpPr>
          <p:nvPr>
            <p:ph type="title"/>
          </p:nvPr>
        </p:nvSpPr>
        <p:spPr>
          <a:xfrm>
            <a:off x="0" y="0"/>
            <a:ext cx="7087904" cy="898607"/>
          </a:xfrm>
        </p:spPr>
        <p:txBody>
          <a:bodyPr>
            <a:noAutofit/>
          </a:bodyPr>
          <a:lstStyle/>
          <a:p>
            <a:r>
              <a:rPr lang="en-US" sz="2400" b="1" dirty="0">
                <a:solidFill>
                  <a:srgbClr val="3A92B2"/>
                </a:solidFill>
                <a:effectLst/>
              </a:rPr>
              <a:t>Virtual:</a:t>
            </a:r>
          </a:p>
        </p:txBody>
      </p:sp>
      <p:sp>
        <p:nvSpPr>
          <p:cNvPr id="5" name="Content Placeholder 4">
            <a:extLst>
              <a:ext uri="{FF2B5EF4-FFF2-40B4-BE49-F238E27FC236}">
                <a16:creationId xmlns:a16="http://schemas.microsoft.com/office/drawing/2014/main" id="{7D82F4AC-2FE7-44AB-B994-A3E9B01AF39D}"/>
              </a:ext>
            </a:extLst>
          </p:cNvPr>
          <p:cNvSpPr>
            <a:spLocks noGrp="1"/>
          </p:cNvSpPr>
          <p:nvPr>
            <p:ph idx="1"/>
          </p:nvPr>
        </p:nvSpPr>
        <p:spPr>
          <a:xfrm>
            <a:off x="0" y="816219"/>
            <a:ext cx="6251755" cy="3511061"/>
          </a:xfrm>
        </p:spPr>
        <p:txBody>
          <a:bodyPr>
            <a:normAutofit/>
          </a:bodyPr>
          <a:lstStyle/>
          <a:p>
            <a:r>
              <a:rPr lang="en-US" sz="1800" dirty="0"/>
              <a:t>Antivirus: To prevent attacks and protect all data and devices, IT administrators should download antivirus to all devices</a:t>
            </a:r>
          </a:p>
          <a:p>
            <a:endParaRPr lang="en-US" sz="1800" dirty="0"/>
          </a:p>
          <a:p>
            <a:pPr marL="0" indent="0">
              <a:buNone/>
            </a:pPr>
            <a:endParaRPr lang="en-US" sz="1800" dirty="0"/>
          </a:p>
          <a:p>
            <a:r>
              <a:rPr lang="en-US" sz="1800" dirty="0"/>
              <a:t>Firewall: Protects all devices connected to the server if the server has a robust firewall</a:t>
            </a:r>
          </a:p>
          <a:p>
            <a:endParaRPr lang="en-US" sz="1800" dirty="0"/>
          </a:p>
          <a:p>
            <a:pPr marL="0" indent="0">
              <a:buNone/>
            </a:pPr>
            <a:endParaRPr lang="en-US" sz="1800" dirty="0"/>
          </a:p>
          <a:p>
            <a:r>
              <a:rPr lang="en-US" sz="1800" dirty="0"/>
              <a:t>Complex passwords: Strong passwords are very important to protect your electronic accounts and devices from unauthorized access</a:t>
            </a:r>
          </a:p>
        </p:txBody>
      </p:sp>
    </p:spTree>
    <p:extLst>
      <p:ext uri="{BB962C8B-B14F-4D97-AF65-F5344CB8AC3E}">
        <p14:creationId xmlns:p14="http://schemas.microsoft.com/office/powerpoint/2010/main" val="1862926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61D4-6ED2-42E0-BEFA-936685A614CD}"/>
              </a:ext>
            </a:extLst>
          </p:cNvPr>
          <p:cNvSpPr>
            <a:spLocks noGrp="1"/>
          </p:cNvSpPr>
          <p:nvPr>
            <p:ph type="title"/>
          </p:nvPr>
        </p:nvSpPr>
        <p:spPr/>
        <p:txBody>
          <a:bodyPr>
            <a:normAutofit fontScale="90000"/>
          </a:bodyPr>
          <a:lstStyle/>
          <a:p>
            <a:endParaRPr lang="en-US"/>
          </a:p>
        </p:txBody>
      </p:sp>
      <p:pic>
        <p:nvPicPr>
          <p:cNvPr id="5" name="Content Placeholder 4">
            <a:extLst>
              <a:ext uri="{FF2B5EF4-FFF2-40B4-BE49-F238E27FC236}">
                <a16:creationId xmlns:a16="http://schemas.microsoft.com/office/drawing/2014/main" id="{8438D9BE-F898-4F5B-8554-385EF3B11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235"/>
            <a:ext cx="9144000" cy="5167735"/>
          </a:xfrm>
        </p:spPr>
      </p:pic>
    </p:spTree>
    <p:extLst>
      <p:ext uri="{BB962C8B-B14F-4D97-AF65-F5344CB8AC3E}">
        <p14:creationId xmlns:p14="http://schemas.microsoft.com/office/powerpoint/2010/main" val="225977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8480-6181-45F3-BE4F-5D66CC2A125F}"/>
              </a:ext>
            </a:extLst>
          </p:cNvPr>
          <p:cNvSpPr>
            <a:spLocks noGrp="1"/>
          </p:cNvSpPr>
          <p:nvPr>
            <p:ph type="title"/>
          </p:nvPr>
        </p:nvSpPr>
        <p:spPr/>
        <p:txBody>
          <a:bodyPr>
            <a:normAutofit fontScale="90000"/>
          </a:bodyPr>
          <a:lstStyle/>
          <a:p>
            <a:r>
              <a:rPr lang="en-US" dirty="0"/>
              <a:t>References: </a:t>
            </a:r>
          </a:p>
        </p:txBody>
      </p:sp>
      <p:sp>
        <p:nvSpPr>
          <p:cNvPr id="3" name="Content Placeholder 2">
            <a:extLst>
              <a:ext uri="{FF2B5EF4-FFF2-40B4-BE49-F238E27FC236}">
                <a16:creationId xmlns:a16="http://schemas.microsoft.com/office/drawing/2014/main" id="{ABEE092F-4968-457E-9B1D-19C53DE6AD32}"/>
              </a:ext>
            </a:extLst>
          </p:cNvPr>
          <p:cNvSpPr>
            <a:spLocks noGrp="1"/>
          </p:cNvSpPr>
          <p:nvPr>
            <p:ph idx="1"/>
          </p:nvPr>
        </p:nvSpPr>
        <p:spPr>
          <a:xfrm>
            <a:off x="-251" y="1197405"/>
            <a:ext cx="6853926" cy="4428445"/>
          </a:xfrm>
        </p:spPr>
        <p:txBody>
          <a:bodyPr>
            <a:normAutofit/>
          </a:bodyPr>
          <a:lstStyle/>
          <a:p>
            <a:r>
              <a:rPr lang="en-US" sz="1400" dirty="0"/>
              <a:t>https://www.forcepoint.com/cyber-edu/firewall</a:t>
            </a:r>
          </a:p>
          <a:p>
            <a:r>
              <a:rPr lang="en-US" sz="1400" dirty="0"/>
              <a:t>https://www.kaspersky.com/resource-center/definitions/what-is-a-vpn</a:t>
            </a:r>
          </a:p>
          <a:p>
            <a:r>
              <a:rPr lang="en-US" sz="1400" dirty="0"/>
              <a:t>https://www.fortinet.com/resources/cyberglossary/what-is-dmz</a:t>
            </a:r>
          </a:p>
          <a:p>
            <a:r>
              <a:rPr lang="en-US" sz="1400" dirty="0"/>
              <a:t>https://www.quora.com/What-are-the-advantages-of-a-static-IP-and-what-are-its-disadvantages</a:t>
            </a:r>
          </a:p>
          <a:p>
            <a:r>
              <a:rPr lang="en-US" sz="1400" dirty="0"/>
              <a:t>https://docs.microfocus.com/NNMi/10.30/Content/Administer/NNMi_Deployment/Advanced_Configurations/What_are_the_Benefits_of.htm#:~:text=Some%20benefits%20of%20NAT%20include,thereby%20conserving%20IP%20address%20space</a:t>
            </a:r>
          </a:p>
          <a:p>
            <a:r>
              <a:rPr lang="en-US" sz="1400" dirty="0"/>
              <a:t>https://www.ramsac.com/blog/5-key-benefits-of-network-monitoring/</a:t>
            </a:r>
          </a:p>
          <a:p>
            <a:r>
              <a:rPr lang="en-US" sz="1400" dirty="0"/>
              <a:t>https://www.techrepublic.com/blog/10-things/10-physical-security-measures-every-organization-should-take/</a:t>
            </a:r>
          </a:p>
          <a:p>
            <a:r>
              <a:rPr lang="en-US" sz="1400" dirty="0"/>
              <a:t>https://tech.co/vpn/cyber-security-measures</a:t>
            </a:r>
          </a:p>
        </p:txBody>
      </p:sp>
    </p:spTree>
    <p:extLst>
      <p:ext uri="{BB962C8B-B14F-4D97-AF65-F5344CB8AC3E}">
        <p14:creationId xmlns:p14="http://schemas.microsoft.com/office/powerpoint/2010/main" val="373773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48161" y="1502821"/>
            <a:ext cx="8246070" cy="3359504"/>
          </a:xfrm>
        </p:spPr>
        <p:txBody>
          <a:bodyPr>
            <a:normAutofit/>
          </a:bodyPr>
          <a:lstStyle/>
          <a:p>
            <a:r>
              <a:rPr lang="en-US" sz="2000" dirty="0"/>
              <a:t>Potential impact of incorrect configuration of some network security devices on IT security.</a:t>
            </a:r>
          </a:p>
          <a:p>
            <a:r>
              <a:rPr lang="en-US" sz="2000" dirty="0"/>
              <a:t>Implementing different techniques in network security (DMZ, static IP, and NAT). </a:t>
            </a:r>
          </a:p>
          <a:p>
            <a:endParaRPr lang="en-US" sz="2000" dirty="0"/>
          </a:p>
          <a:p>
            <a:r>
              <a:rPr lang="en-US" sz="2000" dirty="0"/>
              <a:t>The benefits and justification of using a Network Monitoring system.</a:t>
            </a:r>
          </a:p>
          <a:p>
            <a:endParaRPr lang="en-US" sz="2000" dirty="0"/>
          </a:p>
          <a:p>
            <a:r>
              <a:rPr lang="en-US" sz="2000" dirty="0"/>
              <a:t>Evaluation for physical virtual security measures that can be employed to ensure the integrity of IT security.</a:t>
            </a:r>
          </a:p>
          <a:p>
            <a:endParaRPr lang="en-US" sz="2000" dirty="0"/>
          </a:p>
          <a:p>
            <a:endParaRPr lang="en-US" sz="2000"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081" y="-150697"/>
            <a:ext cx="6935199" cy="1374345"/>
          </a:xfrm>
        </p:spPr>
        <p:txBody>
          <a:bodyPr>
            <a:noAutofit/>
          </a:bodyPr>
          <a:lstStyle/>
          <a:p>
            <a:r>
              <a:rPr lang="en-US" sz="2400" b="1" dirty="0">
                <a:solidFill>
                  <a:srgbClr val="3A92B2"/>
                </a:solidFill>
                <a:effectLst/>
              </a:rPr>
              <a:t>1) Potential impact of incorrect configuration of some network security devices on IT security:</a:t>
            </a:r>
          </a:p>
        </p:txBody>
      </p:sp>
      <p:sp>
        <p:nvSpPr>
          <p:cNvPr id="5" name="Content Placeholder 4"/>
          <p:cNvSpPr>
            <a:spLocks noGrp="1"/>
          </p:cNvSpPr>
          <p:nvPr>
            <p:ph idx="1"/>
          </p:nvPr>
        </p:nvSpPr>
        <p:spPr>
          <a:xfrm>
            <a:off x="0" y="1198559"/>
            <a:ext cx="7015279" cy="3511061"/>
          </a:xfrm>
        </p:spPr>
        <p:txBody>
          <a:bodyPr>
            <a:normAutofit fontScale="92500" lnSpcReduction="20000"/>
          </a:bodyPr>
          <a:lstStyle/>
          <a:p>
            <a:r>
              <a:rPr lang="en-US" sz="1800" dirty="0"/>
              <a:t>Firewall: A firewall is a security device that monitors incoming and outgoing network packets. It purpose to create a partition between the internal network and packets from the outside to block dangerous packets.</a:t>
            </a:r>
          </a:p>
          <a:p>
            <a:endParaRPr lang="en-US" sz="1800" dirty="0"/>
          </a:p>
          <a:p>
            <a:r>
              <a:rPr lang="en-US" sz="1800" dirty="0"/>
              <a:t>Virtual Private Network (VPN): A VPN represents the use of a protected network connection over the Internet. When you use a VPN  for remote access, the VPN protects your online identity by encrypting Internet traffic.</a:t>
            </a:r>
          </a:p>
          <a:p>
            <a:endParaRPr lang="en-US" sz="1800" dirty="0"/>
          </a:p>
          <a:p>
            <a:endParaRPr lang="en-US" sz="1800" dirty="0"/>
          </a:p>
          <a:p>
            <a:endParaRPr lang="en-US" sz="1800" dirty="0"/>
          </a:p>
          <a:p>
            <a:pPr marL="0" indent="0">
              <a:buNone/>
            </a:pPr>
            <a:r>
              <a:rPr lang="en-US" sz="1700" dirty="0"/>
              <a:t>Note: Configuration describes how to assemble the components into your system as configuration. If there is a miss or no configuration, the network device will not function properly.</a:t>
            </a:r>
          </a:p>
          <a:p>
            <a:endParaRPr lang="en-US" sz="18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198559"/>
            <a:ext cx="7015279" cy="3511061"/>
          </a:xfrm>
        </p:spPr>
        <p:txBody>
          <a:bodyPr>
            <a:normAutofit/>
          </a:bodyPr>
          <a:lstStyle/>
          <a:p>
            <a:r>
              <a:rPr lang="en-US" sz="1800" dirty="0"/>
              <a:t>Misconfigured firewall: If the firewall is misconfigured, all employees can access all the data, so basically anyone outside the company can see this information or attack the data with malware attacks. It is possible to break into the system and reveal company information easily.</a:t>
            </a:r>
          </a:p>
          <a:p>
            <a:pPr marL="0" indent="0">
              <a:buNone/>
            </a:pPr>
            <a:endParaRPr lang="en-US" sz="1800" dirty="0"/>
          </a:p>
          <a:p>
            <a:r>
              <a:rPr lang="en-US" sz="1800" dirty="0"/>
              <a:t>Misconfigured VPN: If the VPN isn't configured correctly, it can lead to compromise, and exposing corporate data to Internet attackers, detecting the data and revealing their identity is very easy for hackers.</a:t>
            </a:r>
          </a:p>
          <a:p>
            <a:endParaRPr lang="en-US" sz="1800" dirty="0"/>
          </a:p>
          <a:p>
            <a:endParaRPr lang="en-US" sz="1800" dirty="0"/>
          </a:p>
        </p:txBody>
      </p:sp>
    </p:spTree>
    <p:extLst>
      <p:ext uri="{BB962C8B-B14F-4D97-AF65-F5344CB8AC3E}">
        <p14:creationId xmlns:p14="http://schemas.microsoft.com/office/powerpoint/2010/main" val="3332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 y="1173230"/>
            <a:ext cx="7015279" cy="3511061"/>
          </a:xfrm>
        </p:spPr>
        <p:txBody>
          <a:bodyPr>
            <a:normAutofit/>
          </a:bodyPr>
          <a:lstStyle/>
          <a:p>
            <a:r>
              <a:rPr lang="en-US" sz="1800" dirty="0"/>
              <a:t>Demilitarized Zone (DMZ): A DMZ is a perimeter network that prevents unauthorized traffic from entering an X-power's internal network.</a:t>
            </a:r>
          </a:p>
          <a:p>
            <a:endParaRPr lang="en-US" sz="1800" dirty="0"/>
          </a:p>
          <a:p>
            <a:r>
              <a:rPr lang="en-US" sz="1800" dirty="0"/>
              <a:t>Static IP: If the device is assigned a static IP address, the address will not change. Therefore, it provides more stable access to the Internet.</a:t>
            </a:r>
          </a:p>
          <a:p>
            <a:endParaRPr lang="en-US" sz="1800" dirty="0"/>
          </a:p>
          <a:p>
            <a:r>
              <a:rPr lang="en-US" sz="1800" dirty="0"/>
              <a:t>Network Address Translation (NAT): This is a method of mapping a large number of private local addresses to one public address before the data is sent.</a:t>
            </a:r>
          </a:p>
        </p:txBody>
      </p:sp>
      <p:sp>
        <p:nvSpPr>
          <p:cNvPr id="8" name="Title 3">
            <a:extLst>
              <a:ext uri="{FF2B5EF4-FFF2-40B4-BE49-F238E27FC236}">
                <a16:creationId xmlns:a16="http://schemas.microsoft.com/office/drawing/2014/main" id="{5EC483F4-4E8F-4425-8FBF-0668011F9384}"/>
              </a:ext>
            </a:extLst>
          </p:cNvPr>
          <p:cNvSpPr>
            <a:spLocks noGrp="1"/>
          </p:cNvSpPr>
          <p:nvPr>
            <p:ph type="title"/>
          </p:nvPr>
        </p:nvSpPr>
        <p:spPr>
          <a:xfrm>
            <a:off x="80081" y="-150697"/>
            <a:ext cx="6935199" cy="1374345"/>
          </a:xfrm>
        </p:spPr>
        <p:txBody>
          <a:bodyPr>
            <a:noAutofit/>
          </a:bodyPr>
          <a:lstStyle/>
          <a:p>
            <a:r>
              <a:rPr lang="en-US" sz="2400" b="1" dirty="0">
                <a:solidFill>
                  <a:srgbClr val="3A92B2"/>
                </a:solidFill>
                <a:effectLst/>
              </a:rPr>
              <a:t>2) Implementation different techniques in network security (DMZ, static IP and NAT):</a:t>
            </a:r>
          </a:p>
        </p:txBody>
      </p:sp>
    </p:spTree>
    <p:extLst>
      <p:ext uri="{BB962C8B-B14F-4D97-AF65-F5344CB8AC3E}">
        <p14:creationId xmlns:p14="http://schemas.microsoft.com/office/powerpoint/2010/main" val="402317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 y="1197406"/>
            <a:ext cx="7015279" cy="3511061"/>
          </a:xfrm>
        </p:spPr>
        <p:txBody>
          <a:bodyPr>
            <a:normAutofit/>
          </a:bodyPr>
          <a:lstStyle/>
          <a:p>
            <a:r>
              <a:rPr lang="en-US" sz="1800" dirty="0"/>
              <a:t>X-power by using DMZ provides users or employees with access to services outside the boundaries of the network.</a:t>
            </a:r>
          </a:p>
          <a:p>
            <a:endParaRPr lang="en-US" sz="1800" dirty="0"/>
          </a:p>
          <a:p>
            <a:endParaRPr lang="en-US" sz="1800" dirty="0"/>
          </a:p>
          <a:p>
            <a:r>
              <a:rPr lang="en-US" sz="1800" dirty="0"/>
              <a:t>The DMZ provides a prevention network reconnaissance.</a:t>
            </a:r>
          </a:p>
          <a:p>
            <a:endParaRPr lang="en-US" sz="1800" dirty="0"/>
          </a:p>
          <a:p>
            <a:endParaRPr lang="en-US" sz="1800" dirty="0"/>
          </a:p>
          <a:p>
            <a:endParaRPr lang="en-US" sz="1800" dirty="0"/>
          </a:p>
          <a:p>
            <a:r>
              <a:rPr lang="en-US" sz="1800" dirty="0"/>
              <a:t> Blocking Internet Protocol (IP) spoofing.</a:t>
            </a:r>
          </a:p>
        </p:txBody>
      </p:sp>
      <p:sp>
        <p:nvSpPr>
          <p:cNvPr id="3" name="Title 3">
            <a:extLst>
              <a:ext uri="{FF2B5EF4-FFF2-40B4-BE49-F238E27FC236}">
                <a16:creationId xmlns:a16="http://schemas.microsoft.com/office/drawing/2014/main" id="{59C0B91F-1F22-4AF9-8370-F0B48C5269C6}"/>
              </a:ext>
            </a:extLst>
          </p:cNvPr>
          <p:cNvSpPr>
            <a:spLocks noGrp="1"/>
          </p:cNvSpPr>
          <p:nvPr>
            <p:ph type="title"/>
          </p:nvPr>
        </p:nvSpPr>
        <p:spPr>
          <a:xfrm>
            <a:off x="80081" y="-150697"/>
            <a:ext cx="6935199" cy="1374345"/>
          </a:xfrm>
        </p:spPr>
        <p:txBody>
          <a:bodyPr>
            <a:noAutofit/>
          </a:bodyPr>
          <a:lstStyle/>
          <a:p>
            <a:r>
              <a:rPr lang="en-US" sz="2400" b="1" dirty="0">
                <a:solidFill>
                  <a:srgbClr val="3A92B2"/>
                </a:solidFill>
                <a:effectLst/>
              </a:rPr>
              <a:t>What are DMZ effects of X-power and how it will enhance security in the company?</a:t>
            </a:r>
          </a:p>
        </p:txBody>
      </p:sp>
    </p:spTree>
    <p:extLst>
      <p:ext uri="{BB962C8B-B14F-4D97-AF65-F5344CB8AC3E}">
        <p14:creationId xmlns:p14="http://schemas.microsoft.com/office/powerpoint/2010/main" val="241981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 y="1197406"/>
            <a:ext cx="7015279" cy="3511061"/>
          </a:xfrm>
        </p:spPr>
        <p:txBody>
          <a:bodyPr>
            <a:normAutofit/>
          </a:bodyPr>
          <a:lstStyle/>
          <a:p>
            <a:r>
              <a:rPr lang="en-US" sz="1800" dirty="0"/>
              <a:t>IP static is the preferred address for servers</a:t>
            </a:r>
          </a:p>
          <a:p>
            <a:endParaRPr lang="en-US" sz="1800" dirty="0"/>
          </a:p>
          <a:p>
            <a:r>
              <a:rPr lang="en-US" sz="1800" dirty="0"/>
              <a:t>IP static can reduce downtime</a:t>
            </a:r>
          </a:p>
          <a:p>
            <a:endParaRPr lang="en-US" sz="1800" dirty="0"/>
          </a:p>
          <a:p>
            <a:r>
              <a:rPr lang="en-US" sz="1800" dirty="0"/>
              <a:t>Convenient remote access for IP static </a:t>
            </a:r>
          </a:p>
          <a:p>
            <a:endParaRPr lang="en-US" sz="1800" dirty="0"/>
          </a:p>
          <a:p>
            <a:r>
              <a:rPr lang="en-US" sz="1800" dirty="0"/>
              <a:t>Can be the IP static stability</a:t>
            </a:r>
          </a:p>
          <a:p>
            <a:endParaRPr lang="en-US" sz="1800" dirty="0"/>
          </a:p>
          <a:p>
            <a:r>
              <a:rPr lang="en-US" sz="1800" dirty="0"/>
              <a:t>Can be the IP static hosting</a:t>
            </a:r>
          </a:p>
        </p:txBody>
      </p:sp>
      <p:sp>
        <p:nvSpPr>
          <p:cNvPr id="3" name="Title 3">
            <a:extLst>
              <a:ext uri="{FF2B5EF4-FFF2-40B4-BE49-F238E27FC236}">
                <a16:creationId xmlns:a16="http://schemas.microsoft.com/office/drawing/2014/main" id="{59C0B91F-1F22-4AF9-8370-F0B48C5269C6}"/>
              </a:ext>
            </a:extLst>
          </p:cNvPr>
          <p:cNvSpPr>
            <a:spLocks noGrp="1"/>
          </p:cNvSpPr>
          <p:nvPr>
            <p:ph type="title"/>
          </p:nvPr>
        </p:nvSpPr>
        <p:spPr>
          <a:xfrm>
            <a:off x="80081" y="-150697"/>
            <a:ext cx="6935199" cy="1374345"/>
          </a:xfrm>
        </p:spPr>
        <p:txBody>
          <a:bodyPr>
            <a:noAutofit/>
          </a:bodyPr>
          <a:lstStyle/>
          <a:p>
            <a:r>
              <a:rPr lang="en-US" sz="2400" b="1" dirty="0">
                <a:solidFill>
                  <a:srgbClr val="3A92B2"/>
                </a:solidFill>
                <a:effectLst/>
              </a:rPr>
              <a:t>What are IP static effects of X-power and how it will enhance security in the company?</a:t>
            </a:r>
          </a:p>
        </p:txBody>
      </p:sp>
    </p:spTree>
    <p:extLst>
      <p:ext uri="{BB962C8B-B14F-4D97-AF65-F5344CB8AC3E}">
        <p14:creationId xmlns:p14="http://schemas.microsoft.com/office/powerpoint/2010/main" val="400259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 y="1197406"/>
            <a:ext cx="7015279" cy="3511061"/>
          </a:xfrm>
        </p:spPr>
        <p:txBody>
          <a:bodyPr>
            <a:normAutofit/>
          </a:bodyPr>
          <a:lstStyle/>
          <a:p>
            <a:r>
              <a:rPr lang="en-US" sz="1800" dirty="0"/>
              <a:t>It connects a large number of hosts to the global Internet with a small number of external IP addresses</a:t>
            </a:r>
          </a:p>
          <a:p>
            <a:pPr marL="0" indent="0">
              <a:buNone/>
            </a:pPr>
            <a:endParaRPr lang="en-US" sz="1800" dirty="0"/>
          </a:p>
          <a:p>
            <a:r>
              <a:rPr lang="en-US" sz="1800" dirty="0"/>
              <a:t>Keeping the internal addressing private from the external network improves the security of the private network</a:t>
            </a:r>
          </a:p>
          <a:p>
            <a:pPr marL="0" indent="0">
              <a:buNone/>
            </a:pPr>
            <a:endParaRPr lang="en-US" sz="1800" dirty="0"/>
          </a:p>
          <a:p>
            <a:r>
              <a:rPr lang="en-US" sz="1800" dirty="0"/>
              <a:t>Reuse of private IP addresses</a:t>
            </a:r>
          </a:p>
        </p:txBody>
      </p:sp>
      <p:sp>
        <p:nvSpPr>
          <p:cNvPr id="3" name="Title 3">
            <a:extLst>
              <a:ext uri="{FF2B5EF4-FFF2-40B4-BE49-F238E27FC236}">
                <a16:creationId xmlns:a16="http://schemas.microsoft.com/office/drawing/2014/main" id="{59C0B91F-1F22-4AF9-8370-F0B48C5269C6}"/>
              </a:ext>
            </a:extLst>
          </p:cNvPr>
          <p:cNvSpPr>
            <a:spLocks noGrp="1"/>
          </p:cNvSpPr>
          <p:nvPr>
            <p:ph type="title"/>
          </p:nvPr>
        </p:nvSpPr>
        <p:spPr>
          <a:xfrm>
            <a:off x="80081" y="-150697"/>
            <a:ext cx="6935199" cy="1374345"/>
          </a:xfrm>
        </p:spPr>
        <p:txBody>
          <a:bodyPr>
            <a:noAutofit/>
          </a:bodyPr>
          <a:lstStyle/>
          <a:p>
            <a:r>
              <a:rPr lang="en-US" sz="2400" b="1" dirty="0">
                <a:solidFill>
                  <a:srgbClr val="3A92B2"/>
                </a:solidFill>
                <a:effectLst/>
              </a:rPr>
              <a:t>What are NAT effects of X-power and how it will enhance security in the company?</a:t>
            </a:r>
          </a:p>
        </p:txBody>
      </p:sp>
    </p:spTree>
    <p:extLst>
      <p:ext uri="{BB962C8B-B14F-4D97-AF65-F5344CB8AC3E}">
        <p14:creationId xmlns:p14="http://schemas.microsoft.com/office/powerpoint/2010/main" val="421541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 y="1197406"/>
            <a:ext cx="7015279" cy="3511061"/>
          </a:xfrm>
        </p:spPr>
        <p:txBody>
          <a:bodyPr>
            <a:normAutofit/>
          </a:bodyPr>
          <a:lstStyle/>
          <a:p>
            <a:r>
              <a:rPr lang="en-US" sz="1800" dirty="0"/>
              <a:t>Identifying security threats</a:t>
            </a:r>
          </a:p>
          <a:p>
            <a:endParaRPr lang="en-US" sz="1800" dirty="0"/>
          </a:p>
          <a:p>
            <a:r>
              <a:rPr lang="en-US" sz="1800" dirty="0"/>
              <a:t>Deploying new technology and system upgrades successfully</a:t>
            </a:r>
          </a:p>
          <a:p>
            <a:endParaRPr lang="en-US" sz="1800" dirty="0"/>
          </a:p>
          <a:p>
            <a:r>
              <a:rPr lang="en-US" sz="1800" dirty="0"/>
              <a:t>Effectively allocating resources</a:t>
            </a:r>
          </a:p>
          <a:p>
            <a:pPr marL="0" indent="0">
              <a:buNone/>
            </a:pPr>
            <a:endParaRPr lang="en-US" sz="1800" dirty="0"/>
          </a:p>
          <a:p>
            <a:r>
              <a:rPr lang="en-US" sz="1800" dirty="0"/>
              <a:t>Benchmarking standard performance</a:t>
            </a:r>
          </a:p>
          <a:p>
            <a:pPr marL="0" indent="0">
              <a:buNone/>
            </a:pPr>
            <a:endParaRPr lang="en-US" sz="1800" dirty="0"/>
          </a:p>
          <a:p>
            <a:r>
              <a:rPr lang="en-US" sz="1800" dirty="0"/>
              <a:t>Managing a changing IT environment</a:t>
            </a:r>
          </a:p>
        </p:txBody>
      </p:sp>
      <p:sp>
        <p:nvSpPr>
          <p:cNvPr id="3" name="Title 3">
            <a:extLst>
              <a:ext uri="{FF2B5EF4-FFF2-40B4-BE49-F238E27FC236}">
                <a16:creationId xmlns:a16="http://schemas.microsoft.com/office/drawing/2014/main" id="{59C0B91F-1F22-4AF9-8370-F0B48C5269C6}"/>
              </a:ext>
            </a:extLst>
          </p:cNvPr>
          <p:cNvSpPr>
            <a:spLocks noGrp="1"/>
          </p:cNvSpPr>
          <p:nvPr>
            <p:ph type="title"/>
          </p:nvPr>
        </p:nvSpPr>
        <p:spPr>
          <a:xfrm>
            <a:off x="80081" y="-150697"/>
            <a:ext cx="6935199" cy="1374345"/>
          </a:xfrm>
        </p:spPr>
        <p:txBody>
          <a:bodyPr>
            <a:noAutofit/>
          </a:bodyPr>
          <a:lstStyle/>
          <a:p>
            <a:r>
              <a:rPr lang="en-US" sz="2400" b="1" dirty="0">
                <a:solidFill>
                  <a:srgbClr val="3A92B2"/>
                </a:solidFill>
                <a:effectLst/>
              </a:rPr>
              <a:t>3) The benefits and justification of using a Network Monitoring system:</a:t>
            </a:r>
          </a:p>
        </p:txBody>
      </p:sp>
    </p:spTree>
    <p:extLst>
      <p:ext uri="{BB962C8B-B14F-4D97-AF65-F5344CB8AC3E}">
        <p14:creationId xmlns:p14="http://schemas.microsoft.com/office/powerpoint/2010/main" val="2965013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TotalTime>
  <Words>863</Words>
  <Application>Microsoft Office PowerPoint</Application>
  <PresentationFormat>On-screen Show (16:9)</PresentationFormat>
  <Paragraphs>85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Bahnschrift SemiBold SemiConden</vt:lpstr>
      <vt:lpstr>Calibri</vt:lpstr>
      <vt:lpstr>Office Theme</vt:lpstr>
      <vt:lpstr>X-Power Company</vt:lpstr>
      <vt:lpstr>Topics:</vt:lpstr>
      <vt:lpstr>1) Potential impact of incorrect configuration of some network security devices on IT security:</vt:lpstr>
      <vt:lpstr>PowerPoint Presentation</vt:lpstr>
      <vt:lpstr>2) Implementation different techniques in network security (DMZ, static IP and NAT):</vt:lpstr>
      <vt:lpstr>What are DMZ effects of X-power and how it will enhance security in the company?</vt:lpstr>
      <vt:lpstr>What are IP static effects of X-power and how it will enhance security in the company?</vt:lpstr>
      <vt:lpstr>What are NAT effects of X-power and how it will enhance security in the company?</vt:lpstr>
      <vt:lpstr>3) The benefits and justification of using a Network Monitoring system:</vt:lpstr>
      <vt:lpstr>4) Evaluation for physical virtual security measures that can be employed to ensure the integrity of IT security:  Physical:</vt:lpstr>
      <vt:lpstr>Virtual:</vt:lpstr>
      <vt:lpstr>PowerPoint Presentation</vt:lpstr>
      <vt:lpstr>References: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Mahmoud.Rummaneh</cp:lastModifiedBy>
  <cp:revision>151</cp:revision>
  <dcterms:created xsi:type="dcterms:W3CDTF">2013-08-21T19:17:07Z</dcterms:created>
  <dcterms:modified xsi:type="dcterms:W3CDTF">2022-01-26T15:40:57Z</dcterms:modified>
</cp:coreProperties>
</file>