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97" r:id="rId4"/>
    <p:sldId id="298" r:id="rId5"/>
    <p:sldId id="259" r:id="rId6"/>
    <p:sldId id="260" r:id="rId7"/>
    <p:sldId id="299" r:id="rId8"/>
    <p:sldId id="301" r:id="rId9"/>
    <p:sldId id="302" r:id="rId10"/>
    <p:sldId id="303" r:id="rId11"/>
    <p:sldId id="304" r:id="rId12"/>
    <p:sldId id="305" r:id="rId13"/>
    <p:sldId id="300" r:id="rId14"/>
    <p:sldId id="306" r:id="rId15"/>
    <p:sldId id="307" r:id="rId16"/>
    <p:sldId id="308" r:id="rId17"/>
    <p:sldId id="309" r:id="rId18"/>
    <p:sldId id="310" r:id="rId19"/>
    <p:sldId id="311" r:id="rId20"/>
    <p:sldId id="314" r:id="rId21"/>
    <p:sldId id="312" r:id="rId22"/>
    <p:sldId id="319" r:id="rId23"/>
    <p:sldId id="317" r:id="rId24"/>
    <p:sldId id="318" r:id="rId25"/>
    <p:sldId id="276" r:id="rId26"/>
  </p:sldIdLst>
  <p:sldSz cx="9144000" cy="5143500" type="screen16x9"/>
  <p:notesSz cx="6858000" cy="9144000"/>
  <p:embeddedFontLst>
    <p:embeddedFont>
      <p:font typeface="Audiowide" panose="020B0604020202020204" charset="0"/>
      <p:regular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37A8BFB-BBF7-41D2-9C85-BE98DC1E2FE1}">
          <p14:sldIdLst>
            <p14:sldId id="256"/>
            <p14:sldId id="258"/>
            <p14:sldId id="297"/>
            <p14:sldId id="298"/>
            <p14:sldId id="259"/>
            <p14:sldId id="260"/>
            <p14:sldId id="299"/>
            <p14:sldId id="301"/>
            <p14:sldId id="302"/>
            <p14:sldId id="303"/>
            <p14:sldId id="304"/>
            <p14:sldId id="305"/>
            <p14:sldId id="300"/>
            <p14:sldId id="306"/>
            <p14:sldId id="307"/>
            <p14:sldId id="308"/>
            <p14:sldId id="309"/>
            <p14:sldId id="310"/>
            <p14:sldId id="311"/>
            <p14:sldId id="314"/>
            <p14:sldId id="312"/>
            <p14:sldId id="319"/>
            <p14:sldId id="317"/>
            <p14:sldId id="318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BB364F-A231-45A6-A850-94C2485DCC87}">
  <a:tblStyle styleId="{8BBB364F-A231-45A6-A850-94C2485DCC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66FFED-76FD-48E9-A3C7-627317AF2C6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767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710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369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2f97afb56_1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2f97afb56_1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579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2f97afb56_1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2f97afb56_1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344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2f97afb56_1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2f97afb56_1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165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2f97afb56_1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2f97afb56_1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79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2f97afb56_1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2f97afb56_1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2f97afb56_1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2f97afb56_1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441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2f97afb56_1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2f97afb56_1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38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916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2f97afb56_1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2f97afb56_1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135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013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907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402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ec6bb74f9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ec6bb74f9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15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87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2f97afb56_1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12f97afb56_1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537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284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59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050" y="949650"/>
            <a:ext cx="4297800" cy="28347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 b="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050" y="3784350"/>
            <a:ext cx="4297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 flipH="1"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5100" y="2465850"/>
            <a:ext cx="3657600" cy="14310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246650"/>
            <a:ext cx="2011800" cy="1371600"/>
          </a:xfrm>
          <a:prstGeom prst="rect">
            <a:avLst/>
          </a:prstGeom>
          <a:noFill/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20000" y="756850"/>
            <a:ext cx="3840600" cy="5727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20000" y="1253350"/>
            <a:ext cx="3840600" cy="31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5156200" y="246450"/>
            <a:ext cx="3714600" cy="46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7920000" algn="bl" rotWithShape="0">
              <a:schemeClr val="accent2">
                <a:alpha val="45000"/>
              </a:scheme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719975" y="1728533"/>
            <a:ext cx="914400" cy="548700"/>
          </a:xfrm>
          <a:prstGeom prst="rect">
            <a:avLst/>
          </a:prstGeom>
          <a:noFill/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719975" y="3161941"/>
            <a:ext cx="914400" cy="548700"/>
          </a:xfrm>
          <a:prstGeom prst="rect">
            <a:avLst/>
          </a:prstGeom>
          <a:noFill/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3291900" y="1728533"/>
            <a:ext cx="914400" cy="548700"/>
          </a:xfrm>
          <a:prstGeom prst="rect">
            <a:avLst/>
          </a:prstGeom>
          <a:noFill/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3291900" y="3161941"/>
            <a:ext cx="914400" cy="548700"/>
          </a:xfrm>
          <a:prstGeom prst="rect">
            <a:avLst/>
          </a:prstGeom>
          <a:noFill/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 hasCustomPrompt="1"/>
          </p:nvPr>
        </p:nvSpPr>
        <p:spPr>
          <a:xfrm>
            <a:off x="5868700" y="1728533"/>
            <a:ext cx="914400" cy="548700"/>
          </a:xfrm>
          <a:prstGeom prst="rect">
            <a:avLst/>
          </a:prstGeom>
          <a:noFill/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7" hasCustomPrompt="1"/>
          </p:nvPr>
        </p:nvSpPr>
        <p:spPr>
          <a:xfrm>
            <a:off x="5868700" y="3161941"/>
            <a:ext cx="914400" cy="548700"/>
          </a:xfrm>
          <a:prstGeom prst="rect">
            <a:avLst/>
          </a:prstGeom>
          <a:noFill/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19975" y="2258075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3291900" y="2258075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5868700" y="2258075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719975" y="3691550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4"/>
          </p:nvPr>
        </p:nvSpPr>
        <p:spPr>
          <a:xfrm>
            <a:off x="3294338" y="3691550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5868700" y="3691550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udiowide"/>
              <a:buNone/>
              <a:defRPr sz="3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udiowide"/>
              <a:buNone/>
              <a:defRPr sz="3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udiowide"/>
              <a:buNone/>
              <a:defRPr sz="3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udiowide"/>
              <a:buNone/>
              <a:defRPr sz="3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udiowide"/>
              <a:buNone/>
              <a:defRPr sz="3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udiowide"/>
              <a:buNone/>
              <a:defRPr sz="3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udiowide"/>
              <a:buNone/>
              <a:defRPr sz="3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udiowide"/>
              <a:buNone/>
              <a:defRPr sz="3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udiowide"/>
              <a:buNone/>
              <a:defRPr sz="3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ctrTitle"/>
          </p:nvPr>
        </p:nvSpPr>
        <p:spPr>
          <a:xfrm>
            <a:off x="715050" y="949650"/>
            <a:ext cx="4297800" cy="28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Statistical Analysis </a:t>
            </a:r>
            <a:br>
              <a:rPr lang="en-US" dirty="0"/>
            </a:br>
            <a:r>
              <a:rPr lang="en-US" dirty="0" smtClean="0"/>
              <a:t>For Price</a:t>
            </a:r>
            <a:r>
              <a:rPr lang="en-US" dirty="0"/>
              <a:t/>
            </a:r>
            <a:br>
              <a:rPr lang="en-US" dirty="0"/>
            </a:br>
            <a:r>
              <a:rPr lang="en" dirty="0" smtClean="0"/>
              <a:t>CARS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825" y="464625"/>
            <a:ext cx="2584525" cy="4214252"/>
          </a:xfrm>
          <a:prstGeom prst="rect">
            <a:avLst/>
          </a:prstGeom>
          <a:noFill/>
          <a:ln>
            <a:noFill/>
          </a:ln>
          <a:effectLst>
            <a:outerShdw blurRad="285750" dist="38100" dir="4680000" algn="bl" rotWithShape="0">
              <a:schemeClr val="lt2">
                <a:alpha val="25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924911" y="246450"/>
            <a:ext cx="7651530" cy="6259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What is the </a:t>
            </a:r>
            <a:r>
              <a:rPr lang="en-US" b="1" dirty="0" smtClean="0"/>
              <a:t>Distribution </a:t>
            </a:r>
            <a:r>
              <a:rPr lang="en-US" b="1" dirty="0"/>
              <a:t>of MSRP?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876" y="1355835"/>
            <a:ext cx="6705600" cy="34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83021" y="309512"/>
            <a:ext cx="7935310" cy="6259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What is the </a:t>
            </a:r>
            <a:r>
              <a:rPr lang="en-US" b="1" dirty="0" smtClean="0"/>
              <a:t>Distribution </a:t>
            </a:r>
            <a:r>
              <a:rPr lang="en-US" b="1" dirty="0"/>
              <a:t>of Invoice?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45" y="1156138"/>
            <a:ext cx="7057861" cy="328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715100" y="1793210"/>
            <a:ext cx="36576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Bivariant</a:t>
            </a:r>
            <a:r>
              <a:rPr lang="en" dirty="0" smtClean="0"/>
              <a:t> </a:t>
            </a:r>
            <a:r>
              <a:rPr lang="en-US" dirty="0"/>
              <a:t>Analysis</a:t>
            </a:r>
            <a:endParaRPr dirty="0"/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t="426" b="426"/>
          <a:stretch/>
        </p:blipFill>
        <p:spPr>
          <a:xfrm>
            <a:off x="4601300" y="1028599"/>
            <a:ext cx="4009299" cy="3086301"/>
          </a:xfrm>
          <a:prstGeom prst="rect">
            <a:avLst/>
          </a:prstGeom>
          <a:noFill/>
          <a:ln>
            <a:noFill/>
          </a:ln>
          <a:effectLst>
            <a:outerShdw blurRad="285750" dist="38100" dir="4680000" algn="bl" rotWithShape="0">
              <a:schemeClr val="lt2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92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798786" y="182274"/>
            <a:ext cx="7651531" cy="5727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How does </a:t>
            </a:r>
            <a:r>
              <a:rPr lang="en-US" b="1" dirty="0" smtClean="0"/>
              <a:t>Invoice </a:t>
            </a:r>
            <a:r>
              <a:rPr lang="en-US" b="1" dirty="0"/>
              <a:t>relate </a:t>
            </a:r>
            <a:r>
              <a:rPr lang="en-US" b="1" dirty="0" smtClean="0"/>
              <a:t>to MSRP 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20" y="1103584"/>
            <a:ext cx="6463862" cy="31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2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451946" y="182273"/>
            <a:ext cx="8607972" cy="994885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How does the invoice price vary across different types of vehicles?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621" y="1397877"/>
            <a:ext cx="6726622" cy="33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656896" y="287377"/>
            <a:ext cx="7861737" cy="1215603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How does the </a:t>
            </a:r>
            <a:r>
              <a:rPr lang="en-US" b="1" dirty="0" smtClean="0"/>
              <a:t>manufacturers </a:t>
            </a:r>
            <a:r>
              <a:rPr lang="en-US" b="1" dirty="0"/>
              <a:t>vary across different types of cars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0" y="1502980"/>
            <a:ext cx="7220607" cy="32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2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656896" y="287377"/>
            <a:ext cx="7861737" cy="1215603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How would you show the relationship between a car's weight and its invoice amount?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67" y="1502980"/>
            <a:ext cx="6800193" cy="34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701563" y="161253"/>
            <a:ext cx="7772400" cy="1099989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How can you visualize the average profit for each vehicle type 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3" y="1387366"/>
            <a:ext cx="8077201" cy="355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701563" y="161253"/>
            <a:ext cx="8158658" cy="1047437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What is the average invoice amount distribution across different drivetrain types?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33" y="1208690"/>
            <a:ext cx="6926317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701563" y="161254"/>
            <a:ext cx="8158658" cy="837229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How does the average invoice amount vary with horsepower ?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947" y="1334813"/>
            <a:ext cx="6999889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720000" y="781356"/>
            <a:ext cx="7704000" cy="5727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Agenda :</a:t>
            </a:r>
            <a:endParaRPr dirty="0"/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 idx="2"/>
          </p:nvPr>
        </p:nvSpPr>
        <p:spPr>
          <a:xfrm>
            <a:off x="719975" y="2211996"/>
            <a:ext cx="914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6" name="Google Shape;166;p29"/>
          <p:cNvSpPr txBox="1">
            <a:spLocks noGrp="1"/>
          </p:cNvSpPr>
          <p:nvPr>
            <p:ph type="title" idx="4"/>
          </p:nvPr>
        </p:nvSpPr>
        <p:spPr>
          <a:xfrm>
            <a:off x="3291900" y="2233018"/>
            <a:ext cx="914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 idx="6"/>
          </p:nvPr>
        </p:nvSpPr>
        <p:spPr>
          <a:xfrm>
            <a:off x="6173492" y="2211996"/>
            <a:ext cx="9144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subTitle" idx="1"/>
          </p:nvPr>
        </p:nvSpPr>
        <p:spPr>
          <a:xfrm>
            <a:off x="719975" y="3025316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       Introduction</a:t>
            </a:r>
            <a:endParaRPr dirty="0"/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8"/>
          </p:nvPr>
        </p:nvSpPr>
        <p:spPr>
          <a:xfrm>
            <a:off x="3291900" y="2983270"/>
            <a:ext cx="2560200" cy="465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Cleansing and     EDA</a:t>
            </a:r>
            <a:endParaRPr lang="en-US" dirty="0"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9"/>
          </p:nvPr>
        </p:nvSpPr>
        <p:spPr>
          <a:xfrm>
            <a:off x="5868700" y="2993800"/>
            <a:ext cx="2560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     Univariant</a:t>
            </a:r>
            <a:r>
              <a:rPr lang="en-US" dirty="0"/>
              <a:t>, Bivariant and Multivariant Analysis.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220717" y="1793210"/>
            <a:ext cx="4151983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Multivariant</a:t>
            </a:r>
            <a:r>
              <a:rPr lang="en" dirty="0" smtClean="0"/>
              <a:t> </a:t>
            </a:r>
            <a:r>
              <a:rPr lang="en-US" dirty="0"/>
              <a:t>Analysis</a:t>
            </a:r>
            <a:endParaRPr dirty="0"/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t="426" b="426"/>
          <a:stretch/>
        </p:blipFill>
        <p:spPr>
          <a:xfrm>
            <a:off x="4601300" y="1028599"/>
            <a:ext cx="4009299" cy="3086301"/>
          </a:xfrm>
          <a:prstGeom prst="rect">
            <a:avLst/>
          </a:prstGeom>
          <a:noFill/>
          <a:ln>
            <a:noFill/>
          </a:ln>
          <a:effectLst>
            <a:outerShdw blurRad="285750" dist="38100" dir="4680000" algn="bl" rotWithShape="0">
              <a:schemeClr val="lt2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4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701563" y="161253"/>
            <a:ext cx="8158658" cy="1047437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 </a:t>
            </a:r>
            <a:r>
              <a:rPr lang="en-US" sz="2400" b="1" dirty="0"/>
              <a:t>How does the distribution of vehicle types vary across different origins and drivetrains ?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8" y="1366345"/>
            <a:ext cx="7864368" cy="31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78372" y="168166"/>
            <a:ext cx="8439807" cy="11456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Total profit per manufacturer for each origin ?</a:t>
            </a:r>
            <a:endParaRPr lang="en-US"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6243144" y="1313793"/>
            <a:ext cx="2732689" cy="3626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FFFF00"/>
                </a:solidFill>
              </a:rPr>
              <a:t>European manufacturers such as </a:t>
            </a:r>
            <a:r>
              <a:rPr lang="en-US" b="1" dirty="0"/>
              <a:t>Mercedes-Benz</a:t>
            </a:r>
            <a:r>
              <a:rPr lang="en-US" dirty="0"/>
              <a:t> and </a:t>
            </a:r>
            <a:r>
              <a:rPr lang="en-US" b="1" dirty="0"/>
              <a:t>BMW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are top profit generators, with profits around $109.3k and $92.8k, respectively.</a:t>
            </a:r>
          </a:p>
          <a:p>
            <a:pPr lvl="0"/>
            <a:endParaRPr lang="en-US" dirty="0" smtClean="0"/>
          </a:p>
          <a:p>
            <a:pPr lvl="0"/>
            <a:r>
              <a:rPr lang="en-US" dirty="0">
                <a:solidFill>
                  <a:srgbClr val="FFFF00"/>
                </a:solidFill>
              </a:rPr>
              <a:t>Asian manufacturers like </a:t>
            </a:r>
            <a:r>
              <a:rPr lang="en-US" b="1" dirty="0"/>
              <a:t>Toyota</a:t>
            </a:r>
            <a:r>
              <a:rPr lang="en-US" dirty="0"/>
              <a:t> and </a:t>
            </a:r>
            <a:r>
              <a:rPr lang="en-US" b="1" dirty="0"/>
              <a:t>Kia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also show substantial profits, especially </a:t>
            </a:r>
            <a:r>
              <a:rPr lang="en-US" b="1" dirty="0"/>
              <a:t>Toyota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at around $60.0k.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 lvl="0"/>
            <a:endParaRPr lang="en-US" dirty="0" smtClean="0">
              <a:solidFill>
                <a:srgbClr val="FFFF00"/>
              </a:solidFill>
            </a:endParaRPr>
          </a:p>
          <a:p>
            <a:pPr lvl="0"/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dirty="0">
                <a:solidFill>
                  <a:srgbClr val="FFFF00"/>
                </a:solidFill>
              </a:rPr>
              <a:t>Among American manufacturers, </a:t>
            </a:r>
            <a:r>
              <a:rPr lang="en-US" b="1" dirty="0"/>
              <a:t>Chevrolet</a:t>
            </a:r>
            <a:r>
              <a:rPr lang="en-US" dirty="0"/>
              <a:t> and </a:t>
            </a:r>
            <a:r>
              <a:rPr lang="en-US" b="1" dirty="0"/>
              <a:t>Ford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lead with significant profits of approximately $67.2k and $47.4k, </a:t>
            </a:r>
            <a:r>
              <a:rPr lang="en-US" dirty="0" smtClean="0">
                <a:solidFill>
                  <a:srgbClr val="FFFF00"/>
                </a:solidFill>
              </a:rPr>
              <a:t>respectively.0.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endParaRPr lang="en-US" dirty="0" smtClean="0">
              <a:solidFill>
                <a:srgbClr val="FFFF00"/>
              </a:solidFill>
            </a:endParaRPr>
          </a:p>
          <a:p>
            <a:pPr lvl="0"/>
            <a:endParaRPr lang="en-US" dirty="0">
              <a:solidFill>
                <a:srgbClr val="FFFF00"/>
              </a:solidFill>
            </a:endParaRPr>
          </a:p>
          <a:p>
            <a:pPr marL="152400" lvl="0" indent="0">
              <a:buNone/>
            </a:pPr>
            <a:endParaRPr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5" y="1439587"/>
            <a:ext cx="6053959" cy="33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1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78372" y="246450"/>
            <a:ext cx="8439807" cy="6259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Total profit per type for each origin ?</a:t>
            </a:r>
            <a:endParaRPr lang="en-US"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6022428" y="1144969"/>
            <a:ext cx="2953406" cy="3017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Sedans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are the most profitable vehicle type across all origins, with Europe leading at approximately $</a:t>
            </a:r>
            <a:r>
              <a:rPr lang="en-US" dirty="0" smtClean="0">
                <a:solidFill>
                  <a:srgbClr val="FFFF00"/>
                </a:solidFill>
              </a:rPr>
              <a:t>257.7k.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b="1" dirty="0"/>
              <a:t>SUVs</a:t>
            </a:r>
            <a:r>
              <a:rPr lang="en-US" dirty="0"/>
              <a:t> from Asia </a:t>
            </a:r>
            <a:r>
              <a:rPr lang="en-US" dirty="0">
                <a:solidFill>
                  <a:srgbClr val="FFFF00"/>
                </a:solidFill>
              </a:rPr>
              <a:t>show notable profitability at around $66.3k, while </a:t>
            </a:r>
            <a:r>
              <a:rPr lang="en-US" b="1" dirty="0">
                <a:solidFill>
                  <a:srgbClr val="FFFF00"/>
                </a:solidFill>
              </a:rPr>
              <a:t>Sports</a:t>
            </a:r>
            <a:r>
              <a:rPr lang="en-US" dirty="0">
                <a:solidFill>
                  <a:srgbClr val="FFFF00"/>
                </a:solidFill>
              </a:rPr>
              <a:t> cars from Europe also generate significant profit at approximately </a:t>
            </a:r>
            <a:r>
              <a:rPr lang="en-US" dirty="0" smtClean="0">
                <a:solidFill>
                  <a:srgbClr val="FFFF00"/>
                </a:solidFill>
              </a:rPr>
              <a:t>$154.6k.</a:t>
            </a:r>
          </a:p>
          <a:p>
            <a:pPr lvl="0"/>
            <a:endParaRPr lang="en-US" dirty="0" smtClean="0">
              <a:solidFill>
                <a:srgbClr val="FFFF00"/>
              </a:solidFill>
            </a:endParaRPr>
          </a:p>
          <a:p>
            <a:pPr lvl="0"/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b="1" dirty="0"/>
              <a:t>Hybrids</a:t>
            </a:r>
            <a:r>
              <a:rPr lang="en-US" dirty="0"/>
              <a:t> and </a:t>
            </a:r>
            <a:r>
              <a:rPr lang="en-US" b="1" dirty="0"/>
              <a:t>Trucks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generate the least profit across all origins</a:t>
            </a:r>
            <a:r>
              <a:rPr lang="en-US" dirty="0"/>
              <a:t>.</a:t>
            </a:r>
            <a:endParaRPr lang="en-US" dirty="0">
              <a:solidFill>
                <a:srgbClr val="FFFF00"/>
              </a:solidFill>
            </a:endParaRPr>
          </a:p>
          <a:p>
            <a:pPr lvl="0"/>
            <a:endParaRPr lang="en-US" dirty="0" smtClean="0">
              <a:solidFill>
                <a:srgbClr val="FFFF00"/>
              </a:solidFill>
            </a:endParaRPr>
          </a:p>
          <a:p>
            <a:pPr lvl="0"/>
            <a:endParaRPr lang="en-US" dirty="0">
              <a:solidFill>
                <a:srgbClr val="FFFF00"/>
              </a:solidFill>
            </a:endParaRPr>
          </a:p>
          <a:p>
            <a:pPr marL="152400" lvl="0" indent="0">
              <a:buNone/>
            </a:pPr>
            <a:endParaRPr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1019503"/>
            <a:ext cx="5570482" cy="36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78372" y="0"/>
            <a:ext cx="8439807" cy="10405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/>
              <a:t>How do Invoice, Origin, and Type of vehicle relate?</a:t>
            </a:r>
            <a:endParaRPr lang="en-US" sz="2800"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6022428" y="1144969"/>
            <a:ext cx="2953406" cy="3248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Sports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cars have the highest average invoice price, particularly those from Europe, averaging around $65.3k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 lvl="0"/>
            <a:endParaRPr lang="en-US" dirty="0">
              <a:solidFill>
                <a:srgbClr val="FFFF00"/>
              </a:solidFill>
            </a:endParaRPr>
          </a:p>
          <a:p>
            <a:pPr lvl="0"/>
            <a:endParaRPr lang="en-US" dirty="0" smtClean="0"/>
          </a:p>
          <a:p>
            <a:pPr lvl="0"/>
            <a:r>
              <a:rPr lang="en-US" b="1" dirty="0"/>
              <a:t>SUVs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from Europe also have a high average invoice price of approximately $44.3k.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 lvl="0"/>
            <a:endParaRPr lang="en-US" dirty="0" smtClean="0">
              <a:solidFill>
                <a:srgbClr val="FFFF00"/>
              </a:solidFill>
            </a:endParaRPr>
          </a:p>
          <a:p>
            <a:pPr lvl="0"/>
            <a:endParaRPr lang="en-US" dirty="0">
              <a:solidFill>
                <a:srgbClr val="FFFF00"/>
              </a:solidFill>
            </a:endParaRPr>
          </a:p>
          <a:p>
            <a:pPr lvl="0"/>
            <a:r>
              <a:rPr lang="en-US" b="1" dirty="0"/>
              <a:t>Hybrid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vehicles, regardless of origin, have the lowest average invoice prices, with Asian hybrids averaging around $18.2k.</a:t>
            </a:r>
            <a:endParaRPr lang="en-US" dirty="0">
              <a:solidFill>
                <a:srgbClr val="FFFF00"/>
              </a:solidFill>
            </a:endParaRPr>
          </a:p>
          <a:p>
            <a:pPr marL="152400" lvl="0" indent="0">
              <a:buNone/>
            </a:pPr>
            <a:endParaRPr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9" y="1144969"/>
            <a:ext cx="5749159" cy="37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8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752" y="1601163"/>
            <a:ext cx="3626069" cy="1099996"/>
          </a:xfrm>
        </p:spPr>
        <p:txBody>
          <a:bodyPr/>
          <a:lstStyle/>
          <a:p>
            <a:r>
              <a:rPr lang="en-US" sz="5400" dirty="0" smtClean="0"/>
              <a:t>Thanks</a:t>
            </a:r>
            <a:endParaRPr lang="en-US" sz="5400" dirty="0"/>
          </a:p>
        </p:txBody>
      </p:sp>
      <p:sp>
        <p:nvSpPr>
          <p:cNvPr id="55" name="Google Shape;407;p46"/>
          <p:cNvSpPr txBox="1">
            <a:spLocks/>
          </p:cNvSpPr>
          <p:nvPr/>
        </p:nvSpPr>
        <p:spPr>
          <a:xfrm>
            <a:off x="2386283" y="2701159"/>
            <a:ext cx="38568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 you have any questions?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Introduction :</a:t>
            </a:r>
            <a:endParaRPr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14568" y="1180699"/>
            <a:ext cx="8140246" cy="606059"/>
          </a:xfrm>
        </p:spPr>
        <p:txBody>
          <a:bodyPr/>
          <a:lstStyle/>
          <a:p>
            <a:r>
              <a:rPr lang="en-US" dirty="0" smtClean="0"/>
              <a:t>- Data </a:t>
            </a:r>
            <a:r>
              <a:rPr lang="en-US" dirty="0"/>
              <a:t>cleansing and Exploratory Data analysis In order to prepare Data for further </a:t>
            </a:r>
            <a:r>
              <a:rPr lang="en-US" dirty="0" smtClean="0"/>
              <a:t>investigations.</a:t>
            </a:r>
            <a:endParaRPr lang="en-US" dirty="0"/>
          </a:p>
          <a:p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8"/>
          </p:nvPr>
        </p:nvSpPr>
        <p:spPr>
          <a:xfrm>
            <a:off x="824106" y="2126037"/>
            <a:ext cx="7599894" cy="457200"/>
          </a:xfrm>
        </p:spPr>
        <p:txBody>
          <a:bodyPr/>
          <a:lstStyle/>
          <a:p>
            <a:r>
              <a:rPr lang="en-US" dirty="0" smtClean="0"/>
              <a:t>- Recognizing </a:t>
            </a:r>
            <a:r>
              <a:rPr lang="en-US" dirty="0"/>
              <a:t>patterns and relations between Data features.</a:t>
            </a:r>
          </a:p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9"/>
          </p:nvPr>
        </p:nvSpPr>
        <p:spPr>
          <a:xfrm>
            <a:off x="824106" y="3867852"/>
            <a:ext cx="7599894" cy="630575"/>
          </a:xfrm>
        </p:spPr>
        <p:txBody>
          <a:bodyPr/>
          <a:lstStyle/>
          <a:p>
            <a:r>
              <a:rPr lang="en-US" dirty="0" smtClean="0"/>
              <a:t>- Understanding </a:t>
            </a:r>
            <a:r>
              <a:rPr lang="en-US" dirty="0"/>
              <a:t>patterns and Features affecting Real Estate Price. 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3"/>
          </p:nvPr>
        </p:nvSpPr>
        <p:spPr>
          <a:xfrm>
            <a:off x="824106" y="2922516"/>
            <a:ext cx="5780689" cy="606058"/>
          </a:xfrm>
        </p:spPr>
        <p:txBody>
          <a:bodyPr/>
          <a:lstStyle/>
          <a:p>
            <a:r>
              <a:rPr lang="en-US" dirty="0" smtClean="0"/>
              <a:t>- Deeper </a:t>
            </a:r>
            <a:r>
              <a:rPr lang="en-US" dirty="0"/>
              <a:t>Analysis &amp; extracting all data available.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425710" y="180805"/>
            <a:ext cx="7704000" cy="5727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Data Cleansing </a:t>
            </a:r>
            <a:r>
              <a:rPr lang="en-US" dirty="0" smtClean="0"/>
              <a:t>and EDA 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0000" y="936012"/>
            <a:ext cx="7961545" cy="982661"/>
          </a:xfrm>
        </p:spPr>
        <p:txBody>
          <a:bodyPr/>
          <a:lstStyle/>
          <a:p>
            <a:r>
              <a:rPr lang="en-US" dirty="0" smtClean="0"/>
              <a:t>- Found that There is Numerical Data treated as a string so I fixed them by removing non numerical characters and change the type of them to float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8"/>
          </p:nvPr>
        </p:nvSpPr>
        <p:spPr>
          <a:xfrm>
            <a:off x="719999" y="2038120"/>
            <a:ext cx="7961545" cy="796479"/>
          </a:xfrm>
        </p:spPr>
        <p:txBody>
          <a:bodyPr/>
          <a:lstStyle/>
          <a:p>
            <a:r>
              <a:rPr lang="en-US" dirty="0"/>
              <a:t>-</a:t>
            </a:r>
            <a:r>
              <a:rPr lang="en-US" dirty="0" smtClean="0"/>
              <a:t> Found Some Null Values so I Checked the percentage and then dropped them as they were meager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9"/>
          </p:nvPr>
        </p:nvSpPr>
        <p:spPr>
          <a:xfrm>
            <a:off x="720000" y="3851788"/>
            <a:ext cx="7961544" cy="609599"/>
          </a:xfrm>
        </p:spPr>
        <p:txBody>
          <a:bodyPr/>
          <a:lstStyle/>
          <a:p>
            <a:r>
              <a:rPr lang="en-US" dirty="0" smtClean="0"/>
              <a:t>- Add New Column called Profit Calculated as (MSRP – Invoice)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3"/>
          </p:nvPr>
        </p:nvSpPr>
        <p:spPr>
          <a:xfrm>
            <a:off x="720000" y="2855619"/>
            <a:ext cx="7961544" cy="606058"/>
          </a:xfrm>
        </p:spPr>
        <p:txBody>
          <a:bodyPr/>
          <a:lstStyle/>
          <a:p>
            <a:r>
              <a:rPr lang="en-US" dirty="0" smtClean="0"/>
              <a:t>- Checked Statistical Analysis Using describe() to found that if there are Outliers in data and I found That Those are legit and Normal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715100" y="1793210"/>
            <a:ext cx="36576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>
                <a:solidFill>
                  <a:schemeClr val="tx1"/>
                </a:solidFill>
              </a:rPr>
              <a:t>Univariant</a:t>
            </a:r>
            <a:r>
              <a:rPr lang="en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Analysis</a:t>
            </a:r>
            <a:endParaRPr sz="4000" dirty="0">
              <a:solidFill>
                <a:schemeClr val="tx1"/>
              </a:solidFill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t="426" b="426"/>
          <a:stretch/>
        </p:blipFill>
        <p:spPr>
          <a:xfrm>
            <a:off x="4601300" y="1028599"/>
            <a:ext cx="4009299" cy="3086301"/>
          </a:xfrm>
          <a:prstGeom prst="rect">
            <a:avLst/>
          </a:prstGeom>
          <a:noFill/>
          <a:ln>
            <a:noFill/>
          </a:ln>
          <a:effectLst>
            <a:outerShdw blurRad="285750" dist="38100" dir="4680000" algn="bl" rotWithShape="0">
              <a:schemeClr val="lt2">
                <a:alpha val="25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867144" y="246450"/>
            <a:ext cx="7415007" cy="6259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smtClean="0"/>
              <a:t>what </a:t>
            </a:r>
            <a:r>
              <a:rPr lang="en-US" b="1" dirty="0"/>
              <a:t>is the </a:t>
            </a:r>
            <a:r>
              <a:rPr lang="en-US" b="1" dirty="0" smtClean="0"/>
              <a:t>Distribution </a:t>
            </a:r>
            <a:r>
              <a:rPr lang="en-US" b="1" dirty="0"/>
              <a:t>O</a:t>
            </a:r>
            <a:r>
              <a:rPr lang="en-US" b="1" dirty="0" smtClean="0"/>
              <a:t>f Make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2627627" y="4141075"/>
            <a:ext cx="3894040" cy="609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 smtClean="0"/>
              <a:t>Toyota : </a:t>
            </a:r>
            <a:r>
              <a:rPr lang="en" dirty="0" smtClean="0">
                <a:solidFill>
                  <a:srgbClr val="FFFF00"/>
                </a:solidFill>
              </a:rPr>
              <a:t>28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 smtClean="0"/>
              <a:t>Chevrolet : </a:t>
            </a:r>
            <a:r>
              <a:rPr lang="en" dirty="0" smtClean="0">
                <a:solidFill>
                  <a:srgbClr val="FFFF00"/>
                </a:solidFill>
              </a:rPr>
              <a:t>27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 smtClean="0"/>
              <a:t>Mercedes-Benz : </a:t>
            </a:r>
            <a:r>
              <a:rPr lang="en" dirty="0" smtClean="0">
                <a:solidFill>
                  <a:srgbClr val="FFFF00"/>
                </a:solidFill>
              </a:rPr>
              <a:t>26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90" y="945931"/>
            <a:ext cx="7120717" cy="3037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720000" y="287374"/>
            <a:ext cx="7704000" cy="572700"/>
          </a:xfrm>
          <a:prstGeom prst="rect">
            <a:avLst/>
          </a:prstGeom>
          <a:effectLst>
            <a:outerShdw blurRad="57150" dist="19050" dir="540000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What is the </a:t>
            </a:r>
            <a:r>
              <a:rPr lang="en-US" b="1" dirty="0" smtClean="0"/>
              <a:t>Distribution </a:t>
            </a:r>
            <a:r>
              <a:rPr lang="en-US" b="1" dirty="0"/>
              <a:t>O</a:t>
            </a:r>
            <a:r>
              <a:rPr lang="en-US" b="1" dirty="0" smtClean="0"/>
              <a:t>f Type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272" name="Google Shape;272;p38"/>
          <p:cNvSpPr txBox="1"/>
          <p:nvPr/>
        </p:nvSpPr>
        <p:spPr>
          <a:xfrm>
            <a:off x="7126014" y="1366150"/>
            <a:ext cx="2017986" cy="288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Sedan : </a:t>
            </a:r>
            <a:r>
              <a:rPr lang="en-US" sz="2400" dirty="0" smtClean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262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SUV : </a:t>
            </a:r>
            <a:r>
              <a:rPr lang="en-US" sz="2400" dirty="0" smtClean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60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Sports : </a:t>
            </a:r>
            <a:r>
              <a:rPr lang="en-US" sz="2400" dirty="0" smtClean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47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Wagon : </a:t>
            </a:r>
            <a:r>
              <a:rPr lang="en-US" sz="2400" dirty="0" smtClean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Truck : </a:t>
            </a:r>
            <a:r>
              <a:rPr lang="en-US" sz="2400" dirty="0" smtClean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24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Hybrid : </a:t>
            </a:r>
            <a:r>
              <a:rPr lang="en-US" sz="2400" dirty="0" smtClean="0">
                <a:solidFill>
                  <a:srgbClr val="FFFF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1" dirty="0" smtClean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tx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1297831"/>
            <a:ext cx="6379779" cy="30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822452" y="246450"/>
            <a:ext cx="7556941" cy="6259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What is the Distribution of Origin?</a:t>
            </a:r>
            <a:endParaRPr lang="en-US"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2653901" y="4335519"/>
            <a:ext cx="3894040" cy="73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 smtClean="0"/>
              <a:t>Asia : </a:t>
            </a:r>
            <a:r>
              <a:rPr lang="en" dirty="0" smtClean="0">
                <a:solidFill>
                  <a:srgbClr val="FFFF00"/>
                </a:solidFill>
              </a:rPr>
              <a:t>156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 smtClean="0"/>
              <a:t>USA : </a:t>
            </a:r>
            <a:r>
              <a:rPr lang="en" dirty="0" smtClean="0">
                <a:solidFill>
                  <a:srgbClr val="FFFF00"/>
                </a:solidFill>
              </a:rPr>
              <a:t>147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 smtClean="0"/>
              <a:t>Europe : </a:t>
            </a:r>
            <a:r>
              <a:rPr lang="en" dirty="0" smtClean="0">
                <a:solidFill>
                  <a:srgbClr val="FFFF00"/>
                </a:solidFill>
              </a:rPr>
              <a:t>123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90" y="977463"/>
            <a:ext cx="6768663" cy="32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78372" y="246450"/>
            <a:ext cx="8439807" cy="6259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What is the </a:t>
            </a:r>
            <a:r>
              <a:rPr lang="en-US" b="1" dirty="0" smtClean="0"/>
              <a:t>Distribution </a:t>
            </a:r>
            <a:r>
              <a:rPr lang="en-US" b="1" dirty="0"/>
              <a:t>of </a:t>
            </a:r>
            <a:r>
              <a:rPr lang="en-US" b="1" dirty="0" smtClean="0"/>
              <a:t>Drivetrain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2627585" y="4225157"/>
            <a:ext cx="3930865" cy="846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 smtClean="0"/>
              <a:t>Front : </a:t>
            </a:r>
            <a:r>
              <a:rPr lang="en" dirty="0" smtClean="0">
                <a:solidFill>
                  <a:srgbClr val="FFFF00"/>
                </a:solidFill>
              </a:rPr>
              <a:t>226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 smtClean="0"/>
              <a:t>Rear : </a:t>
            </a:r>
            <a:r>
              <a:rPr lang="en" dirty="0" smtClean="0">
                <a:solidFill>
                  <a:srgbClr val="FFFF00"/>
                </a:solidFill>
              </a:rPr>
              <a:t>108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 smtClean="0"/>
              <a:t>All : </a:t>
            </a:r>
            <a:r>
              <a:rPr lang="en" dirty="0" smtClean="0">
                <a:solidFill>
                  <a:srgbClr val="FFFF00"/>
                </a:solidFill>
              </a:rPr>
              <a:t>92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60" y="998482"/>
            <a:ext cx="6316717" cy="310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rs Technology Innovation Newsletter by Slidesgo">
  <a:themeElements>
    <a:clrScheme name="Simple Light">
      <a:dk1>
        <a:srgbClr val="FFFFFF"/>
      </a:dk1>
      <a:lt1>
        <a:srgbClr val="0B171E"/>
      </a:lt1>
      <a:dk2>
        <a:srgbClr val="1F3947"/>
      </a:dk2>
      <a:lt2>
        <a:srgbClr val="2DCECF"/>
      </a:lt2>
      <a:accent1>
        <a:srgbClr val="80C3C3"/>
      </a:accent1>
      <a:accent2>
        <a:srgbClr val="B8DDDD"/>
      </a:accent2>
      <a:accent3>
        <a:srgbClr val="E0EEEE"/>
      </a:accent3>
      <a:accent4>
        <a:srgbClr val="D01A3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556</Words>
  <Application>Microsoft Office PowerPoint</Application>
  <PresentationFormat>On-screen Show (16:9)</PresentationFormat>
  <Paragraphs>77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Nunito Light</vt:lpstr>
      <vt:lpstr>Arial</vt:lpstr>
      <vt:lpstr>Audiowide</vt:lpstr>
      <vt:lpstr>Open Sans</vt:lpstr>
      <vt:lpstr>Cars Technology Innovation Newsletter by Slidesgo</vt:lpstr>
      <vt:lpstr>Statistical Analysis  For Price CARS</vt:lpstr>
      <vt:lpstr>Agenda :</vt:lpstr>
      <vt:lpstr>Introduction :</vt:lpstr>
      <vt:lpstr>Data Cleansing and EDA :</vt:lpstr>
      <vt:lpstr>Univariant Analysis</vt:lpstr>
      <vt:lpstr>what is the Distribution Of Make?</vt:lpstr>
      <vt:lpstr>What is the Distribution Of Type?</vt:lpstr>
      <vt:lpstr>What is the Distribution of Origin?</vt:lpstr>
      <vt:lpstr>What is the Distribution of Drivetrain?</vt:lpstr>
      <vt:lpstr>What is the Distribution of MSRP?</vt:lpstr>
      <vt:lpstr>What is the Distribution of Invoice?</vt:lpstr>
      <vt:lpstr>Bivariant Analysis</vt:lpstr>
      <vt:lpstr>How does Invoice relate to MSRP ?</vt:lpstr>
      <vt:lpstr>How does the invoice price vary across different types of vehicles?</vt:lpstr>
      <vt:lpstr>How does the manufacturers vary across different types of cars ?</vt:lpstr>
      <vt:lpstr>How would you show the relationship between a car's weight and its invoice amount?</vt:lpstr>
      <vt:lpstr>How can you visualize the average profit for each vehicle type ?</vt:lpstr>
      <vt:lpstr>What is the average invoice amount distribution across different drivetrain types?</vt:lpstr>
      <vt:lpstr>How does the average invoice amount vary with horsepower ?</vt:lpstr>
      <vt:lpstr>Multivariant Analysis</vt:lpstr>
      <vt:lpstr> How does the distribution of vehicle types vary across different origins and drivetrains ?</vt:lpstr>
      <vt:lpstr>Total profit per manufacturer for each origin ?</vt:lpstr>
      <vt:lpstr>Total profit per type for each origin ?</vt:lpstr>
      <vt:lpstr>How do Invoice, Origin, and Type of vehicle relate?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 For Price CARS Project</dc:title>
  <dc:creator>Mahmoud M. Shatia</dc:creator>
  <cp:lastModifiedBy>5adamaty</cp:lastModifiedBy>
  <cp:revision>20</cp:revision>
  <dcterms:modified xsi:type="dcterms:W3CDTF">2024-07-11T16:11:31Z</dcterms:modified>
</cp:coreProperties>
</file>