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FA25-D522-76E3-A1DB-F3C3452A2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DFB5-6257-4EA6-1867-B709FCF5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48AB-F5C5-423D-9C14-7579AEA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5481-9774-1E30-D397-92189C84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EAA0-74E6-05E2-7663-0491724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79D7-3984-113E-535C-8F75E710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E3578-8C12-ED7F-3498-ABC0550BD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21EE-D4F0-D6D5-9EE6-F8776EE6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B9DB-B952-7771-D8B6-2BFCF27D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F8C0-97EF-BEAE-2A0C-C1981DAB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21393-E356-3FCD-D2D2-2F53FC442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08DB-7D3C-86BD-826B-C2FE31BAF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5B00-616A-716F-CF39-85157215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1F0A-B29B-66D3-29E1-0066DF5B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DE95-0759-C90C-F246-255DF2D2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AB2-A5BE-EA6B-D159-112F1D70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E0DB-44B1-CC0E-5A0E-EFF63DD9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123E-EDB4-7518-3B03-01C210B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D318-D86E-1EB9-DC69-6376519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B4EC-D5B5-8E53-6627-EC5D9C23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A9E-F9D5-5901-5006-382DDE7E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6FCA-5A8E-367D-4676-1A0979DF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B005-2BFF-3229-12D6-8A34FE9C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E545-1B99-565F-AB03-A4F9704F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C589-A863-7412-A4AA-D2DAC6EC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1CF-1023-7B5D-02D1-83745DAD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C67C-A43C-ECAC-7238-12313DAF1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24638-398F-6AB6-6DAC-B47D08CE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6B8E-2F1C-B335-89F9-AA63FFD7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5DB1-23CC-929F-5376-F04213C8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BC2B-0EA4-EA8A-DEAC-678AD04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7A8C-3CB1-DCD3-8EBE-AACA4EC7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08B0-C270-821C-ED2B-024E370C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AB8A-C8BA-2DC4-9D75-D9A79EBF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FD327-5B77-0401-ECFB-2ED4DB6F1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0C49A-2520-6E1C-AF80-263211E78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EAF0-2EB4-88E6-2F05-0AB0DF95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5AF5B-1152-4687-8328-1532E59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11435-EA2C-93F4-5518-3B08ECA1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6E29-3C03-81A1-9F5E-BC04A4CB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CA74C-928B-2CD8-6F12-AF23E33F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63CD9-4D0E-1019-2453-5A05B48A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68D6-47F5-CCE8-3487-CB906E0C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C7D5-848D-3D37-A02E-519DA3A5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72787-0241-5724-79F0-B20784DA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ED80A-3260-388F-0617-6FA5EEA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9240-00D9-5F48-17FE-74A866E7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8996-B238-9894-34DA-CBE68BB6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8ADC-D0C1-13B1-6691-7E1330D4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BD3D-F1B2-E80F-2BB7-A85CDDDB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29089-02A5-8989-F65D-04645C2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AE91-56F0-D3FF-0BFD-9C7D6336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8876-CE5B-5E3E-9306-111AFEE2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7F2-E7E0-62B0-4FA7-C3C54D0E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ACE2-89A7-4F6D-D4E8-3A81EA54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A542-1A4C-DCA2-1016-4FA010DA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252D0-AD2B-F6CF-6EBC-A5C00E0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C36A-41D4-BF9A-32E4-5D8E6A1D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D292-C10D-C057-AFDD-F2EA1811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5AB9-4BC1-0A68-182F-C116B547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B9D-0D91-6731-44C0-166C17E28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3898-5432-4094-8150-04D3D6C9323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6AF8-FE8C-217C-D242-C57A22FD4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3955-3DA9-80E1-657B-A9E29D585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307C-5D7B-4358-B953-A75562A1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E400-109A-10AB-F8D9-4B6FA046E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Course (Day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4B416-8D22-E62C-BFDF-2A9C77893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Mahmoud Elsheemy</a:t>
            </a:r>
          </a:p>
        </p:txBody>
      </p:sp>
    </p:spTree>
    <p:extLst>
      <p:ext uri="{BB962C8B-B14F-4D97-AF65-F5344CB8AC3E}">
        <p14:creationId xmlns:p14="http://schemas.microsoft.com/office/powerpoint/2010/main" val="180936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D05C-1A38-5DFE-8637-C1CC8EE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A026-0D1E-060F-C392-4412743F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tasks are trying to utilize the same resource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could be variable, hardware resource</a:t>
            </a:r>
          </a:p>
          <a:p>
            <a:endParaRPr lang="en-US" dirty="0"/>
          </a:p>
          <a:p>
            <a:r>
              <a:rPr lang="en-US" dirty="0"/>
              <a:t>We need to ensure mutual exclusion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F3368-0F1F-F985-E107-9168295F2D2B}"/>
              </a:ext>
            </a:extLst>
          </p:cNvPr>
          <p:cNvSpPr/>
          <p:nvPr/>
        </p:nvSpPr>
        <p:spPr>
          <a:xfrm>
            <a:off x="1385455" y="2826327"/>
            <a:ext cx="174567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1F1D6-05C1-BDCC-9921-B1240BCA4621}"/>
              </a:ext>
            </a:extLst>
          </p:cNvPr>
          <p:cNvSpPr/>
          <p:nvPr/>
        </p:nvSpPr>
        <p:spPr>
          <a:xfrm>
            <a:off x="5287819" y="2826327"/>
            <a:ext cx="174567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2C9F1C-4C81-EC5C-4CD6-B07841AB0456}"/>
              </a:ext>
            </a:extLst>
          </p:cNvPr>
          <p:cNvSpPr/>
          <p:nvPr/>
        </p:nvSpPr>
        <p:spPr>
          <a:xfrm>
            <a:off x="3260437" y="4001294"/>
            <a:ext cx="1838036" cy="11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101EA9-6B0F-483E-E782-F6846A40995D}"/>
              </a:ext>
            </a:extLst>
          </p:cNvPr>
          <p:cNvCxnSpPr>
            <a:endCxn id="6" idx="0"/>
          </p:cNvCxnSpPr>
          <p:nvPr/>
        </p:nvCxnSpPr>
        <p:spPr>
          <a:xfrm>
            <a:off x="2258291" y="3629891"/>
            <a:ext cx="1921164" cy="371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C77A95-2077-7302-7F20-E4E6B8316F50}"/>
              </a:ext>
            </a:extLst>
          </p:cNvPr>
          <p:cNvCxnSpPr/>
          <p:nvPr/>
        </p:nvCxnSpPr>
        <p:spPr>
          <a:xfrm flipH="1">
            <a:off x="4350327" y="3629891"/>
            <a:ext cx="1810328" cy="371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ADC1-EB1F-BC82-D13C-358DBDF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problem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7BCC0-7968-FB08-DA9F-7274B65FE4FB}"/>
              </a:ext>
            </a:extLst>
          </p:cNvPr>
          <p:cNvSpPr/>
          <p:nvPr/>
        </p:nvSpPr>
        <p:spPr>
          <a:xfrm>
            <a:off x="2678546" y="2530763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read(X)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8B99E-1B2C-B2C0-B158-68712A77530F}"/>
              </a:ext>
            </a:extLst>
          </p:cNvPr>
          <p:cNvSpPr/>
          <p:nvPr/>
        </p:nvSpPr>
        <p:spPr>
          <a:xfrm>
            <a:off x="2678546" y="3176875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Y + 2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BD624-93FC-D042-F4CF-3F769628C2AA}"/>
              </a:ext>
            </a:extLst>
          </p:cNvPr>
          <p:cNvSpPr/>
          <p:nvPr/>
        </p:nvSpPr>
        <p:spPr>
          <a:xfrm>
            <a:off x="2678546" y="3822987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write(Y,X)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986CA-C94C-5B15-7DE1-4E55A44F9C88}"/>
              </a:ext>
            </a:extLst>
          </p:cNvPr>
          <p:cNvSpPr/>
          <p:nvPr/>
        </p:nvSpPr>
        <p:spPr>
          <a:xfrm>
            <a:off x="6659419" y="2530763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read(X)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BC49B-8C30-51DA-C382-A2E46681F675}"/>
              </a:ext>
            </a:extLst>
          </p:cNvPr>
          <p:cNvSpPr/>
          <p:nvPr/>
        </p:nvSpPr>
        <p:spPr>
          <a:xfrm>
            <a:off x="6659419" y="3176875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Y + 10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DFCBEE-BC8B-6482-A404-ECC4242B5BCB}"/>
              </a:ext>
            </a:extLst>
          </p:cNvPr>
          <p:cNvSpPr/>
          <p:nvPr/>
        </p:nvSpPr>
        <p:spPr>
          <a:xfrm>
            <a:off x="6659419" y="3822987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write(Y,X)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61CE9-2048-E9AC-34AF-DADC78512DF5}"/>
              </a:ext>
            </a:extLst>
          </p:cNvPr>
          <p:cNvSpPr txBox="1"/>
          <p:nvPr/>
        </p:nvSpPr>
        <p:spPr>
          <a:xfrm>
            <a:off x="3186546" y="2069501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CD4C8-62E5-1B80-4370-668837FBE2BF}"/>
              </a:ext>
            </a:extLst>
          </p:cNvPr>
          <p:cNvSpPr txBox="1"/>
          <p:nvPr/>
        </p:nvSpPr>
        <p:spPr>
          <a:xfrm>
            <a:off x="7234090" y="2111125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6270D-2400-8DCC-2154-349B65BFFF82}"/>
              </a:ext>
            </a:extLst>
          </p:cNvPr>
          <p:cNvSpPr txBox="1"/>
          <p:nvPr/>
        </p:nvSpPr>
        <p:spPr>
          <a:xfrm>
            <a:off x="1256145" y="5624945"/>
            <a:ext cx="332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be the value stored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3D928-41C0-003B-1026-D10CE85F8D76}"/>
              </a:ext>
            </a:extLst>
          </p:cNvPr>
          <p:cNvSpPr/>
          <p:nvPr/>
        </p:nvSpPr>
        <p:spPr>
          <a:xfrm>
            <a:off x="10289309" y="1440873"/>
            <a:ext cx="1357746" cy="21982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12E6F9-5A48-035C-ACB2-21A225B2F1A2}"/>
              </a:ext>
            </a:extLst>
          </p:cNvPr>
          <p:cNvCxnSpPr/>
          <p:nvPr/>
        </p:nvCxnSpPr>
        <p:spPr>
          <a:xfrm>
            <a:off x="10289309" y="1939636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FF5689-8DE4-29FB-9C81-2D9D8CC4D0C1}"/>
              </a:ext>
            </a:extLst>
          </p:cNvPr>
          <p:cNvCxnSpPr/>
          <p:nvPr/>
        </p:nvCxnSpPr>
        <p:spPr>
          <a:xfrm>
            <a:off x="10289309" y="2378796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154293-1581-30A0-DEF6-64D23D428CD5}"/>
              </a:ext>
            </a:extLst>
          </p:cNvPr>
          <p:cNvCxnSpPr/>
          <p:nvPr/>
        </p:nvCxnSpPr>
        <p:spPr>
          <a:xfrm>
            <a:off x="10289309" y="3274290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F4009B-75E0-0712-B29E-6C8852E18169}"/>
              </a:ext>
            </a:extLst>
          </p:cNvPr>
          <p:cNvSpPr txBox="1"/>
          <p:nvPr/>
        </p:nvSpPr>
        <p:spPr>
          <a:xfrm>
            <a:off x="10854744" y="2346189"/>
            <a:ext cx="22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8FBC2-7B69-A2F3-4DC4-5F2A3BAFDAB8}"/>
              </a:ext>
            </a:extLst>
          </p:cNvPr>
          <p:cNvSpPr txBox="1"/>
          <p:nvPr/>
        </p:nvSpPr>
        <p:spPr>
          <a:xfrm>
            <a:off x="9922071" y="15315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55B48-404D-ECA7-873E-5DE73134ECD1}"/>
              </a:ext>
            </a:extLst>
          </p:cNvPr>
          <p:cNvSpPr txBox="1"/>
          <p:nvPr/>
        </p:nvSpPr>
        <p:spPr>
          <a:xfrm>
            <a:off x="10473718" y="3703409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50C0C-E911-9A39-E32E-99C2F28EA800}"/>
              </a:ext>
            </a:extLst>
          </p:cNvPr>
          <p:cNvSpPr txBox="1"/>
          <p:nvPr/>
        </p:nvSpPr>
        <p:spPr>
          <a:xfrm>
            <a:off x="10758828" y="14945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30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2932-1888-2050-B5A3-6AE00A44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Semaphores</a:t>
            </a:r>
          </a:p>
        </p:txBody>
      </p:sp>
      <p:pic>
        <p:nvPicPr>
          <p:cNvPr id="5" name="Content Placeholder 4" descr="A picture containing text, train, track, sky&#10;&#10;Description automatically generated">
            <a:extLst>
              <a:ext uri="{FF2B5EF4-FFF2-40B4-BE49-F238E27FC236}">
                <a16:creationId xmlns:a16="http://schemas.microsoft.com/office/drawing/2014/main" id="{E1F52B45-D371-4297-5F0A-0E92476ED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92" y="1748415"/>
            <a:ext cx="6555688" cy="4351338"/>
          </a:xfrm>
        </p:spPr>
      </p:pic>
    </p:spTree>
    <p:extLst>
      <p:ext uri="{BB962C8B-B14F-4D97-AF65-F5344CB8AC3E}">
        <p14:creationId xmlns:p14="http://schemas.microsoft.com/office/powerpoint/2010/main" val="33757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AF5-9FE1-1939-3A61-05A4750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FDE1-BDB8-E2BF-6682-A635AE8A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that indicates whether a resource is consumed or not</a:t>
            </a:r>
          </a:p>
          <a:p>
            <a:r>
              <a:rPr lang="en-US" dirty="0"/>
              <a:t>If this flag is 0 then it means that the resource is being consumed, the task requesting to access the resource will be blocked till resource is available</a:t>
            </a:r>
          </a:p>
          <a:p>
            <a:r>
              <a:rPr lang="en-US" dirty="0"/>
              <a:t>If the flag is 1 or more then it means that the resource is available for consumption.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D74135-FDD3-82D7-E4EA-37AB9B2D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462463"/>
            <a:ext cx="190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9FC5-A452-D861-1622-73CF4BB4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in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E6B3-ACB1-2757-D0B5-4180BF2F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a semaphore:</a:t>
            </a:r>
          </a:p>
          <a:p>
            <a:pPr marL="457200" lvl="1" indent="0">
              <a:buNone/>
            </a:pPr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b="1" dirty="0" err="1"/>
              <a:t>xSemaphore</a:t>
            </a:r>
            <a:r>
              <a:rPr lang="en-US" dirty="0"/>
              <a:t>;</a:t>
            </a:r>
          </a:p>
          <a:p>
            <a:r>
              <a:rPr lang="en-US" dirty="0"/>
              <a:t>Create a semaphore (Binary Semaphore):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vSemaphoreCreateBinary</a:t>
            </a:r>
            <a:r>
              <a:rPr lang="en-US" dirty="0"/>
              <a:t>( </a:t>
            </a:r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b="1" dirty="0" err="1"/>
              <a:t>xSemaphore</a:t>
            </a:r>
            <a:r>
              <a:rPr lang="en-US" dirty="0"/>
              <a:t> );</a:t>
            </a:r>
          </a:p>
          <a:p>
            <a:r>
              <a:rPr lang="en-US" dirty="0"/>
              <a:t>Create a semaphore (Counting Semaphore):</a:t>
            </a:r>
          </a:p>
          <a:p>
            <a:pPr marL="457200" lvl="1" indent="0">
              <a:buNone/>
            </a:pPr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dirty="0" err="1"/>
              <a:t>xSemaphoreCreateCounting</a:t>
            </a:r>
            <a:r>
              <a:rPr lang="en-US" dirty="0"/>
              <a:t>( </a:t>
            </a:r>
            <a:r>
              <a:rPr lang="en-US" dirty="0" err="1"/>
              <a:t>UBaseType_t</a:t>
            </a:r>
            <a:r>
              <a:rPr lang="en-US" dirty="0"/>
              <a:t> </a:t>
            </a:r>
            <a:r>
              <a:rPr lang="en-US" b="1" dirty="0" err="1"/>
              <a:t>uxMaxCount</a:t>
            </a:r>
            <a:r>
              <a:rPr lang="en-US" dirty="0"/>
              <a:t>, </a:t>
            </a:r>
            <a:r>
              <a:rPr lang="en-US" dirty="0" err="1"/>
              <a:t>UBaseType_t</a:t>
            </a:r>
            <a:r>
              <a:rPr lang="en-US" dirty="0"/>
              <a:t> </a:t>
            </a:r>
            <a:r>
              <a:rPr lang="en-US" b="1" dirty="0" err="1"/>
              <a:t>uxInitialCount</a:t>
            </a:r>
            <a:r>
              <a:rPr lang="en-US" dirty="0"/>
              <a:t> );</a:t>
            </a:r>
          </a:p>
          <a:p>
            <a:r>
              <a:rPr lang="en-US" dirty="0"/>
              <a:t>Semaphore take:</a:t>
            </a:r>
          </a:p>
          <a:p>
            <a:pPr marL="457200" lvl="1" indent="0">
              <a:buNone/>
            </a:pPr>
            <a:r>
              <a:rPr lang="en-US" dirty="0" err="1"/>
              <a:t>BaseType_t</a:t>
            </a:r>
            <a:r>
              <a:rPr lang="en-US" dirty="0"/>
              <a:t> </a:t>
            </a:r>
            <a:r>
              <a:rPr lang="en-US" dirty="0" err="1"/>
              <a:t>xSemaphoreTake</a:t>
            </a:r>
            <a:r>
              <a:rPr lang="en-US" dirty="0"/>
              <a:t>( </a:t>
            </a:r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b="1" dirty="0" err="1"/>
              <a:t>xSemaphore</a:t>
            </a:r>
            <a:r>
              <a:rPr lang="en-US" dirty="0"/>
              <a:t>, </a:t>
            </a:r>
            <a:r>
              <a:rPr lang="en-US" dirty="0" err="1"/>
              <a:t>TickType_t</a:t>
            </a:r>
            <a:r>
              <a:rPr lang="en-US" dirty="0"/>
              <a:t> </a:t>
            </a:r>
            <a:r>
              <a:rPr lang="en-US" b="1" dirty="0" err="1"/>
              <a:t>xTicksToWait</a:t>
            </a:r>
            <a:r>
              <a:rPr lang="en-US" dirty="0"/>
              <a:t> );</a:t>
            </a:r>
          </a:p>
          <a:p>
            <a:r>
              <a:rPr lang="en-US" dirty="0"/>
              <a:t>Semaphore give:</a:t>
            </a:r>
          </a:p>
          <a:p>
            <a:pPr marL="457200" lvl="1" indent="0">
              <a:buNone/>
            </a:pPr>
            <a:r>
              <a:rPr lang="en-US" dirty="0" err="1"/>
              <a:t>BaseType_t</a:t>
            </a:r>
            <a:r>
              <a:rPr lang="en-US" dirty="0"/>
              <a:t> </a:t>
            </a:r>
            <a:r>
              <a:rPr lang="en-US" dirty="0" err="1"/>
              <a:t>xSemaphoreGive</a:t>
            </a:r>
            <a:r>
              <a:rPr lang="en-US" dirty="0"/>
              <a:t>( </a:t>
            </a:r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b="1" dirty="0" err="1"/>
              <a:t>xSemaphore</a:t>
            </a:r>
            <a:r>
              <a:rPr lang="en-US" dirty="0"/>
              <a:t> 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09F-DAE5-D116-DE94-DF51C91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problem with Semaphores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21A41-8539-7730-C9EA-612244DBEA5B}"/>
              </a:ext>
            </a:extLst>
          </p:cNvPr>
          <p:cNvSpPr/>
          <p:nvPr/>
        </p:nvSpPr>
        <p:spPr>
          <a:xfrm>
            <a:off x="2678546" y="2530763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read(X)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2EA82-667E-C6CC-CF4C-DB5EF8772FF6}"/>
              </a:ext>
            </a:extLst>
          </p:cNvPr>
          <p:cNvSpPr/>
          <p:nvPr/>
        </p:nvSpPr>
        <p:spPr>
          <a:xfrm>
            <a:off x="2678546" y="3176875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Y + 2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44698-7E4D-C384-2920-33ECD993B773}"/>
              </a:ext>
            </a:extLst>
          </p:cNvPr>
          <p:cNvSpPr/>
          <p:nvPr/>
        </p:nvSpPr>
        <p:spPr>
          <a:xfrm>
            <a:off x="2678546" y="3822987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write(Y,X)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DEBDE-F658-5DA4-7F86-829C5FE8BE12}"/>
              </a:ext>
            </a:extLst>
          </p:cNvPr>
          <p:cNvSpPr/>
          <p:nvPr/>
        </p:nvSpPr>
        <p:spPr>
          <a:xfrm>
            <a:off x="6659419" y="2530763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read(X)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1130C-FB10-8BAD-FE64-75C839A40F50}"/>
              </a:ext>
            </a:extLst>
          </p:cNvPr>
          <p:cNvSpPr/>
          <p:nvPr/>
        </p:nvSpPr>
        <p:spPr>
          <a:xfrm>
            <a:off x="6659419" y="3176875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Y + 10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5AA5B-568F-1A58-0D00-BDC1942FCB34}"/>
              </a:ext>
            </a:extLst>
          </p:cNvPr>
          <p:cNvSpPr/>
          <p:nvPr/>
        </p:nvSpPr>
        <p:spPr>
          <a:xfrm>
            <a:off x="6659419" y="3822987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write(Y,X)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9FA5-74F1-CEE0-E6E4-DABF7F89C2B8}"/>
              </a:ext>
            </a:extLst>
          </p:cNvPr>
          <p:cNvSpPr txBox="1"/>
          <p:nvPr/>
        </p:nvSpPr>
        <p:spPr>
          <a:xfrm>
            <a:off x="3250032" y="151608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2551B-DE4D-796F-F4D7-C0F6C294D322}"/>
              </a:ext>
            </a:extLst>
          </p:cNvPr>
          <p:cNvSpPr txBox="1"/>
          <p:nvPr/>
        </p:nvSpPr>
        <p:spPr>
          <a:xfrm>
            <a:off x="7234090" y="1531573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3EE84-1F09-0910-3DD2-70CD28107488}"/>
              </a:ext>
            </a:extLst>
          </p:cNvPr>
          <p:cNvSpPr/>
          <p:nvPr/>
        </p:nvSpPr>
        <p:spPr>
          <a:xfrm>
            <a:off x="10289309" y="1440873"/>
            <a:ext cx="1357746" cy="21982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080654-B69F-452F-40C4-781D08B1C0FA}"/>
              </a:ext>
            </a:extLst>
          </p:cNvPr>
          <p:cNvCxnSpPr/>
          <p:nvPr/>
        </p:nvCxnSpPr>
        <p:spPr>
          <a:xfrm>
            <a:off x="10289309" y="1939636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87412-EDE5-25D1-B93B-9FF4498F048D}"/>
              </a:ext>
            </a:extLst>
          </p:cNvPr>
          <p:cNvCxnSpPr/>
          <p:nvPr/>
        </p:nvCxnSpPr>
        <p:spPr>
          <a:xfrm>
            <a:off x="10289309" y="2378796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C85E3C-35BD-5782-5B17-98C6E6377626}"/>
              </a:ext>
            </a:extLst>
          </p:cNvPr>
          <p:cNvCxnSpPr/>
          <p:nvPr/>
        </p:nvCxnSpPr>
        <p:spPr>
          <a:xfrm>
            <a:off x="10289309" y="3274290"/>
            <a:ext cx="1357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ED5B84-0E4A-FC04-9098-DA70845B77F7}"/>
              </a:ext>
            </a:extLst>
          </p:cNvPr>
          <p:cNvSpPr txBox="1"/>
          <p:nvPr/>
        </p:nvSpPr>
        <p:spPr>
          <a:xfrm>
            <a:off x="10854744" y="2346189"/>
            <a:ext cx="22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84B3C-0AE1-E8C8-BFEA-FB60F9D82D63}"/>
              </a:ext>
            </a:extLst>
          </p:cNvPr>
          <p:cNvSpPr txBox="1"/>
          <p:nvPr/>
        </p:nvSpPr>
        <p:spPr>
          <a:xfrm>
            <a:off x="9922071" y="15315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07E04-76DC-9E8B-8EE5-27EC10943767}"/>
              </a:ext>
            </a:extLst>
          </p:cNvPr>
          <p:cNvSpPr txBox="1"/>
          <p:nvPr/>
        </p:nvSpPr>
        <p:spPr>
          <a:xfrm>
            <a:off x="10473718" y="3703409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A4D72-724F-7DD4-55A5-151048CCC0CE}"/>
              </a:ext>
            </a:extLst>
          </p:cNvPr>
          <p:cNvSpPr txBox="1"/>
          <p:nvPr/>
        </p:nvSpPr>
        <p:spPr>
          <a:xfrm>
            <a:off x="10758828" y="14945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3650D-14FD-8366-60F2-A7F3BE434FB7}"/>
              </a:ext>
            </a:extLst>
          </p:cNvPr>
          <p:cNvSpPr/>
          <p:nvPr/>
        </p:nvSpPr>
        <p:spPr>
          <a:xfrm>
            <a:off x="2678545" y="1863899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xSemaphoreTake</a:t>
            </a:r>
            <a:r>
              <a:rPr lang="en-US" sz="1400" dirty="0"/>
              <a:t>(</a:t>
            </a:r>
            <a:r>
              <a:rPr lang="en-US" sz="1400" dirty="0" err="1"/>
              <a:t>sem</a:t>
            </a:r>
            <a:r>
              <a:rPr lang="en-US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AE4D3-8778-FF76-798D-8DFBE48733BF}"/>
              </a:ext>
            </a:extLst>
          </p:cNvPr>
          <p:cNvSpPr/>
          <p:nvPr/>
        </p:nvSpPr>
        <p:spPr>
          <a:xfrm>
            <a:off x="2678544" y="4444537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xSemaphoreGive</a:t>
            </a:r>
            <a:r>
              <a:rPr lang="en-US" sz="1400" dirty="0"/>
              <a:t>(</a:t>
            </a:r>
            <a:r>
              <a:rPr lang="en-US" sz="1400" dirty="0" err="1"/>
              <a:t>sem</a:t>
            </a:r>
            <a:r>
              <a:rPr lang="en-US" sz="1400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C5BA6-3BD7-8564-54AE-CA31D4CF70E0}"/>
              </a:ext>
            </a:extLst>
          </p:cNvPr>
          <p:cNvSpPr/>
          <p:nvPr/>
        </p:nvSpPr>
        <p:spPr>
          <a:xfrm>
            <a:off x="6668654" y="1900906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xSemaphoreTake</a:t>
            </a:r>
            <a:r>
              <a:rPr lang="en-US" sz="1400" dirty="0"/>
              <a:t>(</a:t>
            </a:r>
            <a:r>
              <a:rPr lang="en-US" sz="1400" dirty="0" err="1"/>
              <a:t>sem</a:t>
            </a:r>
            <a:r>
              <a:rPr lang="en-US" sz="1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0BEA1-8AAC-31D1-3F4F-67555B20EDBF}"/>
              </a:ext>
            </a:extLst>
          </p:cNvPr>
          <p:cNvSpPr/>
          <p:nvPr/>
        </p:nvSpPr>
        <p:spPr>
          <a:xfrm>
            <a:off x="6668654" y="4458333"/>
            <a:ext cx="19026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xSemaphoreGive</a:t>
            </a:r>
            <a:r>
              <a:rPr lang="en-US" sz="1400" dirty="0"/>
              <a:t>(</a:t>
            </a:r>
            <a:r>
              <a:rPr lang="en-US" sz="1400" dirty="0" err="1"/>
              <a:t>sem</a:t>
            </a:r>
            <a:r>
              <a:rPr lang="en-US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F0DFED-CC05-2F5F-E89E-B963BB5315C5}"/>
              </a:ext>
            </a:extLst>
          </p:cNvPr>
          <p:cNvSpPr txBox="1"/>
          <p:nvPr/>
        </p:nvSpPr>
        <p:spPr>
          <a:xfrm>
            <a:off x="1200727" y="6216073"/>
            <a:ext cx="39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what will be the value stored in X ?</a:t>
            </a:r>
          </a:p>
        </p:txBody>
      </p:sp>
    </p:spTree>
    <p:extLst>
      <p:ext uri="{BB962C8B-B14F-4D97-AF65-F5344CB8AC3E}">
        <p14:creationId xmlns:p14="http://schemas.microsoft.com/office/powerpoint/2010/main" val="10456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8E49-236C-ACD7-7EAF-10BA003C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coding</a:t>
            </a:r>
          </a:p>
        </p:txBody>
      </p:sp>
    </p:spTree>
    <p:extLst>
      <p:ext uri="{BB962C8B-B14F-4D97-AF65-F5344CB8AC3E}">
        <p14:creationId xmlns:p14="http://schemas.microsoft.com/office/powerpoint/2010/main" val="145847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317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FreeRTOS Course (Day 3)</vt:lpstr>
      <vt:lpstr>The problem of synchronization</vt:lpstr>
      <vt:lpstr>Synchronization problem example</vt:lpstr>
      <vt:lpstr>Introduction to Semaphores</vt:lpstr>
      <vt:lpstr>Introduction to Semaphores</vt:lpstr>
      <vt:lpstr>Semaphores in FreeRTOS</vt:lpstr>
      <vt:lpstr>Synchronization problem with Semaphores</vt:lpstr>
      <vt:lpstr>Let’s Do some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Course (Day 3)</dc:title>
  <dc:creator>es-MahmoudHassan2024</dc:creator>
  <cp:lastModifiedBy>es-MahmoudHassan2024</cp:lastModifiedBy>
  <cp:revision>2</cp:revision>
  <dcterms:created xsi:type="dcterms:W3CDTF">2023-02-12T11:24:18Z</dcterms:created>
  <dcterms:modified xsi:type="dcterms:W3CDTF">2023-02-12T14:44:54Z</dcterms:modified>
</cp:coreProperties>
</file>