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2" r:id="rId3"/>
    <p:sldId id="278" r:id="rId4"/>
    <p:sldId id="25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5" r:id="rId19"/>
    <p:sldId id="294" r:id="rId20"/>
    <p:sldId id="293" r:id="rId21"/>
    <p:sldId id="299" r:id="rId22"/>
    <p:sldId id="296" r:id="rId23"/>
    <p:sldId id="297" r:id="rId24"/>
    <p:sldId id="298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95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6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927100"/>
            <a:ext cx="2564074" cy="4616450"/>
          </a:xfrm>
        </p:spPr>
        <p:txBody>
          <a:bodyPr>
            <a:normAutofit/>
          </a:bodyPr>
          <a:lstStyle/>
          <a:p>
            <a:r>
              <a:rPr lang="en-US" sz="2400"/>
              <a:t>A Project Management Case Study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1" y="971549"/>
            <a:ext cx="4718646" cy="4616450"/>
          </a:xfrm>
        </p:spPr>
        <p:txBody>
          <a:bodyPr anchor="ctr">
            <a:normAutofit/>
          </a:bodyPr>
          <a:lstStyle/>
          <a:p>
            <a:r>
              <a:rPr lang="en-US"/>
              <a:t>Alonso International School Network Infrastructure</a:t>
            </a:r>
          </a:p>
          <a:p>
            <a:r>
              <a:rPr lang="en-US"/>
              <a:t>Presented by: Team 1</a:t>
            </a:r>
          </a:p>
          <a:p>
            <a:r>
              <a:rPr lang="en-US"/>
              <a:t>Date:12.06.2024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D60-9A06-1B34-B362-6B106600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 Technical Feasibility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DE4A-A801-2C95-BD56-F6F275A2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1.2.1. Current Technology and Infrastructure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1.2.1.1 Existing Infrastructure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Location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New Giza, near Zayed City and Midtown-Cairo.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Facilities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30 classrooms, 2 auditoriums, 10 labs, gym with swimming pool, stadium, administration building.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1.2.1.2 Requirements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Capacity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Support for 600 students.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Infrastructure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Educational platform, payment system, private social media platform.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1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D60-9A06-1B34-B362-6B106600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 Technical Feasibility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DE4A-A801-2C95-BD56-F6F275A2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1.2.2. Network Design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1.2.2.1 Network Layout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LAN/WAN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Design a Local Area Network (LAN) and Wide Area Network (WAN) to cover all facilities.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Wi-Fi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Robust wireless network with high coverage and reliability.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Security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Implement firewalls, intrusion detection systems, and secure access controls.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1.2.2.2 Hardware and Software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Servers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High-performance servers for hosting educational and administrative platforms.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Switches/Routers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Enterprise-grade switches and routers for reliable connectivity.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Access Points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High-capacity wireless access points.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D60-9A06-1B34-B362-6B106600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 Technical Feasibility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DE4A-A801-2C95-BD56-F6F275A2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1.2.3. Technical Expertise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1.2.3.1 Team Composition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Network Engineers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Design and implementation experts.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System Administrators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Manage and maintain the network.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Security Specialists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Ensure the network's security.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2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34FA-3266-6858-5DB4-997C5E05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 Legal Feasibility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0075-EBDA-023B-636E-4D9EBBDE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1.2.1. Regulatory Compliance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1.2.1.1 Education Regulations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Ensure the network infrastructure complies with Egyptian educational standards and regulations.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1.2.1.2 Data Protection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Laws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Compliance with Egyptian data protection laws and international standards (e.g., GDPR if applicable).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Policies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Develop data protection policies to safeguard student and staff data.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5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34FA-3266-6858-5DB4-997C5E05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 Legal Feasibility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0075-EBDA-023B-636E-4D9EBBDE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1.2.2. Licensing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Ensure all software and technology used are properly licensed.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Avoid any infringement of intellectual property rights.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1.2.3. Security and Privacy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1.2.3.1 Security Protocols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Implement stringent security protocols to protect network integrity.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Ensure compliance with legal requirements for data security.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1.2.3.2 Privacy Policies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comprehensive privacy policies for student and staff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9DBB-D1EC-41C6-2B54-1BC8A310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1.3 </a:t>
            </a:r>
            <a:r>
              <a:rPr lang="en-US" sz="1800" b="1" u="sng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Stackholder</a:t>
            </a: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EDFE-9936-657C-1332-5467F37E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Identify stakeholders: Students, teachers, staff, parents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interests and influence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stakeholder management strategies.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3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4B88-8836-87D0-B811-1F57DC27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1.4 Triple Constraints Analysis: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9F11-A41C-6C18-92D7-AB36378F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Scope: Define project boundaries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Scope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Constrain: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Curriculum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development and educational content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Time: Develop a project timeline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Cost: Budget management strategies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5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73A4C-6AAD-995C-775C-F07D3F93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7" y="1289888"/>
            <a:ext cx="4391023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 err="1"/>
              <a:t>Implimintation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5858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7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7E60-FCED-3D79-8F2A-7C2079CC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1" cy="826969"/>
          </a:xfrm>
        </p:spPr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2.1 Implementation Plan  Phases</a:t>
            </a:r>
            <a:r>
              <a:rPr lang="en-US" sz="18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123E-43CC-3290-E67B-4B44E679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600889"/>
            <a:ext cx="7765322" cy="3521618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Planning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Detailed design and requirements gathering. (</a:t>
            </a:r>
            <a:r>
              <a:rPr kumimoji="0" lang="ar-EG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Weeks)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Purchasing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Acquire hardware and software. (2 Weeks)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Installation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Set up network components. (3 Weeks)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Testing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Ensure functionality and security. (</a:t>
            </a:r>
            <a:r>
              <a:rPr kumimoji="0" lang="ar-EG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Week)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Training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Train staff on network management. (4 Month)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Timeline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Start Date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March 2024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Completion Date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June 2024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4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F414-6F2A-3330-9F34-FC0FCFA8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2.2 Risks</a:t>
            </a:r>
            <a:r>
              <a:rPr lang="en-US" sz="18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CE37-45D8-C2DB-3EE5-7A7DFB60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581432"/>
            <a:ext cx="7765322" cy="29065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</a:t>
            </a:r>
            <a:r>
              <a:rPr lang="ar-EG" dirty="0"/>
              <a:t> </a:t>
            </a:r>
            <a:r>
              <a:rPr lang="en-US" dirty="0"/>
              <a:t>High Risk, High Impact:</a:t>
            </a:r>
          </a:p>
          <a:p>
            <a:pPr lvl="1"/>
            <a:r>
              <a:rPr lang="en-US" dirty="0"/>
              <a:t>Example: A critical server failure during peak hours, affecting customer transactions.</a:t>
            </a:r>
          </a:p>
          <a:p>
            <a:pPr lvl="1"/>
            <a:r>
              <a:rPr lang="en-US" dirty="0"/>
              <a:t>Mitigation: Implement redundant servers and real-time monitoring.</a:t>
            </a:r>
          </a:p>
          <a:p>
            <a:r>
              <a:rPr lang="en-US" dirty="0"/>
              <a:t>2.</a:t>
            </a:r>
            <a:r>
              <a:rPr lang="ar-EG" dirty="0"/>
              <a:t> </a:t>
            </a:r>
            <a:r>
              <a:rPr lang="en-US" dirty="0"/>
              <a:t>Medium Risk, Medium Impact:</a:t>
            </a:r>
          </a:p>
          <a:p>
            <a:pPr lvl="1"/>
            <a:r>
              <a:rPr lang="en-US" dirty="0"/>
              <a:t>Example: A delay in software development due to resource constraints.</a:t>
            </a:r>
          </a:p>
          <a:p>
            <a:pPr lvl="1"/>
            <a:r>
              <a:rPr lang="en-US" dirty="0"/>
              <a:t>Mitigation: Allocate additional resources or adjust the project timeline.</a:t>
            </a:r>
          </a:p>
          <a:p>
            <a:r>
              <a:rPr lang="en-US" dirty="0"/>
              <a:t>3.</a:t>
            </a:r>
            <a:r>
              <a:rPr lang="ar-EG" dirty="0"/>
              <a:t> </a:t>
            </a:r>
            <a:r>
              <a:rPr lang="en-US" dirty="0"/>
              <a:t>Low Risk, Low Impact:</a:t>
            </a:r>
          </a:p>
          <a:p>
            <a:pPr lvl="1"/>
            <a:r>
              <a:rPr lang="en-US" dirty="0"/>
              <a:t>Example: Minor changes in project requirements.</a:t>
            </a:r>
          </a:p>
          <a:p>
            <a:pPr lvl="1"/>
            <a:r>
              <a:rPr lang="en-US" dirty="0"/>
              <a:t>Mitigation: Address these changes during regular project updates.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18826-CC2C-01ED-FDAC-4FDC720E4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2" y="4208106"/>
            <a:ext cx="7757336" cy="2600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48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ont steps and columns of a majestic city building">
            <a:extLst>
              <a:ext uri="{FF2B5EF4-FFF2-40B4-BE49-F238E27FC236}">
                <a16:creationId xmlns:a16="http://schemas.microsoft.com/office/drawing/2014/main" id="{B8A96DAB-B241-F08C-4231-B4274F31E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l="4325" r="6674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B3C30-8EDA-9D6A-1B52-DDD79252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51" y="1122363"/>
            <a:ext cx="675109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Initiation</a:t>
            </a:r>
          </a:p>
        </p:txBody>
      </p:sp>
    </p:spTree>
    <p:extLst>
      <p:ext uri="{BB962C8B-B14F-4D97-AF65-F5344CB8AC3E}">
        <p14:creationId xmlns:p14="http://schemas.microsoft.com/office/powerpoint/2010/main" val="85353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536-4987-D134-43E8-B8CD603A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290987"/>
            <a:ext cx="7765321" cy="810026"/>
          </a:xfrm>
        </p:spPr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2.1 Implementation Plan  Phases</a:t>
            </a:r>
            <a:r>
              <a:rPr lang="en-US" sz="18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B1DF50-8EAD-FDF1-A173-3E94338D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82622"/>
              </p:ext>
            </p:extLst>
          </p:nvPr>
        </p:nvGraphicFramePr>
        <p:xfrm>
          <a:off x="685347" y="951722"/>
          <a:ext cx="7765321" cy="3433664"/>
        </p:xfrm>
        <a:graphic>
          <a:graphicData uri="http://schemas.openxmlformats.org/drawingml/2006/table">
            <a:tbl>
              <a:tblPr/>
              <a:tblGrid>
                <a:gridCol w="1715015">
                  <a:extLst>
                    <a:ext uri="{9D8B030D-6E8A-4147-A177-3AD203B41FA5}">
                      <a16:colId xmlns:a16="http://schemas.microsoft.com/office/drawing/2014/main" val="152239563"/>
                    </a:ext>
                  </a:extLst>
                </a:gridCol>
                <a:gridCol w="1883609">
                  <a:extLst>
                    <a:ext uri="{9D8B030D-6E8A-4147-A177-3AD203B41FA5}">
                      <a16:colId xmlns:a16="http://schemas.microsoft.com/office/drawing/2014/main" val="1765123041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971727853"/>
                    </a:ext>
                  </a:extLst>
                </a:gridCol>
                <a:gridCol w="2014001">
                  <a:extLst>
                    <a:ext uri="{9D8B030D-6E8A-4147-A177-3AD203B41FA5}">
                      <a16:colId xmlns:a16="http://schemas.microsoft.com/office/drawing/2014/main" val="172740902"/>
                    </a:ext>
                  </a:extLst>
                </a:gridCol>
              </a:tblGrid>
              <a:tr h="47333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00090" algn="r"/>
                        </a:tabLs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                                  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Communication matrix	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53975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Stakeholder</a:t>
                      </a:r>
                      <a:endParaRPr lang="en-US" sz="1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Contact Type  </a:t>
                      </a:r>
                      <a:endParaRPr lang="en-US" sz="1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Contact info</a:t>
                      </a:r>
                      <a:endParaRPr lang="en-US" sz="1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599846"/>
                  </a:ext>
                </a:extLst>
              </a:tr>
              <a:tr h="8052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Ministry of Education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site meeting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Address: No. 12 Al-</a:t>
                      </a: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Falaki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Street, off Al-</a:t>
                      </a: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Mubtadian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Street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Once or few times maximum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22341"/>
                  </a:ext>
                </a:extLst>
              </a:tr>
              <a:tr h="8052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Send reports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Meeting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E-mail:#####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Phone:####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Address:####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28829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Teachers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Meetings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Make reports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E-mail:****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Phone:*****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Weekly meeting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Daily reports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383448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Students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Address:$$$$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Parent’s phone:$$$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Daily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945381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5AAC48CF-E37A-F77B-31DB-D14CFA37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7" y="4539342"/>
            <a:ext cx="9652972" cy="26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zzle">
            <a:extLst>
              <a:ext uri="{FF2B5EF4-FFF2-40B4-BE49-F238E27FC236}">
                <a16:creationId xmlns:a16="http://schemas.microsoft.com/office/drawing/2014/main" id="{D976F9B2-B0A1-771B-62E9-4B40B5ABF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3" r="6021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F03FA-3E5C-52BD-2099-B001863E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51" y="1122363"/>
            <a:ext cx="675109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96265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DFC5-6408-9CA0-DDED-9C506FBE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3.1 Kickoff Meeting: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D8D7-37CD-7A1C-3757-7B846BCE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Agenda: Introductions, project overview, roles, and responsibilities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Participants: Project team, stakeholders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Objectives: Setting goals and expectations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Discussion Points: Project scope, timeline, risks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7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40D1-17E0-FA81-8AA5-EC0F2C15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3.2 Selected Software: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8CF0-F66D-A1B3-8A6E-8091F830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Recommended Software: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Management Tool: Microsoft Project, Trello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09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B710-932A-CD23-1689-131A744C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3.3 Success Criteria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2C00-6228-083D-F0FC-CDB9C0D8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Clear communication and documentation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Regular progress tracking and reporting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Completion of network design, Purchasing, installation, and training within the specified timeline and budget.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Stakeholder engagement and feedback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4. Risk management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5. Quality assurance and testing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08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94" y="2610235"/>
            <a:ext cx="7765321" cy="1326321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7F9A37A0-8086-4037-5C4D-6423FDEF7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E1F1B-DDC3-9081-FF47-199B2888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51" y="1122363"/>
            <a:ext cx="675109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 dirty="0"/>
              <a:t>1.1 Project Charter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2239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92941"/>
            <a:ext cx="7765322" cy="399825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Title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Alonso International School Network Infrastructure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Location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New Giza, 20 minutes from Zayed City and less than 30 from Midtown-Cairo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Start Date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March 2024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End Date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June 2024</a:t>
            </a:r>
            <a:endParaRPr sz="1800" dirty="0"/>
          </a:p>
          <a:p>
            <a:r>
              <a:rPr sz="1800" dirty="0"/>
              <a:t>Budget:</a:t>
            </a:r>
          </a:p>
          <a:p>
            <a:r>
              <a:rPr sz="1800" dirty="0"/>
              <a:t>- 3 million EGP</a:t>
            </a:r>
          </a:p>
          <a:p>
            <a:r>
              <a:rPr sz="1800" dirty="0"/>
              <a:t>Our Fee:</a:t>
            </a:r>
          </a:p>
          <a:p>
            <a:r>
              <a:rPr sz="1800" dirty="0"/>
              <a:t>- 25% of the proposed budget over 3 months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1521-5804-269F-2E4C-098880E9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59" y="8966"/>
            <a:ext cx="7765321" cy="1326321"/>
          </a:xfrm>
        </p:spPr>
        <p:txBody>
          <a:bodyPr/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1.1.2. 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F59-CEFE-FF5F-DACF-8CB77909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183341"/>
            <a:ext cx="7765322" cy="5351929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Alonso International School is a new Deutsche educational institution aiming to open its doors in September 2024. The project involves designing, procuring, and installing a robust and secure network infrastructure to support the school's needs for 600 students, ranging from 3 to 18 years old.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Physical Infrastructure: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30 classrooms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 auditoriums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 labs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(science, computer, robotics)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Gym with swimming pool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Stadium for football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Administration building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Infrastructure: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School educational platform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Payment system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Private social media platform (school only)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6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25C1-CF4B-C1BF-7ED6-70C2CEE2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1.1.3. Project Objectives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5FB5-FD08-DA2F-35CE-CF0CE6AF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Design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 scalable and secure network infrastructure.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Purchase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the necessary hardware and software components.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Install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and configure the network infrastructure by September 2024.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diverse needs of educational, administrative, and extracurricular activities.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Train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key personnel to manage and maintain the network.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38-4B50-361A-4A9E-2BEF0881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1.1.4. Key Deliverables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EF5-ACF4-33A4-C1EC-1E9EAB50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Network Design Documentation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Detailed blueprint of the network infrastructure.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Purchasing Plan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List of required hardware and software with vendors and costs.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Installation and Configuration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Fully installed and configured network systems.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Training Program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Workshops and manuals for staff training on network management.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1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F994-DC2C-5F9D-E042-1FC93E1F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1.1.5. Project Scope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4FFE-6517-E834-0153-1B080FE0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Comprehensive network infrastructure design.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Purchasing hardware and software.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Installation and configuration of network components.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Training for the Employee.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Construction and physical building setup.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4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94E-0456-34CF-F486-1A5F5DCA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57" y="623656"/>
            <a:ext cx="776532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1.1.6. Project Timeline</a:t>
            </a:r>
            <a:br>
              <a:rPr lang="en-US" sz="2900" dirty="0"/>
            </a:br>
            <a:endParaRPr lang="en-US" sz="29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5D960-AF52-4234-36D5-8FBED5E54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6941"/>
              </p:ext>
            </p:extLst>
          </p:nvPr>
        </p:nvGraphicFramePr>
        <p:xfrm>
          <a:off x="957899" y="1737160"/>
          <a:ext cx="6807835" cy="392853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297152">
                  <a:extLst>
                    <a:ext uri="{9D8B030D-6E8A-4147-A177-3AD203B41FA5}">
                      <a16:colId xmlns:a16="http://schemas.microsoft.com/office/drawing/2014/main" val="1068767190"/>
                    </a:ext>
                  </a:extLst>
                </a:gridCol>
                <a:gridCol w="2510683">
                  <a:extLst>
                    <a:ext uri="{9D8B030D-6E8A-4147-A177-3AD203B41FA5}">
                      <a16:colId xmlns:a16="http://schemas.microsoft.com/office/drawing/2014/main" val="2763963904"/>
                    </a:ext>
                  </a:extLst>
                </a:gridCol>
              </a:tblGrid>
              <a:tr h="655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Milestone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51819" marT="151819" marB="1518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</a:t>
                      </a:r>
                      <a:endParaRPr lang="en-US" sz="2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51819" marT="151819" marB="1518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297092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Project Kick-off</a:t>
                      </a:r>
                      <a:endParaRPr lang="en-US" sz="15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March 2024</a:t>
                      </a:r>
                      <a:endParaRPr lang="en-US" sz="15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84238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Network Design Completion</a:t>
                      </a:r>
                      <a:endParaRPr lang="en-US" sz="15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March 2024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68232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Purchasing Completion</a:t>
                      </a:r>
                      <a:endParaRPr lang="en-US" sz="15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April 2024</a:t>
                      </a:r>
                      <a:endParaRPr lang="en-US" sz="15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06671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Installation and Configuration</a:t>
                      </a:r>
                      <a:endParaRPr lang="en-US" sz="15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April 2024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38237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Staff Training</a:t>
                      </a:r>
                      <a:endParaRPr lang="en-US" sz="15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June 2024</a:t>
                      </a:r>
                      <a:endParaRPr lang="en-US" sz="15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109674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Project Closure</a:t>
                      </a:r>
                      <a:endParaRPr lang="en-US" sz="15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July 2024</a:t>
                      </a:r>
                      <a:endParaRPr lang="en-US" sz="15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3032" marR="131577" marT="131577" marB="131577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9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1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241</TotalTime>
  <Words>1067</Words>
  <Application>Microsoft Office PowerPoint</Application>
  <PresentationFormat>On-screen Show 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Bookman Old Style</vt:lpstr>
      <vt:lpstr>Calibri</vt:lpstr>
      <vt:lpstr>Rockwell</vt:lpstr>
      <vt:lpstr>Symbol</vt:lpstr>
      <vt:lpstr>Times New Roman</vt:lpstr>
      <vt:lpstr>Damask</vt:lpstr>
      <vt:lpstr>A Project Management Case Study</vt:lpstr>
      <vt:lpstr>Initiation</vt:lpstr>
      <vt:lpstr>1.1 Project Charter</vt:lpstr>
      <vt:lpstr>Project Overview</vt:lpstr>
      <vt:lpstr>1.1.2. Project Description</vt:lpstr>
      <vt:lpstr>1.1.3. Project Objectives</vt:lpstr>
      <vt:lpstr>1.1.4. Key Deliverables</vt:lpstr>
      <vt:lpstr>1.1.5. Project Scope </vt:lpstr>
      <vt:lpstr>1.1.6. Project Timeline </vt:lpstr>
      <vt:lpstr>1.2 Technical Feasibility Study</vt:lpstr>
      <vt:lpstr>1.2 Technical Feasibility Study</vt:lpstr>
      <vt:lpstr>1.2 Technical Feasibility Study</vt:lpstr>
      <vt:lpstr>1.2 Legal Feasibility </vt:lpstr>
      <vt:lpstr>1.2 Legal Feasibility </vt:lpstr>
      <vt:lpstr>1.3 Stackholder Analysis:</vt:lpstr>
      <vt:lpstr>1.4 Triple Constraints Analysis:</vt:lpstr>
      <vt:lpstr>Implimintation</vt:lpstr>
      <vt:lpstr>2.1 Implementation Plan  Phases:</vt:lpstr>
      <vt:lpstr>2.2 Risks:</vt:lpstr>
      <vt:lpstr>2.1 Implementation Plan  Phases:</vt:lpstr>
      <vt:lpstr>Execution</vt:lpstr>
      <vt:lpstr>3.1 Kickoff Meeting:</vt:lpstr>
      <vt:lpstr>3.2 Selected Software:</vt:lpstr>
      <vt:lpstr>3.3 Success Criteria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Management Case Study</dc:title>
  <dc:subject/>
  <dc:creator/>
  <cp:keywords/>
  <dc:description>generated using python-pptx</dc:description>
  <cp:lastModifiedBy>Sanad</cp:lastModifiedBy>
  <cp:revision>10</cp:revision>
  <dcterms:created xsi:type="dcterms:W3CDTF">2013-01-27T09:14:16Z</dcterms:created>
  <dcterms:modified xsi:type="dcterms:W3CDTF">2024-06-15T06:59:02Z</dcterms:modified>
  <cp:category/>
</cp:coreProperties>
</file>